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79300" cy="6858000"/>
  <p:notesSz cx="121793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91729B-7079-4360-826D-7F6A718E9795}" v="6" dt="2024-03-29T09:24:26.83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mar, Rakesh" userId="eceb6e99-c593-4029-afda-860a3434b6dc" providerId="ADAL" clId="{9691729B-7079-4360-826D-7F6A718E9795}"/>
    <pc:docChg chg="undo custSel mod modSld">
      <pc:chgData name="Kumar, Rakesh" userId="eceb6e99-c593-4029-afda-860a3434b6dc" providerId="ADAL" clId="{9691729B-7079-4360-826D-7F6A718E9795}" dt="2024-03-29T09:34:26.508" v="20" actId="14100"/>
      <pc:docMkLst>
        <pc:docMk/>
      </pc:docMkLst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57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57"/>
            <ac:spMk id="4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58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58"/>
            <ac:spMk id="4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60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60"/>
            <ac:spMk id="4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61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61"/>
            <ac:spMk id="4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62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62"/>
            <ac:spMk id="8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63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63"/>
            <ac:spMk id="4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65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65"/>
            <ac:spMk id="4" creationId="{00000000-0000-0000-0000-000000000000}"/>
          </ac:spMkLst>
        </pc:spChg>
      </pc:sldChg>
      <pc:sldChg chg="modSp mod">
        <pc:chgData name="Kumar, Rakesh" userId="eceb6e99-c593-4029-afda-860a3434b6dc" providerId="ADAL" clId="{9691729B-7079-4360-826D-7F6A718E9795}" dt="2024-03-29T09:27:33.367" v="10" actId="1076"/>
        <pc:sldMkLst>
          <pc:docMk/>
          <pc:sldMk cId="0" sldId="267"/>
        </pc:sldMkLst>
        <pc:spChg chg="mod">
          <ac:chgData name="Kumar, Rakesh" userId="eceb6e99-c593-4029-afda-860a3434b6dc" providerId="ADAL" clId="{9691729B-7079-4360-826D-7F6A718E9795}" dt="2024-03-29T09:27:29.028" v="9" actId="1076"/>
          <ac:spMkLst>
            <pc:docMk/>
            <pc:sldMk cId="0" sldId="267"/>
            <ac:spMk id="2" creationId="{00000000-0000-0000-0000-000000000000}"/>
          </ac:spMkLst>
        </pc:spChg>
        <pc:spChg chg="mod">
          <ac:chgData name="Kumar, Rakesh" userId="eceb6e99-c593-4029-afda-860a3434b6dc" providerId="ADAL" clId="{9691729B-7079-4360-826D-7F6A718E9795}" dt="2024-03-29T09:27:33.367" v="10" actId="1076"/>
          <ac:spMkLst>
            <pc:docMk/>
            <pc:sldMk cId="0" sldId="267"/>
            <ac:spMk id="7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69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69"/>
            <ac:spMk id="12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70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70"/>
            <ac:spMk id="12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71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71"/>
            <ac:spMk id="11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72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72"/>
            <ac:spMk id="8" creationId="{00000000-0000-0000-0000-000000000000}"/>
          </ac:spMkLst>
        </pc:spChg>
      </pc:sldChg>
      <pc:sldChg chg="modSp mod">
        <pc:chgData name="Kumar, Rakesh" userId="eceb6e99-c593-4029-afda-860a3434b6dc" providerId="ADAL" clId="{9691729B-7079-4360-826D-7F6A718E9795}" dt="2024-03-29T09:28:43.857" v="11" actId="14100"/>
        <pc:sldMkLst>
          <pc:docMk/>
          <pc:sldMk cId="0" sldId="273"/>
        </pc:sldMkLst>
        <pc:spChg chg="mod">
          <ac:chgData name="Kumar, Rakesh" userId="eceb6e99-c593-4029-afda-860a3434b6dc" providerId="ADAL" clId="{9691729B-7079-4360-826D-7F6A718E9795}" dt="2024-03-29T09:28:43.857" v="11" actId="14100"/>
          <ac:spMkLst>
            <pc:docMk/>
            <pc:sldMk cId="0" sldId="273"/>
            <ac:spMk id="5" creationId="{00000000-0000-0000-0000-000000000000}"/>
          </ac:spMkLst>
        </pc:spChg>
      </pc:sldChg>
      <pc:sldChg chg="modSp mod">
        <pc:chgData name="Kumar, Rakesh" userId="eceb6e99-c593-4029-afda-860a3434b6dc" providerId="ADAL" clId="{9691729B-7079-4360-826D-7F6A718E9795}" dt="2024-03-29T09:28:56.757" v="12" actId="207"/>
        <pc:sldMkLst>
          <pc:docMk/>
          <pc:sldMk cId="0" sldId="274"/>
        </pc:sldMkLst>
        <pc:spChg chg="mod">
          <ac:chgData name="Kumar, Rakesh" userId="eceb6e99-c593-4029-afda-860a3434b6dc" providerId="ADAL" clId="{9691729B-7079-4360-826D-7F6A718E9795}" dt="2024-03-29T09:28:56.757" v="12" actId="207"/>
          <ac:spMkLst>
            <pc:docMk/>
            <pc:sldMk cId="0" sldId="274"/>
            <ac:spMk id="4" creationId="{00000000-0000-0000-0000-000000000000}"/>
          </ac:spMkLst>
        </pc:spChg>
      </pc:sldChg>
      <pc:sldChg chg="modSp mod">
        <pc:chgData name="Kumar, Rakesh" userId="eceb6e99-c593-4029-afda-860a3434b6dc" providerId="ADAL" clId="{9691729B-7079-4360-826D-7F6A718E9795}" dt="2024-03-29T09:29:57.205" v="13" actId="207"/>
        <pc:sldMkLst>
          <pc:docMk/>
          <pc:sldMk cId="0" sldId="275"/>
        </pc:sldMkLst>
        <pc:spChg chg="mod">
          <ac:chgData name="Kumar, Rakesh" userId="eceb6e99-c593-4029-afda-860a3434b6dc" providerId="ADAL" clId="{9691729B-7079-4360-826D-7F6A718E9795}" dt="2024-03-29T09:29:57.205" v="13" actId="207"/>
          <ac:spMkLst>
            <pc:docMk/>
            <pc:sldMk cId="0" sldId="275"/>
            <ac:spMk id="2" creationId="{00000000-0000-0000-0000-000000000000}"/>
          </ac:spMkLst>
        </pc:spChg>
      </pc:sldChg>
      <pc:sldChg chg="modSp mod">
        <pc:chgData name="Kumar, Rakesh" userId="eceb6e99-c593-4029-afda-860a3434b6dc" providerId="ADAL" clId="{9691729B-7079-4360-826D-7F6A718E9795}" dt="2024-03-29T09:31:23.198" v="15" actId="207"/>
        <pc:sldMkLst>
          <pc:docMk/>
          <pc:sldMk cId="0" sldId="276"/>
        </pc:sldMkLst>
        <pc:spChg chg="mod">
          <ac:chgData name="Kumar, Rakesh" userId="eceb6e99-c593-4029-afda-860a3434b6dc" providerId="ADAL" clId="{9691729B-7079-4360-826D-7F6A718E9795}" dt="2024-03-29T09:31:23.198" v="15" actId="207"/>
          <ac:spMkLst>
            <pc:docMk/>
            <pc:sldMk cId="0" sldId="276"/>
            <ac:spMk id="2" creationId="{00000000-0000-0000-0000-000000000000}"/>
          </ac:spMkLst>
        </pc:spChg>
      </pc:sldChg>
      <pc:sldChg chg="modSp mod">
        <pc:chgData name="Kumar, Rakesh" userId="eceb6e99-c593-4029-afda-860a3434b6dc" providerId="ADAL" clId="{9691729B-7079-4360-826D-7F6A718E9795}" dt="2024-03-29T09:31:49.942" v="18" actId="1076"/>
        <pc:sldMkLst>
          <pc:docMk/>
          <pc:sldMk cId="0" sldId="277"/>
        </pc:sldMkLst>
        <pc:spChg chg="mod">
          <ac:chgData name="Kumar, Rakesh" userId="eceb6e99-c593-4029-afda-860a3434b6dc" providerId="ADAL" clId="{9691729B-7079-4360-826D-7F6A718E9795}" dt="2024-03-29T09:31:49.942" v="18" actId="1076"/>
          <ac:spMkLst>
            <pc:docMk/>
            <pc:sldMk cId="0" sldId="277"/>
            <ac:spMk id="13" creationId="{00000000-0000-0000-0000-000000000000}"/>
          </ac:spMkLst>
        </pc:spChg>
      </pc:sldChg>
      <pc:sldChg chg="modSp mod">
        <pc:chgData name="Kumar, Rakesh" userId="eceb6e99-c593-4029-afda-860a3434b6dc" providerId="ADAL" clId="{9691729B-7079-4360-826D-7F6A718E9795}" dt="2024-03-29T09:34:26.508" v="20" actId="14100"/>
        <pc:sldMkLst>
          <pc:docMk/>
          <pc:sldMk cId="0" sldId="278"/>
        </pc:sldMkLst>
        <pc:spChg chg="mod">
          <ac:chgData name="Kumar, Rakesh" userId="eceb6e99-c593-4029-afda-860a3434b6dc" providerId="ADAL" clId="{9691729B-7079-4360-826D-7F6A718E9795}" dt="2024-03-29T09:34:26.508" v="20" actId="14100"/>
          <ac:spMkLst>
            <pc:docMk/>
            <pc:sldMk cId="0" sldId="278"/>
            <ac:spMk id="15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82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82"/>
            <ac:spMk id="28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83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83"/>
            <ac:spMk id="19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84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84"/>
            <ac:spMk id="9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85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85"/>
            <ac:spMk id="12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86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86"/>
            <ac:spMk id="48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87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87"/>
            <ac:spMk id="54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88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88"/>
            <ac:spMk id="58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89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89"/>
            <ac:spMk id="56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90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90"/>
            <ac:spMk id="9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93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93"/>
            <ac:spMk id="19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94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94"/>
            <ac:spMk id="14" creationId="{00000000-0000-0000-0000-000000000000}"/>
          </ac:spMkLst>
        </pc:spChg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94"/>
            <ac:spMk id="38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95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95"/>
            <ac:spMk id="40" creationId="{00000000-0000-0000-0000-000000000000}"/>
          </ac:spMkLst>
        </pc:spChg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95"/>
            <ac:spMk id="62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96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96"/>
            <ac:spMk id="4" creationId="{00000000-0000-0000-0000-000000000000}"/>
          </ac:spMkLst>
        </pc:spChg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96"/>
            <ac:spMk id="39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97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97"/>
            <ac:spMk id="9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98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98"/>
            <ac:spMk id="8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299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299"/>
            <ac:spMk id="6" creationId="{00000000-0000-0000-0000-000000000000}"/>
          </ac:spMkLst>
        </pc:spChg>
      </pc:sldChg>
      <pc:sldChg chg="modSp">
        <pc:chgData name="Kumar, Rakesh" userId="eceb6e99-c593-4029-afda-860a3434b6dc" providerId="ADAL" clId="{9691729B-7079-4360-826D-7F6A718E9795}" dt="2024-03-29T09:24:26.833" v="6"/>
        <pc:sldMkLst>
          <pc:docMk/>
          <pc:sldMk cId="0" sldId="300"/>
        </pc:sldMkLst>
        <pc:spChg chg="mod">
          <ac:chgData name="Kumar, Rakesh" userId="eceb6e99-c593-4029-afda-860a3434b6dc" providerId="ADAL" clId="{9691729B-7079-4360-826D-7F6A718E9795}" dt="2024-03-29T09:24:26.833" v="6"/>
          <ac:spMkLst>
            <pc:docMk/>
            <pc:sldMk cId="0" sldId="300"/>
            <ac:spMk id="1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3752" y="1447801"/>
            <a:ext cx="8816465" cy="3329581"/>
          </a:xfrm>
        </p:spPr>
        <p:txBody>
          <a:bodyPr anchor="b"/>
          <a:lstStyle>
            <a:lvl1pPr>
              <a:defRPr sz="71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3752" y="4777380"/>
            <a:ext cx="8816465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6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558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727605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753" y="4800587"/>
            <a:ext cx="8816464" cy="566738"/>
          </a:xfrm>
        </p:spPr>
        <p:txBody>
          <a:bodyPr anchor="b">
            <a:normAutofit/>
          </a:bodyPr>
          <a:lstStyle>
            <a:lvl1pPr algn="l">
              <a:defRPr sz="239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3752" y="685800"/>
            <a:ext cx="8816465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98"/>
            </a:lvl1pPr>
            <a:lvl2pPr marL="456743" indent="0">
              <a:buNone/>
              <a:defRPr sz="1598"/>
            </a:lvl2pPr>
            <a:lvl3pPr marL="913486" indent="0">
              <a:buNone/>
              <a:defRPr sz="1598"/>
            </a:lvl3pPr>
            <a:lvl4pPr marL="1370228" indent="0">
              <a:buNone/>
              <a:defRPr sz="1598"/>
            </a:lvl4pPr>
            <a:lvl5pPr marL="1826971" indent="0">
              <a:buNone/>
              <a:defRPr sz="1598"/>
            </a:lvl5pPr>
            <a:lvl6pPr marL="2283714" indent="0">
              <a:buNone/>
              <a:defRPr sz="1598"/>
            </a:lvl6pPr>
            <a:lvl7pPr marL="2740457" indent="0">
              <a:buNone/>
              <a:defRPr sz="1598"/>
            </a:lvl7pPr>
            <a:lvl8pPr marL="3197200" indent="0">
              <a:buNone/>
              <a:defRPr sz="1598"/>
            </a:lvl8pPr>
            <a:lvl9pPr marL="3653942" indent="0">
              <a:buNone/>
              <a:defRPr sz="159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3753" y="5367325"/>
            <a:ext cx="8816463" cy="493712"/>
          </a:xfrm>
        </p:spPr>
        <p:txBody>
          <a:bodyPr>
            <a:normAutofit/>
          </a:bodyPr>
          <a:lstStyle>
            <a:lvl1pPr marL="0" indent="0">
              <a:buNone/>
              <a:defRPr sz="1199"/>
            </a:lvl1pPr>
            <a:lvl2pPr marL="456743" indent="0">
              <a:buNone/>
              <a:defRPr sz="1199"/>
            </a:lvl2pPr>
            <a:lvl3pPr marL="913486" indent="0">
              <a:buNone/>
              <a:defRPr sz="999"/>
            </a:lvl3pPr>
            <a:lvl4pPr marL="1370228" indent="0">
              <a:buNone/>
              <a:defRPr sz="899"/>
            </a:lvl4pPr>
            <a:lvl5pPr marL="1826971" indent="0">
              <a:buNone/>
              <a:defRPr sz="899"/>
            </a:lvl5pPr>
            <a:lvl6pPr marL="2283714" indent="0">
              <a:buNone/>
              <a:defRPr sz="899"/>
            </a:lvl6pPr>
            <a:lvl7pPr marL="2740457" indent="0">
              <a:buNone/>
              <a:defRPr sz="899"/>
            </a:lvl7pPr>
            <a:lvl8pPr marL="3197200" indent="0">
              <a:buNone/>
              <a:defRPr sz="899"/>
            </a:lvl8pPr>
            <a:lvl9pPr marL="3653942" indent="0">
              <a:buNone/>
              <a:defRPr sz="8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558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876180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751" y="1447800"/>
            <a:ext cx="8816466" cy="1981200"/>
          </a:xfrm>
        </p:spPr>
        <p:txBody>
          <a:bodyPr/>
          <a:lstStyle>
            <a:lvl1pPr>
              <a:defRPr sz="47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3751" y="3657600"/>
            <a:ext cx="8816466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8"/>
            </a:lvl1pPr>
            <a:lvl2pPr marL="456743" indent="0">
              <a:buNone/>
              <a:defRPr sz="1199"/>
            </a:lvl2pPr>
            <a:lvl3pPr marL="913486" indent="0">
              <a:buNone/>
              <a:defRPr sz="999"/>
            </a:lvl3pPr>
            <a:lvl4pPr marL="1370228" indent="0">
              <a:buNone/>
              <a:defRPr sz="899"/>
            </a:lvl4pPr>
            <a:lvl5pPr marL="1826971" indent="0">
              <a:buNone/>
              <a:defRPr sz="899"/>
            </a:lvl5pPr>
            <a:lvl6pPr marL="2283714" indent="0">
              <a:buNone/>
              <a:defRPr sz="899"/>
            </a:lvl6pPr>
            <a:lvl7pPr marL="2740457" indent="0">
              <a:buNone/>
              <a:defRPr sz="899"/>
            </a:lvl7pPr>
            <a:lvl8pPr marL="3197200" indent="0">
              <a:buNone/>
              <a:defRPr sz="899"/>
            </a:lvl8pPr>
            <a:lvl9pPr marL="3653942" indent="0">
              <a:buNone/>
              <a:defRPr sz="8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558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851790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161" y="1447800"/>
            <a:ext cx="7990982" cy="2323374"/>
          </a:xfrm>
        </p:spPr>
        <p:txBody>
          <a:bodyPr/>
          <a:lstStyle>
            <a:lvl1pPr>
              <a:defRPr sz="47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28390" y="3771174"/>
            <a:ext cx="7272066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399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6743" indent="0">
              <a:buNone/>
              <a:defRPr sz="1199"/>
            </a:lvl2pPr>
            <a:lvl3pPr marL="913486" indent="0">
              <a:buNone/>
              <a:defRPr sz="999"/>
            </a:lvl3pPr>
            <a:lvl4pPr marL="1370228" indent="0">
              <a:buNone/>
              <a:defRPr sz="899"/>
            </a:lvl4pPr>
            <a:lvl5pPr marL="1826971" indent="0">
              <a:buNone/>
              <a:defRPr sz="899"/>
            </a:lvl5pPr>
            <a:lvl6pPr marL="2283714" indent="0">
              <a:buNone/>
              <a:defRPr sz="899"/>
            </a:lvl6pPr>
            <a:lvl7pPr marL="2740457" indent="0">
              <a:buNone/>
              <a:defRPr sz="899"/>
            </a:lvl7pPr>
            <a:lvl8pPr marL="3197200" indent="0">
              <a:buNone/>
              <a:defRPr sz="899"/>
            </a:lvl8pPr>
            <a:lvl9pPr marL="3653942" indent="0">
              <a:buNone/>
              <a:defRPr sz="899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3751" y="4350657"/>
            <a:ext cx="8816466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8"/>
            </a:lvl1pPr>
            <a:lvl2pPr marL="456743" indent="0">
              <a:buNone/>
              <a:defRPr sz="1199"/>
            </a:lvl2pPr>
            <a:lvl3pPr marL="913486" indent="0">
              <a:buNone/>
              <a:defRPr sz="999"/>
            </a:lvl3pPr>
            <a:lvl4pPr marL="1370228" indent="0">
              <a:buNone/>
              <a:defRPr sz="899"/>
            </a:lvl4pPr>
            <a:lvl5pPr marL="1826971" indent="0">
              <a:buNone/>
              <a:defRPr sz="899"/>
            </a:lvl5pPr>
            <a:lvl6pPr marL="2283714" indent="0">
              <a:buNone/>
              <a:defRPr sz="899"/>
            </a:lvl6pPr>
            <a:lvl7pPr marL="2740457" indent="0">
              <a:buNone/>
              <a:defRPr sz="899"/>
            </a:lvl7pPr>
            <a:lvl8pPr marL="3197200" indent="0">
              <a:buNone/>
              <a:defRPr sz="899"/>
            </a:lvl8pPr>
            <a:lvl9pPr marL="3653942" indent="0">
              <a:buNone/>
              <a:defRPr sz="8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558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  <p:sp>
        <p:nvSpPr>
          <p:cNvPr id="12" name="TextBox 11"/>
          <p:cNvSpPr txBox="1"/>
          <p:nvPr/>
        </p:nvSpPr>
        <p:spPr>
          <a:xfrm>
            <a:off x="897359" y="971253"/>
            <a:ext cx="80107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88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0771" y="2613787"/>
            <a:ext cx="80107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88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7075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751" y="3124201"/>
            <a:ext cx="8816467" cy="1653180"/>
          </a:xfrm>
        </p:spPr>
        <p:txBody>
          <a:bodyPr anchor="b"/>
          <a:lstStyle>
            <a:lvl1pPr algn="l">
              <a:defRPr sz="3996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3751" y="4777381"/>
            <a:ext cx="8816466" cy="860400"/>
          </a:xfrm>
        </p:spPr>
        <p:txBody>
          <a:bodyPr anchor="t"/>
          <a:lstStyle>
            <a:lvl1pPr marL="0" indent="0" algn="l">
              <a:buNone/>
              <a:defRPr sz="1998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6743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2pPr>
            <a:lvl3pPr marL="913486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3pPr>
            <a:lvl4pPr marL="1370228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4pPr>
            <a:lvl5pPr marL="1826971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5pPr>
            <a:lvl6pPr marL="2283714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6pPr>
            <a:lvl7pPr marL="2740457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7pPr>
            <a:lvl8pPr marL="3197200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8pPr>
            <a:lvl9pPr marL="3653942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558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3751170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288" y="1981200"/>
            <a:ext cx="2943796" cy="576262"/>
          </a:xfrm>
        </p:spPr>
        <p:txBody>
          <a:bodyPr anchor="b">
            <a:noAutofit/>
          </a:bodyPr>
          <a:lstStyle>
            <a:lvl1pPr marL="0" indent="0">
              <a:buNone/>
              <a:defRPr sz="239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6743" indent="0">
              <a:buNone/>
              <a:defRPr sz="1998" b="1"/>
            </a:lvl2pPr>
            <a:lvl3pPr marL="913486" indent="0">
              <a:buNone/>
              <a:defRPr sz="1798" b="1"/>
            </a:lvl3pPr>
            <a:lvl4pPr marL="1370228" indent="0">
              <a:buNone/>
              <a:defRPr sz="1598" b="1"/>
            </a:lvl4pPr>
            <a:lvl5pPr marL="1826971" indent="0">
              <a:buNone/>
              <a:defRPr sz="1598" b="1"/>
            </a:lvl5pPr>
            <a:lvl6pPr marL="2283714" indent="0">
              <a:buNone/>
              <a:defRPr sz="1598" b="1"/>
            </a:lvl6pPr>
            <a:lvl7pPr marL="2740457" indent="0">
              <a:buNone/>
              <a:defRPr sz="1598" b="1"/>
            </a:lvl7pPr>
            <a:lvl8pPr marL="3197200" indent="0">
              <a:buNone/>
              <a:defRPr sz="1598" b="1"/>
            </a:lvl8pPr>
            <a:lvl9pPr marL="3653942" indent="0">
              <a:buNone/>
              <a:defRPr sz="15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1783" y="2667000"/>
            <a:ext cx="292430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399"/>
            </a:lvl1pPr>
            <a:lvl2pPr marL="456743" indent="0">
              <a:buNone/>
              <a:defRPr sz="1199"/>
            </a:lvl2pPr>
            <a:lvl3pPr marL="913486" indent="0">
              <a:buNone/>
              <a:defRPr sz="999"/>
            </a:lvl3pPr>
            <a:lvl4pPr marL="1370228" indent="0">
              <a:buNone/>
              <a:defRPr sz="899"/>
            </a:lvl4pPr>
            <a:lvl5pPr marL="1826971" indent="0">
              <a:buNone/>
              <a:defRPr sz="899"/>
            </a:lvl5pPr>
            <a:lvl6pPr marL="2283714" indent="0">
              <a:buNone/>
              <a:defRPr sz="899"/>
            </a:lvl6pPr>
            <a:lvl7pPr marL="2740457" indent="0">
              <a:buNone/>
              <a:defRPr sz="899"/>
            </a:lvl7pPr>
            <a:lvl8pPr marL="3197200" indent="0">
              <a:buNone/>
              <a:defRPr sz="899"/>
            </a:lvl8pPr>
            <a:lvl9pPr marL="3653942" indent="0">
              <a:buNone/>
              <a:defRPr sz="8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79614" y="1981200"/>
            <a:ext cx="2933182" cy="576262"/>
          </a:xfrm>
        </p:spPr>
        <p:txBody>
          <a:bodyPr anchor="b">
            <a:noAutofit/>
          </a:bodyPr>
          <a:lstStyle>
            <a:lvl1pPr marL="0" indent="0">
              <a:buNone/>
              <a:defRPr sz="239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6743" indent="0">
              <a:buNone/>
              <a:defRPr sz="1998" b="1"/>
            </a:lvl2pPr>
            <a:lvl3pPr marL="913486" indent="0">
              <a:buNone/>
              <a:defRPr sz="1798" b="1"/>
            </a:lvl3pPr>
            <a:lvl4pPr marL="1370228" indent="0">
              <a:buNone/>
              <a:defRPr sz="1598" b="1"/>
            </a:lvl4pPr>
            <a:lvl5pPr marL="1826971" indent="0">
              <a:buNone/>
              <a:defRPr sz="1598" b="1"/>
            </a:lvl5pPr>
            <a:lvl6pPr marL="2283714" indent="0">
              <a:buNone/>
              <a:defRPr sz="1598" b="1"/>
            </a:lvl6pPr>
            <a:lvl7pPr marL="2740457" indent="0">
              <a:buNone/>
              <a:defRPr sz="1598" b="1"/>
            </a:lvl7pPr>
            <a:lvl8pPr marL="3197200" indent="0">
              <a:buNone/>
              <a:defRPr sz="1598" b="1"/>
            </a:lvl8pPr>
            <a:lvl9pPr marL="3653942" indent="0">
              <a:buNone/>
              <a:defRPr sz="15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69072" y="2667000"/>
            <a:ext cx="294372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399"/>
            </a:lvl1pPr>
            <a:lvl2pPr marL="456743" indent="0">
              <a:buNone/>
              <a:defRPr sz="1199"/>
            </a:lvl2pPr>
            <a:lvl3pPr marL="913486" indent="0">
              <a:buNone/>
              <a:defRPr sz="999"/>
            </a:lvl3pPr>
            <a:lvl4pPr marL="1370228" indent="0">
              <a:buNone/>
              <a:defRPr sz="899"/>
            </a:lvl4pPr>
            <a:lvl5pPr marL="1826971" indent="0">
              <a:buNone/>
              <a:defRPr sz="899"/>
            </a:lvl5pPr>
            <a:lvl6pPr marL="2283714" indent="0">
              <a:buNone/>
              <a:defRPr sz="899"/>
            </a:lvl6pPr>
            <a:lvl7pPr marL="2740457" indent="0">
              <a:buNone/>
              <a:defRPr sz="899"/>
            </a:lvl7pPr>
            <a:lvl8pPr marL="3197200" indent="0">
              <a:buNone/>
              <a:defRPr sz="899"/>
            </a:lvl8pPr>
            <a:lvl9pPr marL="3653942" indent="0">
              <a:buNone/>
              <a:defRPr sz="8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17279" y="1981200"/>
            <a:ext cx="2929059" cy="576262"/>
          </a:xfrm>
        </p:spPr>
        <p:txBody>
          <a:bodyPr anchor="b">
            <a:noAutofit/>
          </a:bodyPr>
          <a:lstStyle>
            <a:lvl1pPr marL="0" indent="0">
              <a:buNone/>
              <a:defRPr sz="239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6743" indent="0">
              <a:buNone/>
              <a:defRPr sz="1998" b="1"/>
            </a:lvl2pPr>
            <a:lvl3pPr marL="913486" indent="0">
              <a:buNone/>
              <a:defRPr sz="1798" b="1"/>
            </a:lvl3pPr>
            <a:lvl4pPr marL="1370228" indent="0">
              <a:buNone/>
              <a:defRPr sz="1598" b="1"/>
            </a:lvl4pPr>
            <a:lvl5pPr marL="1826971" indent="0">
              <a:buNone/>
              <a:defRPr sz="1598" b="1"/>
            </a:lvl5pPr>
            <a:lvl6pPr marL="2283714" indent="0">
              <a:buNone/>
              <a:defRPr sz="1598" b="1"/>
            </a:lvl6pPr>
            <a:lvl7pPr marL="2740457" indent="0">
              <a:buNone/>
              <a:defRPr sz="1598" b="1"/>
            </a:lvl7pPr>
            <a:lvl8pPr marL="3197200" indent="0">
              <a:buNone/>
              <a:defRPr sz="1598" b="1"/>
            </a:lvl8pPr>
            <a:lvl9pPr marL="3653942" indent="0">
              <a:buNone/>
              <a:defRPr sz="15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17279" y="2667000"/>
            <a:ext cx="292905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399"/>
            </a:lvl1pPr>
            <a:lvl2pPr marL="456743" indent="0">
              <a:buNone/>
              <a:defRPr sz="1199"/>
            </a:lvl2pPr>
            <a:lvl3pPr marL="913486" indent="0">
              <a:buNone/>
              <a:defRPr sz="999"/>
            </a:lvl3pPr>
            <a:lvl4pPr marL="1370228" indent="0">
              <a:buNone/>
              <a:defRPr sz="899"/>
            </a:lvl4pPr>
            <a:lvl5pPr marL="1826971" indent="0">
              <a:buNone/>
              <a:defRPr sz="899"/>
            </a:lvl5pPr>
            <a:lvl6pPr marL="2283714" indent="0">
              <a:buNone/>
              <a:defRPr sz="899"/>
            </a:lvl6pPr>
            <a:lvl7pPr marL="2740457" indent="0">
              <a:buNone/>
              <a:defRPr sz="899"/>
            </a:lvl7pPr>
            <a:lvl8pPr marL="3197200" indent="0">
              <a:buNone/>
              <a:defRPr sz="899"/>
            </a:lvl8pPr>
            <a:lvl9pPr marL="3653942" indent="0">
              <a:buNone/>
              <a:defRPr sz="8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2261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54975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558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3889515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784" y="4250949"/>
            <a:ext cx="2936987" cy="576262"/>
          </a:xfrm>
        </p:spPr>
        <p:txBody>
          <a:bodyPr anchor="b">
            <a:noAutofit/>
          </a:bodyPr>
          <a:lstStyle>
            <a:lvl1pPr marL="0" indent="0">
              <a:buNone/>
              <a:defRPr sz="239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6743" indent="0">
              <a:buNone/>
              <a:defRPr sz="1998" b="1"/>
            </a:lvl2pPr>
            <a:lvl3pPr marL="913486" indent="0">
              <a:buNone/>
              <a:defRPr sz="1798" b="1"/>
            </a:lvl3pPr>
            <a:lvl4pPr marL="1370228" indent="0">
              <a:buNone/>
              <a:defRPr sz="1598" b="1"/>
            </a:lvl4pPr>
            <a:lvl5pPr marL="1826971" indent="0">
              <a:buNone/>
              <a:defRPr sz="1598" b="1"/>
            </a:lvl5pPr>
            <a:lvl6pPr marL="2283714" indent="0">
              <a:buNone/>
              <a:defRPr sz="1598" b="1"/>
            </a:lvl6pPr>
            <a:lvl7pPr marL="2740457" indent="0">
              <a:buNone/>
              <a:defRPr sz="1598" b="1"/>
            </a:lvl7pPr>
            <a:lvl8pPr marL="3197200" indent="0">
              <a:buNone/>
              <a:defRPr sz="1598" b="1"/>
            </a:lvl8pPr>
            <a:lvl9pPr marL="3653942" indent="0">
              <a:buNone/>
              <a:defRPr sz="15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1784" y="2209800"/>
            <a:ext cx="2936987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98"/>
            </a:lvl1pPr>
            <a:lvl2pPr marL="456743" indent="0">
              <a:buNone/>
              <a:defRPr sz="1598"/>
            </a:lvl2pPr>
            <a:lvl3pPr marL="913486" indent="0">
              <a:buNone/>
              <a:defRPr sz="1598"/>
            </a:lvl3pPr>
            <a:lvl4pPr marL="1370228" indent="0">
              <a:buNone/>
              <a:defRPr sz="1598"/>
            </a:lvl4pPr>
            <a:lvl5pPr marL="1826971" indent="0">
              <a:buNone/>
              <a:defRPr sz="1598"/>
            </a:lvl5pPr>
            <a:lvl6pPr marL="2283714" indent="0">
              <a:buNone/>
              <a:defRPr sz="1598"/>
            </a:lvl6pPr>
            <a:lvl7pPr marL="2740457" indent="0">
              <a:buNone/>
              <a:defRPr sz="1598"/>
            </a:lvl7pPr>
            <a:lvl8pPr marL="3197200" indent="0">
              <a:buNone/>
              <a:defRPr sz="1598"/>
            </a:lvl8pPr>
            <a:lvl9pPr marL="3653942" indent="0">
              <a:buNone/>
              <a:defRPr sz="159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1784" y="4827212"/>
            <a:ext cx="2936987" cy="659189"/>
          </a:xfrm>
        </p:spPr>
        <p:txBody>
          <a:bodyPr anchor="t">
            <a:normAutofit/>
          </a:bodyPr>
          <a:lstStyle>
            <a:lvl1pPr marL="0" indent="0">
              <a:buNone/>
              <a:defRPr sz="1399"/>
            </a:lvl1pPr>
            <a:lvl2pPr marL="456743" indent="0">
              <a:buNone/>
              <a:defRPr sz="1199"/>
            </a:lvl2pPr>
            <a:lvl3pPr marL="913486" indent="0">
              <a:buNone/>
              <a:defRPr sz="999"/>
            </a:lvl3pPr>
            <a:lvl4pPr marL="1370228" indent="0">
              <a:buNone/>
              <a:defRPr sz="899"/>
            </a:lvl4pPr>
            <a:lvl5pPr marL="1826971" indent="0">
              <a:buNone/>
              <a:defRPr sz="899"/>
            </a:lvl5pPr>
            <a:lvl6pPr marL="2283714" indent="0">
              <a:buNone/>
              <a:defRPr sz="899"/>
            </a:lvl6pPr>
            <a:lvl7pPr marL="2740457" indent="0">
              <a:buNone/>
              <a:defRPr sz="899"/>
            </a:lvl7pPr>
            <a:lvl8pPr marL="3197200" indent="0">
              <a:buNone/>
              <a:defRPr sz="899"/>
            </a:lvl8pPr>
            <a:lvl9pPr marL="3653942" indent="0">
              <a:buNone/>
              <a:defRPr sz="8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5324" y="4250949"/>
            <a:ext cx="2927472" cy="576262"/>
          </a:xfrm>
        </p:spPr>
        <p:txBody>
          <a:bodyPr anchor="b">
            <a:noAutofit/>
          </a:bodyPr>
          <a:lstStyle>
            <a:lvl1pPr marL="0" indent="0">
              <a:buNone/>
              <a:defRPr sz="239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6743" indent="0">
              <a:buNone/>
              <a:defRPr sz="1998" b="1"/>
            </a:lvl2pPr>
            <a:lvl3pPr marL="913486" indent="0">
              <a:buNone/>
              <a:defRPr sz="1798" b="1"/>
            </a:lvl3pPr>
            <a:lvl4pPr marL="1370228" indent="0">
              <a:buNone/>
              <a:defRPr sz="1598" b="1"/>
            </a:lvl4pPr>
            <a:lvl5pPr marL="1826971" indent="0">
              <a:buNone/>
              <a:defRPr sz="1598" b="1"/>
            </a:lvl5pPr>
            <a:lvl6pPr marL="2283714" indent="0">
              <a:buNone/>
              <a:defRPr sz="1598" b="1"/>
            </a:lvl6pPr>
            <a:lvl7pPr marL="2740457" indent="0">
              <a:buNone/>
              <a:defRPr sz="1598" b="1"/>
            </a:lvl7pPr>
            <a:lvl8pPr marL="3197200" indent="0">
              <a:buNone/>
              <a:defRPr sz="1598" b="1"/>
            </a:lvl8pPr>
            <a:lvl9pPr marL="3653942" indent="0">
              <a:buNone/>
              <a:defRPr sz="15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5323" y="2209800"/>
            <a:ext cx="292747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98"/>
            </a:lvl1pPr>
            <a:lvl2pPr marL="456743" indent="0">
              <a:buNone/>
              <a:defRPr sz="1598"/>
            </a:lvl2pPr>
            <a:lvl3pPr marL="913486" indent="0">
              <a:buNone/>
              <a:defRPr sz="1598"/>
            </a:lvl3pPr>
            <a:lvl4pPr marL="1370228" indent="0">
              <a:buNone/>
              <a:defRPr sz="1598"/>
            </a:lvl4pPr>
            <a:lvl5pPr marL="1826971" indent="0">
              <a:buNone/>
              <a:defRPr sz="1598"/>
            </a:lvl5pPr>
            <a:lvl6pPr marL="2283714" indent="0">
              <a:buNone/>
              <a:defRPr sz="1598"/>
            </a:lvl6pPr>
            <a:lvl7pPr marL="2740457" indent="0">
              <a:buNone/>
              <a:defRPr sz="1598"/>
            </a:lvl7pPr>
            <a:lvl8pPr marL="3197200" indent="0">
              <a:buNone/>
              <a:defRPr sz="1598"/>
            </a:lvl8pPr>
            <a:lvl9pPr marL="3653942" indent="0">
              <a:buNone/>
              <a:defRPr sz="159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3972" y="4827211"/>
            <a:ext cx="2931349" cy="659189"/>
          </a:xfrm>
        </p:spPr>
        <p:txBody>
          <a:bodyPr anchor="t">
            <a:normAutofit/>
          </a:bodyPr>
          <a:lstStyle>
            <a:lvl1pPr marL="0" indent="0">
              <a:buNone/>
              <a:defRPr sz="1399"/>
            </a:lvl1pPr>
            <a:lvl2pPr marL="456743" indent="0">
              <a:buNone/>
              <a:defRPr sz="1199"/>
            </a:lvl2pPr>
            <a:lvl3pPr marL="913486" indent="0">
              <a:buNone/>
              <a:defRPr sz="999"/>
            </a:lvl3pPr>
            <a:lvl4pPr marL="1370228" indent="0">
              <a:buNone/>
              <a:defRPr sz="899"/>
            </a:lvl4pPr>
            <a:lvl5pPr marL="1826971" indent="0">
              <a:buNone/>
              <a:defRPr sz="899"/>
            </a:lvl5pPr>
            <a:lvl6pPr marL="2283714" indent="0">
              <a:buNone/>
              <a:defRPr sz="899"/>
            </a:lvl6pPr>
            <a:lvl7pPr marL="2740457" indent="0">
              <a:buNone/>
              <a:defRPr sz="899"/>
            </a:lvl7pPr>
            <a:lvl8pPr marL="3197200" indent="0">
              <a:buNone/>
              <a:defRPr sz="899"/>
            </a:lvl8pPr>
            <a:lvl9pPr marL="3653942" indent="0">
              <a:buNone/>
              <a:defRPr sz="8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17279" y="4250949"/>
            <a:ext cx="2929059" cy="576262"/>
          </a:xfrm>
        </p:spPr>
        <p:txBody>
          <a:bodyPr anchor="b">
            <a:noAutofit/>
          </a:bodyPr>
          <a:lstStyle>
            <a:lvl1pPr marL="0" indent="0">
              <a:buNone/>
              <a:defRPr sz="239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6743" indent="0">
              <a:buNone/>
              <a:defRPr sz="1998" b="1"/>
            </a:lvl2pPr>
            <a:lvl3pPr marL="913486" indent="0">
              <a:buNone/>
              <a:defRPr sz="1798" b="1"/>
            </a:lvl3pPr>
            <a:lvl4pPr marL="1370228" indent="0">
              <a:buNone/>
              <a:defRPr sz="1598" b="1"/>
            </a:lvl4pPr>
            <a:lvl5pPr marL="1826971" indent="0">
              <a:buNone/>
              <a:defRPr sz="1598" b="1"/>
            </a:lvl5pPr>
            <a:lvl6pPr marL="2283714" indent="0">
              <a:buNone/>
              <a:defRPr sz="1598" b="1"/>
            </a:lvl6pPr>
            <a:lvl7pPr marL="2740457" indent="0">
              <a:buNone/>
              <a:defRPr sz="1598" b="1"/>
            </a:lvl7pPr>
            <a:lvl8pPr marL="3197200" indent="0">
              <a:buNone/>
              <a:defRPr sz="1598" b="1"/>
            </a:lvl8pPr>
            <a:lvl9pPr marL="3653942" indent="0">
              <a:buNone/>
              <a:defRPr sz="15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17278" y="2209800"/>
            <a:ext cx="292905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98"/>
            </a:lvl1pPr>
            <a:lvl2pPr marL="456743" indent="0">
              <a:buNone/>
              <a:defRPr sz="1598"/>
            </a:lvl2pPr>
            <a:lvl3pPr marL="913486" indent="0">
              <a:buNone/>
              <a:defRPr sz="1598"/>
            </a:lvl3pPr>
            <a:lvl4pPr marL="1370228" indent="0">
              <a:buNone/>
              <a:defRPr sz="1598"/>
            </a:lvl4pPr>
            <a:lvl5pPr marL="1826971" indent="0">
              <a:buNone/>
              <a:defRPr sz="1598"/>
            </a:lvl5pPr>
            <a:lvl6pPr marL="2283714" indent="0">
              <a:buNone/>
              <a:defRPr sz="1598"/>
            </a:lvl6pPr>
            <a:lvl7pPr marL="2740457" indent="0">
              <a:buNone/>
              <a:defRPr sz="1598"/>
            </a:lvl7pPr>
            <a:lvl8pPr marL="3197200" indent="0">
              <a:buNone/>
              <a:defRPr sz="1598"/>
            </a:lvl8pPr>
            <a:lvl9pPr marL="3653942" indent="0">
              <a:buNone/>
              <a:defRPr sz="159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17154" y="4827209"/>
            <a:ext cx="2932939" cy="659189"/>
          </a:xfrm>
        </p:spPr>
        <p:txBody>
          <a:bodyPr anchor="t">
            <a:normAutofit/>
          </a:bodyPr>
          <a:lstStyle>
            <a:lvl1pPr marL="0" indent="0">
              <a:buNone/>
              <a:defRPr sz="1399"/>
            </a:lvl1pPr>
            <a:lvl2pPr marL="456743" indent="0">
              <a:buNone/>
              <a:defRPr sz="1199"/>
            </a:lvl2pPr>
            <a:lvl3pPr marL="913486" indent="0">
              <a:buNone/>
              <a:defRPr sz="999"/>
            </a:lvl3pPr>
            <a:lvl4pPr marL="1370228" indent="0">
              <a:buNone/>
              <a:defRPr sz="899"/>
            </a:lvl4pPr>
            <a:lvl5pPr marL="1826971" indent="0">
              <a:buNone/>
              <a:defRPr sz="899"/>
            </a:lvl5pPr>
            <a:lvl6pPr marL="2283714" indent="0">
              <a:buNone/>
              <a:defRPr sz="899"/>
            </a:lvl6pPr>
            <a:lvl7pPr marL="2740457" indent="0">
              <a:buNone/>
              <a:defRPr sz="899"/>
            </a:lvl7pPr>
            <a:lvl8pPr marL="3197200" indent="0">
              <a:buNone/>
              <a:defRPr sz="899"/>
            </a:lvl8pPr>
            <a:lvl9pPr marL="3653942" indent="0">
              <a:buNone/>
              <a:defRPr sz="8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2261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54975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558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1616620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558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1251318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95562" y="430214"/>
            <a:ext cx="1750775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1784" y="887414"/>
            <a:ext cx="7415417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558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2314521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26796" y="2297938"/>
            <a:ext cx="10725706" cy="1183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1B313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6895" y="3840480"/>
            <a:ext cx="852551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15046"/>
                </a:solidFill>
                <a:latin typeface="Arial"/>
                <a:cs typeface="Arial"/>
              </a:defRPr>
            </a:lvl1pPr>
          </a:lstStyle>
          <a:p>
            <a:pPr marL="558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30391610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1B313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8965" y="1577340"/>
            <a:ext cx="5297995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2339" y="1577340"/>
            <a:ext cx="5297995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515046"/>
                </a:solidFill>
                <a:latin typeface="Arial"/>
                <a:cs typeface="Arial"/>
              </a:defRPr>
            </a:lvl1pPr>
          </a:lstStyle>
          <a:p>
            <a:pPr marL="558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8945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558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1350564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753" y="2861734"/>
            <a:ext cx="8816464" cy="1915647"/>
          </a:xfrm>
        </p:spPr>
        <p:txBody>
          <a:bodyPr anchor="b"/>
          <a:lstStyle>
            <a:lvl1pPr algn="l">
              <a:defRPr sz="3996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3752" y="4777381"/>
            <a:ext cx="8816465" cy="860400"/>
          </a:xfrm>
        </p:spPr>
        <p:txBody>
          <a:bodyPr anchor="t"/>
          <a:lstStyle>
            <a:lvl1pPr marL="0" indent="0" algn="l">
              <a:buNone/>
              <a:defRPr sz="1998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6743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2pPr>
            <a:lvl3pPr marL="913486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3pPr>
            <a:lvl4pPr marL="1370228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4pPr>
            <a:lvl5pPr marL="1826971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5pPr>
            <a:lvl6pPr marL="2283714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6pPr>
            <a:lvl7pPr marL="2740457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7pPr>
            <a:lvl8pPr marL="3197200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8pPr>
            <a:lvl9pPr marL="3653942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558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3994458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163" y="2060576"/>
            <a:ext cx="4391759" cy="4195763"/>
          </a:xfrm>
        </p:spPr>
        <p:txBody>
          <a:bodyPr>
            <a:normAutofit/>
          </a:bodyPr>
          <a:lstStyle>
            <a:lvl1pPr>
              <a:defRPr sz="1798"/>
            </a:lvl1pPr>
            <a:lvl2pPr>
              <a:defRPr sz="1598"/>
            </a:lvl2pPr>
            <a:lvl3pPr>
              <a:defRPr sz="1399"/>
            </a:lvl3pPr>
            <a:lvl4pPr>
              <a:defRPr sz="1199"/>
            </a:lvl4pPr>
            <a:lvl5pPr>
              <a:defRPr sz="1199"/>
            </a:lvl5pPr>
            <a:lvl6pPr>
              <a:defRPr sz="1199"/>
            </a:lvl6pPr>
            <a:lvl7pPr>
              <a:defRPr sz="1199"/>
            </a:lvl7pPr>
            <a:lvl8pPr>
              <a:defRPr sz="1199"/>
            </a:lvl8pPr>
            <a:lvl9pPr>
              <a:defRPr sz="11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8604" y="2056093"/>
            <a:ext cx="4391761" cy="4200245"/>
          </a:xfrm>
        </p:spPr>
        <p:txBody>
          <a:bodyPr>
            <a:normAutofit/>
          </a:bodyPr>
          <a:lstStyle>
            <a:lvl1pPr>
              <a:defRPr sz="1798"/>
            </a:lvl1pPr>
            <a:lvl2pPr>
              <a:defRPr sz="1598"/>
            </a:lvl2pPr>
            <a:lvl3pPr>
              <a:defRPr sz="1399"/>
            </a:lvl3pPr>
            <a:lvl4pPr>
              <a:defRPr sz="1199"/>
            </a:lvl4pPr>
            <a:lvl5pPr>
              <a:defRPr sz="1199"/>
            </a:lvl5pPr>
            <a:lvl6pPr>
              <a:defRPr sz="1199"/>
            </a:lvl6pPr>
            <a:lvl7pPr>
              <a:defRPr sz="1199"/>
            </a:lvl7pPr>
            <a:lvl8pPr>
              <a:defRPr sz="1199"/>
            </a:lvl8pPr>
            <a:lvl9pPr>
              <a:defRPr sz="11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558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2112643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164" y="1905000"/>
            <a:ext cx="4391758" cy="576262"/>
          </a:xfrm>
        </p:spPr>
        <p:txBody>
          <a:bodyPr anchor="b">
            <a:noAutofit/>
          </a:bodyPr>
          <a:lstStyle>
            <a:lvl1pPr marL="0" indent="0">
              <a:buNone/>
              <a:defRPr sz="239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6743" indent="0">
              <a:buNone/>
              <a:defRPr sz="1998" b="1"/>
            </a:lvl2pPr>
            <a:lvl3pPr marL="913486" indent="0">
              <a:buNone/>
              <a:defRPr sz="1798" b="1"/>
            </a:lvl3pPr>
            <a:lvl4pPr marL="1370228" indent="0">
              <a:buNone/>
              <a:defRPr sz="1598" b="1"/>
            </a:lvl4pPr>
            <a:lvl5pPr marL="1826971" indent="0">
              <a:buNone/>
              <a:defRPr sz="1598" b="1"/>
            </a:lvl5pPr>
            <a:lvl6pPr marL="2283714" indent="0">
              <a:buNone/>
              <a:defRPr sz="1598" b="1"/>
            </a:lvl6pPr>
            <a:lvl7pPr marL="2740457" indent="0">
              <a:buNone/>
              <a:defRPr sz="1598" b="1"/>
            </a:lvl7pPr>
            <a:lvl8pPr marL="3197200" indent="0">
              <a:buNone/>
              <a:defRPr sz="1598" b="1"/>
            </a:lvl8pPr>
            <a:lvl9pPr marL="3653942" indent="0">
              <a:buNone/>
              <a:defRPr sz="15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163" y="2514600"/>
            <a:ext cx="4391759" cy="3741738"/>
          </a:xfrm>
        </p:spPr>
        <p:txBody>
          <a:bodyPr>
            <a:normAutofit/>
          </a:bodyPr>
          <a:lstStyle>
            <a:lvl1pPr>
              <a:defRPr sz="1798"/>
            </a:lvl1pPr>
            <a:lvl2pPr>
              <a:defRPr sz="1598"/>
            </a:lvl2pPr>
            <a:lvl3pPr>
              <a:defRPr sz="1399"/>
            </a:lvl3pPr>
            <a:lvl4pPr>
              <a:defRPr sz="1199"/>
            </a:lvl4pPr>
            <a:lvl5pPr>
              <a:defRPr sz="1199"/>
            </a:lvl5pPr>
            <a:lvl6pPr>
              <a:defRPr sz="1199"/>
            </a:lvl6pPr>
            <a:lvl7pPr>
              <a:defRPr sz="1199"/>
            </a:lvl7pPr>
            <a:lvl8pPr>
              <a:defRPr sz="1199"/>
            </a:lvl8pPr>
            <a:lvl9pPr>
              <a:defRPr sz="11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8606" y="1905000"/>
            <a:ext cx="4391759" cy="576262"/>
          </a:xfrm>
        </p:spPr>
        <p:txBody>
          <a:bodyPr anchor="b">
            <a:noAutofit/>
          </a:bodyPr>
          <a:lstStyle>
            <a:lvl1pPr marL="0" indent="0">
              <a:buNone/>
              <a:defRPr sz="2398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6743" indent="0">
              <a:buNone/>
              <a:defRPr sz="1998" b="1"/>
            </a:lvl2pPr>
            <a:lvl3pPr marL="913486" indent="0">
              <a:buNone/>
              <a:defRPr sz="1798" b="1"/>
            </a:lvl3pPr>
            <a:lvl4pPr marL="1370228" indent="0">
              <a:buNone/>
              <a:defRPr sz="1598" b="1"/>
            </a:lvl4pPr>
            <a:lvl5pPr marL="1826971" indent="0">
              <a:buNone/>
              <a:defRPr sz="1598" b="1"/>
            </a:lvl5pPr>
            <a:lvl6pPr marL="2283714" indent="0">
              <a:buNone/>
              <a:defRPr sz="1598" b="1"/>
            </a:lvl6pPr>
            <a:lvl7pPr marL="2740457" indent="0">
              <a:buNone/>
              <a:defRPr sz="1598" b="1"/>
            </a:lvl7pPr>
            <a:lvl8pPr marL="3197200" indent="0">
              <a:buNone/>
              <a:defRPr sz="1598" b="1"/>
            </a:lvl8pPr>
            <a:lvl9pPr marL="3653942" indent="0">
              <a:buNone/>
              <a:defRPr sz="15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48606" y="2514600"/>
            <a:ext cx="4391759" cy="3741738"/>
          </a:xfrm>
        </p:spPr>
        <p:txBody>
          <a:bodyPr>
            <a:normAutofit/>
          </a:bodyPr>
          <a:lstStyle>
            <a:lvl1pPr>
              <a:defRPr sz="1798"/>
            </a:lvl1pPr>
            <a:lvl2pPr>
              <a:defRPr sz="1598"/>
            </a:lvl2pPr>
            <a:lvl3pPr>
              <a:defRPr sz="1399"/>
            </a:lvl3pPr>
            <a:lvl4pPr>
              <a:defRPr sz="1199"/>
            </a:lvl4pPr>
            <a:lvl5pPr>
              <a:defRPr sz="1199"/>
            </a:lvl5pPr>
            <a:lvl6pPr>
              <a:defRPr sz="1199"/>
            </a:lvl6pPr>
            <a:lvl7pPr>
              <a:defRPr sz="1199"/>
            </a:lvl7pPr>
            <a:lvl8pPr>
              <a:defRPr sz="1199"/>
            </a:lvl8pPr>
            <a:lvl9pPr>
              <a:defRPr sz="11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558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3586544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558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3217946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558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221152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750" y="1447800"/>
            <a:ext cx="3397521" cy="1447800"/>
          </a:xfrm>
        </p:spPr>
        <p:txBody>
          <a:bodyPr anchor="b"/>
          <a:lstStyle>
            <a:lvl1pPr algn="l">
              <a:defRPr sz="239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9632" y="1447800"/>
            <a:ext cx="5190585" cy="4572000"/>
          </a:xfrm>
        </p:spPr>
        <p:txBody>
          <a:bodyPr anchor="ctr">
            <a:normAutofit/>
          </a:bodyPr>
          <a:lstStyle>
            <a:lvl1pPr>
              <a:defRPr sz="1998"/>
            </a:lvl1pPr>
            <a:lvl2pPr>
              <a:defRPr sz="1798"/>
            </a:lvl2pPr>
            <a:lvl3pPr>
              <a:defRPr sz="1598"/>
            </a:lvl3pPr>
            <a:lvl4pPr>
              <a:defRPr sz="1399"/>
            </a:lvl4pPr>
            <a:lvl5pPr>
              <a:defRPr sz="1399"/>
            </a:lvl5pPr>
            <a:lvl6pPr>
              <a:defRPr sz="1399"/>
            </a:lvl6pPr>
            <a:lvl7pPr>
              <a:defRPr sz="1399"/>
            </a:lvl7pPr>
            <a:lvl8pPr>
              <a:defRPr sz="1399"/>
            </a:lvl8pPr>
            <a:lvl9pPr>
              <a:defRPr sz="1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3751" y="3129281"/>
            <a:ext cx="3397520" cy="2895599"/>
          </a:xfrm>
        </p:spPr>
        <p:txBody>
          <a:bodyPr/>
          <a:lstStyle>
            <a:lvl1pPr marL="0" indent="0">
              <a:buNone/>
              <a:defRPr sz="1399"/>
            </a:lvl1pPr>
            <a:lvl2pPr marL="456743" indent="0">
              <a:buNone/>
              <a:defRPr sz="1199"/>
            </a:lvl2pPr>
            <a:lvl3pPr marL="913486" indent="0">
              <a:buNone/>
              <a:defRPr sz="999"/>
            </a:lvl3pPr>
            <a:lvl4pPr marL="1370228" indent="0">
              <a:buNone/>
              <a:defRPr sz="899"/>
            </a:lvl4pPr>
            <a:lvl5pPr marL="1826971" indent="0">
              <a:buNone/>
              <a:defRPr sz="899"/>
            </a:lvl5pPr>
            <a:lvl6pPr marL="2283714" indent="0">
              <a:buNone/>
              <a:defRPr sz="899"/>
            </a:lvl6pPr>
            <a:lvl7pPr marL="2740457" indent="0">
              <a:buNone/>
              <a:defRPr sz="899"/>
            </a:lvl7pPr>
            <a:lvl8pPr marL="3197200" indent="0">
              <a:buNone/>
              <a:defRPr sz="899"/>
            </a:lvl8pPr>
            <a:lvl9pPr marL="3653942" indent="0">
              <a:buNone/>
              <a:defRPr sz="8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558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325852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705" y="1854192"/>
            <a:ext cx="5087601" cy="1574808"/>
          </a:xfrm>
        </p:spPr>
        <p:txBody>
          <a:bodyPr anchor="b">
            <a:normAutofit/>
          </a:bodyPr>
          <a:lstStyle>
            <a:lvl1pPr algn="l">
              <a:defRPr sz="3596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2307" y="1143000"/>
            <a:ext cx="3197066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98"/>
            </a:lvl1pPr>
            <a:lvl2pPr marL="456743" indent="0">
              <a:buNone/>
              <a:defRPr sz="1598"/>
            </a:lvl2pPr>
            <a:lvl3pPr marL="913486" indent="0">
              <a:buNone/>
              <a:defRPr sz="1598"/>
            </a:lvl3pPr>
            <a:lvl4pPr marL="1370228" indent="0">
              <a:buNone/>
              <a:defRPr sz="1598"/>
            </a:lvl4pPr>
            <a:lvl5pPr marL="1826971" indent="0">
              <a:buNone/>
              <a:defRPr sz="1598"/>
            </a:lvl5pPr>
            <a:lvl6pPr marL="2283714" indent="0">
              <a:buNone/>
              <a:defRPr sz="1598"/>
            </a:lvl6pPr>
            <a:lvl7pPr marL="2740457" indent="0">
              <a:buNone/>
              <a:defRPr sz="1598"/>
            </a:lvl7pPr>
            <a:lvl8pPr marL="3197200" indent="0">
              <a:buNone/>
              <a:defRPr sz="1598"/>
            </a:lvl8pPr>
            <a:lvl9pPr marL="3653942" indent="0">
              <a:buNone/>
              <a:defRPr sz="159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3751" y="3657600"/>
            <a:ext cx="5079682" cy="1371600"/>
          </a:xfrm>
        </p:spPr>
        <p:txBody>
          <a:bodyPr>
            <a:normAutofit/>
          </a:bodyPr>
          <a:lstStyle>
            <a:lvl1pPr marL="0" indent="0">
              <a:buNone/>
              <a:defRPr sz="1399"/>
            </a:lvl1pPr>
            <a:lvl2pPr marL="456743" indent="0">
              <a:buNone/>
              <a:defRPr sz="1199"/>
            </a:lvl2pPr>
            <a:lvl3pPr marL="913486" indent="0">
              <a:buNone/>
              <a:defRPr sz="999"/>
            </a:lvl3pPr>
            <a:lvl4pPr marL="1370228" indent="0">
              <a:buNone/>
              <a:defRPr sz="899"/>
            </a:lvl4pPr>
            <a:lvl5pPr marL="1826971" indent="0">
              <a:buNone/>
              <a:defRPr sz="899"/>
            </a:lvl5pPr>
            <a:lvl6pPr marL="2283714" indent="0">
              <a:buNone/>
              <a:defRPr sz="899"/>
            </a:lvl6pPr>
            <a:lvl7pPr marL="2740457" indent="0">
              <a:buNone/>
              <a:defRPr sz="899"/>
            </a:lvl7pPr>
            <a:lvl8pPr marL="3197200" indent="0">
              <a:buNone/>
              <a:defRPr sz="899"/>
            </a:lvl8pPr>
            <a:lvl9pPr marL="3653942" indent="0">
              <a:buNone/>
              <a:defRPr sz="8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558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338425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2807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082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0044" y="1676400"/>
            <a:ext cx="2816463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1080" y="1"/>
            <a:ext cx="160171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596913" y="6096000"/>
            <a:ext cx="992699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26939" y="0"/>
            <a:ext cx="68508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439" y="452718"/>
            <a:ext cx="9394926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163" y="2052919"/>
            <a:ext cx="8937222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44545" y="1790860"/>
            <a:ext cx="990599" cy="3044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99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0239" y="3225457"/>
            <a:ext cx="3859795" cy="3044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99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41757" y="295730"/>
            <a:ext cx="837326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7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558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en-US" spc="-25" smtClean="0"/>
              <a:t>‹#›</a:t>
            </a:fld>
            <a:endParaRPr lang="en-US" spc="-25" dirty="0"/>
          </a:p>
        </p:txBody>
      </p:sp>
    </p:spTree>
    <p:extLst>
      <p:ext uri="{BB962C8B-B14F-4D97-AF65-F5344CB8AC3E}">
        <p14:creationId xmlns:p14="http://schemas.microsoft.com/office/powerpoint/2010/main" val="562368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</p:sldLayoutIdLst>
  <p:txStyles>
    <p:titleStyle>
      <a:lvl1pPr algn="l" defTabSz="456743" rtl="0" eaLnBrk="1" latinLnBrk="0" hangingPunct="1">
        <a:spcBef>
          <a:spcPct val="0"/>
        </a:spcBef>
        <a:buNone/>
        <a:defRPr sz="4196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557" indent="-342557" algn="l" defTabSz="456743" rtl="0" eaLnBrk="1" latinLnBrk="0" hangingPunct="1">
        <a:spcBef>
          <a:spcPts val="99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8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207" indent="-285464" algn="l" defTabSz="456743" rtl="0" eaLnBrk="1" latinLnBrk="0" hangingPunct="1">
        <a:spcBef>
          <a:spcPts val="99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8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1857" indent="-228371" algn="l" defTabSz="456743" rtl="0" eaLnBrk="1" latinLnBrk="0" hangingPunct="1">
        <a:spcBef>
          <a:spcPts val="99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98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8600" indent="-228371" algn="l" defTabSz="456743" rtl="0" eaLnBrk="1" latinLnBrk="0" hangingPunct="1">
        <a:spcBef>
          <a:spcPts val="99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99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5343" indent="-228371" algn="l" defTabSz="456743" rtl="0" eaLnBrk="1" latinLnBrk="0" hangingPunct="1">
        <a:spcBef>
          <a:spcPts val="99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99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3494" indent="-228371" algn="l" defTabSz="456743" rtl="0" eaLnBrk="1" latinLnBrk="0" hangingPunct="1">
        <a:spcBef>
          <a:spcPts val="99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99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68828" indent="-228371" algn="l" defTabSz="456743" rtl="0" eaLnBrk="1" latinLnBrk="0" hangingPunct="1">
        <a:spcBef>
          <a:spcPts val="99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99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5571" indent="-228371" algn="l" defTabSz="456743" rtl="0" eaLnBrk="1" latinLnBrk="0" hangingPunct="1">
        <a:spcBef>
          <a:spcPts val="99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99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2314" indent="-228371" algn="l" defTabSz="456743" rtl="0" eaLnBrk="1" latinLnBrk="0" hangingPunct="1">
        <a:spcBef>
          <a:spcPts val="99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99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674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743" algn="l" defTabSz="45674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486" algn="l" defTabSz="45674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228" algn="l" defTabSz="45674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971" algn="l" defTabSz="45674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714" algn="l" defTabSz="45674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0457" algn="l" defTabSz="45674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7200" algn="l" defTabSz="45674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3942" algn="l" defTabSz="456743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andrew.kennedy@thorogood.com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mailto:jk.wong@databricks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www.databricks.com/product/machine-learning/large-language-models-oss-guidanc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atabricks.com/en/lakehouse-monitoring/monitor-alerts.html" TargetMode="External"/><Relationship Id="rId5" Type="http://schemas.openxmlformats.org/officeDocument/2006/relationships/hyperlink" Target="https://docs.databricks.com/en/lakehouse-monitoring/index.html#metric-tables-and-dashboard" TargetMode="External"/><Relationship Id="rId4" Type="http://schemas.openxmlformats.org/officeDocument/2006/relationships/hyperlink" Target="https://docs.databricks.com/en/machine-learning/model-serving/inference-tables.html" TargetMode="External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hyperlink" Target="https://learn.microsoft.com/en-us/azure/databricks/generative-ai/vector-search" TargetMode="External"/><Relationship Id="rId4" Type="http://schemas.openxmlformats.org/officeDocument/2006/relationships/image" Target="../media/image56.png"/><Relationship Id="rId9" Type="http://schemas.openxmlformats.org/officeDocument/2006/relationships/hyperlink" Target="https://docs.databricks.com/en/generative-ai/vector-search.htm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ndrew.kennedy@thorogood.com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jpg"/><Relationship Id="rId12" Type="http://schemas.openxmlformats.org/officeDocument/2006/relationships/image" Target="../media/image80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jpg"/><Relationship Id="rId9" Type="http://schemas.openxmlformats.org/officeDocument/2006/relationships/image" Target="../media/image7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4.png"/><Relationship Id="rId4" Type="http://schemas.openxmlformats.org/officeDocument/2006/relationships/image" Target="../media/image8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13" Type="http://schemas.openxmlformats.org/officeDocument/2006/relationships/image" Target="../media/image91.png"/><Relationship Id="rId3" Type="http://schemas.openxmlformats.org/officeDocument/2006/relationships/image" Target="../media/image85.png"/><Relationship Id="rId7" Type="http://schemas.openxmlformats.org/officeDocument/2006/relationships/image" Target="../media/image84.png"/><Relationship Id="rId12" Type="http://schemas.openxmlformats.org/officeDocument/2006/relationships/image" Target="../media/image9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89.png"/><Relationship Id="rId5" Type="http://schemas.openxmlformats.org/officeDocument/2006/relationships/image" Target="../media/image87.png"/><Relationship Id="rId10" Type="http://schemas.openxmlformats.org/officeDocument/2006/relationships/image" Target="../media/image94.jpg"/><Relationship Id="rId4" Type="http://schemas.openxmlformats.org/officeDocument/2006/relationships/image" Target="../media/image86.png"/><Relationship Id="rId9" Type="http://schemas.openxmlformats.org/officeDocument/2006/relationships/image" Target="../media/image93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7.jpg"/><Relationship Id="rId3" Type="http://schemas.openxmlformats.org/officeDocument/2006/relationships/image" Target="../media/image89.png"/><Relationship Id="rId7" Type="http://schemas.openxmlformats.org/officeDocument/2006/relationships/image" Target="../media/image85.png"/><Relationship Id="rId12" Type="http://schemas.openxmlformats.org/officeDocument/2006/relationships/image" Target="../media/image9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95.jpg"/><Relationship Id="rId5" Type="http://schemas.openxmlformats.org/officeDocument/2006/relationships/image" Target="../media/image91.png"/><Relationship Id="rId10" Type="http://schemas.openxmlformats.org/officeDocument/2006/relationships/image" Target="../media/image88.png"/><Relationship Id="rId4" Type="http://schemas.openxmlformats.org/officeDocument/2006/relationships/image" Target="../media/image90.png"/><Relationship Id="rId9" Type="http://schemas.openxmlformats.org/officeDocument/2006/relationships/image" Target="../media/image86.png"/><Relationship Id="rId14" Type="http://schemas.openxmlformats.org/officeDocument/2006/relationships/image" Target="../media/image9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13" Type="http://schemas.openxmlformats.org/officeDocument/2006/relationships/image" Target="../media/image91.png"/><Relationship Id="rId3" Type="http://schemas.openxmlformats.org/officeDocument/2006/relationships/image" Target="../media/image85.png"/><Relationship Id="rId7" Type="http://schemas.openxmlformats.org/officeDocument/2006/relationships/image" Target="../media/image84.png"/><Relationship Id="rId12" Type="http://schemas.openxmlformats.org/officeDocument/2006/relationships/image" Target="../media/image9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89.png"/><Relationship Id="rId5" Type="http://schemas.openxmlformats.org/officeDocument/2006/relationships/image" Target="../media/image87.png"/><Relationship Id="rId10" Type="http://schemas.openxmlformats.org/officeDocument/2006/relationships/image" Target="../media/image94.jpg"/><Relationship Id="rId4" Type="http://schemas.openxmlformats.org/officeDocument/2006/relationships/image" Target="../media/image86.png"/><Relationship Id="rId9" Type="http://schemas.openxmlformats.org/officeDocument/2006/relationships/image" Target="../media/image9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13" Type="http://schemas.openxmlformats.org/officeDocument/2006/relationships/image" Target="../media/image90.png"/><Relationship Id="rId3" Type="http://schemas.openxmlformats.org/officeDocument/2006/relationships/image" Target="../media/image105.png"/><Relationship Id="rId7" Type="http://schemas.openxmlformats.org/officeDocument/2006/relationships/image" Target="../media/image95.jpg"/><Relationship Id="rId12" Type="http://schemas.openxmlformats.org/officeDocument/2006/relationships/image" Target="../media/image8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0.png"/><Relationship Id="rId5" Type="http://schemas.openxmlformats.org/officeDocument/2006/relationships/image" Target="../media/image107.png"/><Relationship Id="rId10" Type="http://schemas.openxmlformats.org/officeDocument/2006/relationships/image" Target="../media/image109.png"/><Relationship Id="rId4" Type="http://schemas.openxmlformats.org/officeDocument/2006/relationships/image" Target="../media/image106.png"/><Relationship Id="rId9" Type="http://schemas.openxmlformats.org/officeDocument/2006/relationships/image" Target="../media/image94.jpg"/><Relationship Id="rId1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hyperlink" Target="https://events.databricks.com/FY250418-TR-Workshop-Governance" TargetMode="External"/><Relationship Id="rId7" Type="http://schemas.openxmlformats.org/officeDocument/2006/relationships/image" Target="../media/image1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5" Type="http://schemas.openxmlformats.org/officeDocument/2006/relationships/hyperlink" Target="https://www.thorogood.com/form/databricks-consultation-upcoming-thorogood-events/" TargetMode="External"/><Relationship Id="rId4" Type="http://schemas.openxmlformats.org/officeDocument/2006/relationships/hyperlink" Target="https://www.databricks.com/lp/data-intelligence-day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events.databricks.com/FY250418-TR-Workshop-Governance?utm_source=databricks&amp;utm_medium=sales&amp;utm_campaign=701vp000001jdieiam&amp;utm_content=sales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hyperlink" Target="https://www.databricks.com/lp/data-intelligence-days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surveys.training.databricks.com/jfe/form/SV_bC5iAbNH9dAaXXg" TargetMode="Externa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kinsey.com/capabilities/mckinsey-digital/our-insights/the-economic-potential-of-generative-ai-the-next-productivity-frontier#introductio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1A30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4239" y="6469461"/>
            <a:ext cx="186721" cy="18667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61813" y="5617263"/>
            <a:ext cx="560705" cy="0"/>
          </a:xfrm>
          <a:custGeom>
            <a:avLst/>
            <a:gdLst/>
            <a:ahLst/>
            <a:cxnLst/>
            <a:rect l="l" t="t" r="r" b="b"/>
            <a:pathLst>
              <a:path w="560705">
                <a:moveTo>
                  <a:pt x="0" y="0"/>
                </a:moveTo>
                <a:lnTo>
                  <a:pt x="560401" y="0"/>
                </a:lnTo>
              </a:path>
            </a:pathLst>
          </a:custGeom>
          <a:ln w="38099">
            <a:solidFill>
              <a:srgbClr val="FF69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619" y="609610"/>
            <a:ext cx="2557627" cy="4068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89977" y="1179513"/>
            <a:ext cx="4489323" cy="44989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49106" y="1826650"/>
            <a:ext cx="5248910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600" spc="155" dirty="0">
                <a:solidFill>
                  <a:srgbClr val="F9F7F3"/>
                </a:solidFill>
                <a:latin typeface="Arial"/>
                <a:cs typeface="Arial"/>
              </a:rPr>
              <a:t>Generative</a:t>
            </a:r>
            <a:r>
              <a:rPr sz="5600" spc="-12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5600" spc="-25" dirty="0">
                <a:solidFill>
                  <a:srgbClr val="F9F7F3"/>
                </a:solidFill>
                <a:latin typeface="Arial"/>
                <a:cs typeface="Arial"/>
              </a:rPr>
              <a:t>AI </a:t>
            </a:r>
            <a:r>
              <a:rPr sz="5600" spc="320" dirty="0">
                <a:solidFill>
                  <a:srgbClr val="F9F7F3"/>
                </a:solidFill>
                <a:latin typeface="Arial"/>
                <a:cs typeface="Arial"/>
              </a:rPr>
              <a:t>with</a:t>
            </a:r>
            <a:r>
              <a:rPr sz="5600" spc="-11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5600" spc="170" dirty="0">
                <a:solidFill>
                  <a:srgbClr val="F9F7F3"/>
                </a:solidFill>
                <a:latin typeface="Arial"/>
                <a:cs typeface="Arial"/>
              </a:rPr>
              <a:t>Databricks</a:t>
            </a:r>
            <a:endParaRPr sz="5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8167" y="6458629"/>
            <a:ext cx="281876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©2023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Databricks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Inc.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693"/>
                </a:solidFill>
                <a:latin typeface="Arial"/>
                <a:cs typeface="Arial"/>
              </a:rPr>
              <a:t>—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All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rights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693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9117" y="3806443"/>
            <a:ext cx="56362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9F7F3"/>
                </a:solidFill>
                <a:latin typeface="Arial"/>
                <a:cs typeface="Arial"/>
              </a:rPr>
              <a:t>From</a:t>
            </a:r>
            <a:r>
              <a:rPr sz="3200" spc="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3200" spc="135" dirty="0">
                <a:solidFill>
                  <a:srgbClr val="F9F7F3"/>
                </a:solidFill>
                <a:latin typeface="Arial"/>
                <a:cs typeface="Arial"/>
              </a:rPr>
              <a:t>Concept</a:t>
            </a:r>
            <a:r>
              <a:rPr sz="3200" spc="1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3200" spc="210" dirty="0">
                <a:solidFill>
                  <a:srgbClr val="F9F7F3"/>
                </a:solidFill>
                <a:latin typeface="Arial"/>
                <a:cs typeface="Arial"/>
              </a:rPr>
              <a:t>to</a:t>
            </a:r>
            <a:r>
              <a:rPr sz="3200" spc="1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3200" spc="75" dirty="0">
                <a:solidFill>
                  <a:srgbClr val="F9F7F3"/>
                </a:solidFill>
                <a:latin typeface="Arial"/>
                <a:cs typeface="Arial"/>
              </a:rPr>
              <a:t>Deployment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1B31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2" y="6473302"/>
            <a:ext cx="186673" cy="1866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237" rIns="0" bIns="0" rtlCol="0">
            <a:spAutoFit/>
          </a:bodyPr>
          <a:lstStyle/>
          <a:p>
            <a:pPr marL="11811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9F7F4"/>
                </a:solidFill>
              </a:rPr>
              <a:t>Gen</a:t>
            </a:r>
            <a:r>
              <a:rPr sz="3600" spc="-70" dirty="0">
                <a:solidFill>
                  <a:srgbClr val="F9F7F4"/>
                </a:solidFill>
              </a:rPr>
              <a:t> </a:t>
            </a:r>
            <a:r>
              <a:rPr sz="3600" dirty="0">
                <a:solidFill>
                  <a:srgbClr val="F9F7F4"/>
                </a:solidFill>
              </a:rPr>
              <a:t>AI</a:t>
            </a:r>
            <a:r>
              <a:rPr sz="3600" spc="-70" dirty="0">
                <a:solidFill>
                  <a:srgbClr val="F9F7F4"/>
                </a:solidFill>
              </a:rPr>
              <a:t> </a:t>
            </a:r>
            <a:r>
              <a:rPr sz="3600" spc="100" dirty="0">
                <a:solidFill>
                  <a:srgbClr val="F9F7F4"/>
                </a:solidFill>
              </a:rPr>
              <a:t>will</a:t>
            </a:r>
            <a:r>
              <a:rPr sz="3600" spc="-70" dirty="0">
                <a:solidFill>
                  <a:srgbClr val="F9F7F4"/>
                </a:solidFill>
              </a:rPr>
              <a:t> </a:t>
            </a:r>
            <a:r>
              <a:rPr sz="3600" spc="190" dirty="0">
                <a:solidFill>
                  <a:srgbClr val="F9F7F4"/>
                </a:solidFill>
              </a:rPr>
              <a:t>disrupt</a:t>
            </a:r>
            <a:r>
              <a:rPr sz="3600" spc="-65" dirty="0">
                <a:solidFill>
                  <a:srgbClr val="F9F7F4"/>
                </a:solidFill>
              </a:rPr>
              <a:t> </a:t>
            </a:r>
            <a:r>
              <a:rPr sz="3600" spc="75" dirty="0">
                <a:solidFill>
                  <a:srgbClr val="F9F7F4"/>
                </a:solidFill>
              </a:rPr>
              <a:t>use</a:t>
            </a:r>
            <a:r>
              <a:rPr sz="3600" spc="-70" dirty="0">
                <a:solidFill>
                  <a:srgbClr val="F9F7F4"/>
                </a:solidFill>
              </a:rPr>
              <a:t> </a:t>
            </a:r>
            <a:r>
              <a:rPr sz="3600" spc="75" dirty="0">
                <a:solidFill>
                  <a:srgbClr val="F9F7F4"/>
                </a:solidFill>
              </a:rPr>
              <a:t>cases</a:t>
            </a:r>
            <a:r>
              <a:rPr sz="3600" spc="-70" dirty="0">
                <a:solidFill>
                  <a:srgbClr val="F9F7F4"/>
                </a:solidFill>
              </a:rPr>
              <a:t> </a:t>
            </a:r>
            <a:r>
              <a:rPr sz="3600" spc="100" dirty="0">
                <a:solidFill>
                  <a:srgbClr val="F9F7F4"/>
                </a:solidFill>
              </a:rPr>
              <a:t>across</a:t>
            </a:r>
            <a:r>
              <a:rPr sz="3600" spc="-65" dirty="0">
                <a:solidFill>
                  <a:srgbClr val="F9F7F4"/>
                </a:solidFill>
              </a:rPr>
              <a:t> </a:t>
            </a:r>
            <a:r>
              <a:rPr sz="3600" spc="120" dirty="0">
                <a:solidFill>
                  <a:srgbClr val="F9F7F4"/>
                </a:solidFill>
              </a:rPr>
              <a:t>industries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6246661" y="2746399"/>
            <a:ext cx="15957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2595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5F46"/>
                </a:solidFill>
                <a:latin typeface="Arial"/>
                <a:cs typeface="Arial"/>
              </a:rPr>
              <a:t>Retail</a:t>
            </a:r>
            <a:r>
              <a:rPr sz="1500" spc="-30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1500" spc="70" dirty="0">
                <a:solidFill>
                  <a:srgbClr val="FF5F46"/>
                </a:solidFill>
                <a:latin typeface="Arial"/>
                <a:cs typeface="Arial"/>
              </a:rPr>
              <a:t>&amp; </a:t>
            </a:r>
            <a:r>
              <a:rPr sz="1500" dirty="0">
                <a:solidFill>
                  <a:srgbClr val="FF5F46"/>
                </a:solidFill>
                <a:latin typeface="Arial"/>
                <a:cs typeface="Arial"/>
              </a:rPr>
              <a:t>Consumer</a:t>
            </a:r>
            <a:r>
              <a:rPr sz="1500" spc="310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FF5F46"/>
                </a:solidFill>
                <a:latin typeface="Arial"/>
                <a:cs typeface="Arial"/>
              </a:rPr>
              <a:t>Goods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98589" y="2289873"/>
            <a:ext cx="457085" cy="4570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34429" y="3558311"/>
            <a:ext cx="15519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 marR="5080" indent="-13081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Try</a:t>
            </a:r>
            <a:r>
              <a:rPr sz="1100" spc="7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before</a:t>
            </a:r>
            <a:r>
              <a:rPr sz="1100" spc="7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you</a:t>
            </a:r>
            <a:r>
              <a:rPr sz="1100" spc="7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buy</a:t>
            </a:r>
            <a:r>
              <a:rPr sz="1100" spc="7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9F7F4"/>
                </a:solidFill>
                <a:latin typeface="Arial"/>
                <a:cs typeface="Arial"/>
              </a:rPr>
              <a:t>with </a:t>
            </a:r>
            <a:r>
              <a:rPr sz="1100" spc="10" dirty="0">
                <a:solidFill>
                  <a:srgbClr val="F9F7F4"/>
                </a:solidFill>
                <a:latin typeface="Arial"/>
                <a:cs typeface="Arial"/>
              </a:rPr>
              <a:t>virtual</a:t>
            </a:r>
            <a:r>
              <a:rPr sz="1100" spc="18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10" dirty="0">
                <a:solidFill>
                  <a:srgbClr val="F9F7F4"/>
                </a:solidFill>
                <a:latin typeface="Arial"/>
                <a:cs typeface="Arial"/>
              </a:rPr>
              <a:t>fitting</a:t>
            </a:r>
            <a:r>
              <a:rPr sz="1100" spc="19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rooms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01809" y="4233709"/>
            <a:ext cx="16173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192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Optimizing</a:t>
            </a:r>
            <a:r>
              <a:rPr sz="1100" spc="22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demand </a:t>
            </a:r>
            <a:r>
              <a:rPr sz="1100" spc="20" dirty="0">
                <a:solidFill>
                  <a:srgbClr val="F9F7F4"/>
                </a:solidFill>
                <a:latin typeface="Arial"/>
                <a:cs typeface="Arial"/>
              </a:rPr>
              <a:t>prediction</a:t>
            </a:r>
            <a:r>
              <a:rPr sz="1100" spc="114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20" dirty="0">
                <a:solidFill>
                  <a:srgbClr val="F9F7F4"/>
                </a:solidFill>
                <a:latin typeface="Arial"/>
                <a:cs typeface="Arial"/>
              </a:rPr>
              <a:t>and</a:t>
            </a:r>
            <a:r>
              <a:rPr sz="1100" spc="114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inventory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4592" y="4909070"/>
            <a:ext cx="13208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080" marR="5080" indent="-120014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Generate</a:t>
            </a:r>
            <a:r>
              <a:rPr sz="1100" spc="12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innovative </a:t>
            </a:r>
            <a:r>
              <a:rPr sz="1100" spc="55" dirty="0">
                <a:solidFill>
                  <a:srgbClr val="F9F7F4"/>
                </a:solidFill>
                <a:latin typeface="Arial"/>
                <a:cs typeface="Arial"/>
              </a:rPr>
              <a:t>product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 designs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47094" y="2860699"/>
            <a:ext cx="13265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35" dirty="0">
                <a:solidFill>
                  <a:srgbClr val="FF5F46"/>
                </a:solidFill>
                <a:latin typeface="Arial"/>
                <a:cs typeface="Arial"/>
              </a:rPr>
              <a:t>Manufacturing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24607" y="2289873"/>
            <a:ext cx="457085" cy="45708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48889" y="3546817"/>
            <a:ext cx="15233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 marR="5080" indent="-2857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Delightful,</a:t>
            </a:r>
            <a:r>
              <a:rPr sz="1100" spc="8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personalized </a:t>
            </a:r>
            <a:r>
              <a:rPr sz="1100" spc="10" dirty="0">
                <a:solidFill>
                  <a:srgbClr val="F9F7F4"/>
                </a:solidFill>
                <a:latin typeface="Arial"/>
                <a:cs typeface="Arial"/>
              </a:rPr>
              <a:t>customer</a:t>
            </a:r>
            <a:r>
              <a:rPr sz="1100" spc="22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experiences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12884" y="4222203"/>
            <a:ext cx="17957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525" marR="5080" indent="-12446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Increasing</a:t>
            </a:r>
            <a:r>
              <a:rPr sz="1100" spc="50" dirty="0">
                <a:solidFill>
                  <a:srgbClr val="F9F7F4"/>
                </a:solidFill>
                <a:latin typeface="Arial"/>
                <a:cs typeface="Arial"/>
              </a:rPr>
              <a:t> productivity</a:t>
            </a:r>
            <a:r>
              <a:rPr sz="1100" spc="5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9F7F4"/>
                </a:solidFill>
                <a:latin typeface="Arial"/>
                <a:cs typeface="Arial"/>
              </a:rPr>
              <a:t>and </a:t>
            </a:r>
            <a:r>
              <a:rPr sz="1100" spc="20" dirty="0">
                <a:solidFill>
                  <a:srgbClr val="F9F7F4"/>
                </a:solidFill>
                <a:latin typeface="Arial"/>
                <a:cs typeface="Arial"/>
              </a:rPr>
              <a:t>efficiency</a:t>
            </a:r>
            <a:r>
              <a:rPr sz="1100" spc="8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20" dirty="0">
                <a:solidFill>
                  <a:srgbClr val="F9F7F4"/>
                </a:solidFill>
                <a:latin typeface="Arial"/>
                <a:cs typeface="Arial"/>
              </a:rPr>
              <a:t>in</a:t>
            </a:r>
            <a:r>
              <a:rPr sz="1100" spc="8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operations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49602" y="4897577"/>
            <a:ext cx="17221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080" indent="-4572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Prescriptive</a:t>
            </a:r>
            <a:r>
              <a:rPr sz="1100" spc="14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and</a:t>
            </a:r>
            <a:r>
              <a:rPr sz="1100" spc="14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proactive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field</a:t>
            </a:r>
            <a:r>
              <a:rPr sz="1100" spc="12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service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53935" y="2746399"/>
            <a:ext cx="14497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105" marR="5080" indent="-6604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5F46"/>
                </a:solidFill>
                <a:latin typeface="Arial"/>
                <a:cs typeface="Arial"/>
              </a:rPr>
              <a:t>Comm,</a:t>
            </a:r>
            <a:r>
              <a:rPr sz="1500" spc="140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5F46"/>
                </a:solidFill>
                <a:latin typeface="Arial"/>
                <a:cs typeface="Arial"/>
              </a:rPr>
              <a:t>Media</a:t>
            </a:r>
            <a:r>
              <a:rPr sz="1500" spc="140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1500" spc="70" dirty="0">
                <a:solidFill>
                  <a:srgbClr val="FF5F46"/>
                </a:solidFill>
                <a:latin typeface="Arial"/>
                <a:cs typeface="Arial"/>
              </a:rPr>
              <a:t>&amp; </a:t>
            </a:r>
            <a:r>
              <a:rPr sz="1500" spc="50" dirty="0">
                <a:solidFill>
                  <a:srgbClr val="FF5F46"/>
                </a:solidFill>
                <a:latin typeface="Arial"/>
                <a:cs typeface="Arial"/>
              </a:rPr>
              <a:t>Entertainment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72558" y="2289873"/>
            <a:ext cx="457085" cy="45708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223941" y="3546817"/>
            <a:ext cx="17113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525">
              <a:lnSpc>
                <a:spcPct val="100000"/>
              </a:lnSpc>
              <a:spcBef>
                <a:spcPts val="100"/>
              </a:spcBef>
            </a:pPr>
            <a:r>
              <a:rPr sz="1100" spc="20" dirty="0">
                <a:solidFill>
                  <a:srgbClr val="F9F7F4"/>
                </a:solidFill>
                <a:latin typeface="Arial"/>
                <a:cs typeface="Arial"/>
              </a:rPr>
              <a:t>Hyper-personalization</a:t>
            </a:r>
            <a:r>
              <a:rPr sz="1100" spc="18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9F7F4"/>
                </a:solidFill>
                <a:latin typeface="Arial"/>
                <a:cs typeface="Arial"/>
              </a:rPr>
              <a:t>for </a:t>
            </a:r>
            <a:r>
              <a:rPr sz="1100" spc="10" dirty="0">
                <a:solidFill>
                  <a:srgbClr val="F9F7F4"/>
                </a:solidFill>
                <a:latin typeface="Arial"/>
                <a:cs typeface="Arial"/>
              </a:rPr>
              <a:t>customer</a:t>
            </a:r>
            <a:r>
              <a:rPr sz="1100" spc="16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10" dirty="0">
                <a:solidFill>
                  <a:srgbClr val="F9F7F4"/>
                </a:solidFill>
                <a:latin typeface="Arial"/>
                <a:cs typeface="Arial"/>
              </a:rPr>
              <a:t>experience</a:t>
            </a:r>
            <a:r>
              <a:rPr sz="1100" spc="17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9F7F4"/>
                </a:solidFill>
                <a:latin typeface="Arial"/>
                <a:cs typeface="Arial"/>
              </a:rPr>
              <a:t>(CX)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29496" y="4222203"/>
            <a:ext cx="18999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909" marR="5080" indent="-41084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Enhancing</a:t>
            </a:r>
            <a:r>
              <a:rPr sz="1100" spc="10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10" dirty="0">
                <a:solidFill>
                  <a:srgbClr val="F9F7F4"/>
                </a:solidFill>
                <a:latin typeface="Arial"/>
                <a:cs typeface="Arial"/>
              </a:rPr>
              <a:t>customer</a:t>
            </a:r>
            <a:r>
              <a:rPr sz="1100" spc="10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F9F7F4"/>
                </a:solidFill>
                <a:latin typeface="Arial"/>
                <a:cs typeface="Arial"/>
              </a:rPr>
              <a:t>support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and</a:t>
            </a:r>
            <a:r>
              <a:rPr sz="1100" spc="24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self-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service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92458" y="4897577"/>
            <a:ext cx="177418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7520" marR="5080" indent="-46545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Intelligent</a:t>
            </a:r>
            <a:r>
              <a:rPr sz="1100" spc="10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50" dirty="0">
                <a:solidFill>
                  <a:srgbClr val="F9F7F4"/>
                </a:solidFill>
                <a:latin typeface="Arial"/>
                <a:cs typeface="Arial"/>
              </a:rPr>
              <a:t>content</a:t>
            </a:r>
            <a:r>
              <a:rPr sz="1100" spc="10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creation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and</a:t>
            </a:r>
            <a:r>
              <a:rPr sz="1100" spc="5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curation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59618" y="2746399"/>
            <a:ext cx="12090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15">
              <a:lnSpc>
                <a:spcPct val="100000"/>
              </a:lnSpc>
              <a:spcBef>
                <a:spcPts val="100"/>
              </a:spcBef>
            </a:pPr>
            <a:r>
              <a:rPr sz="1500" spc="10" dirty="0">
                <a:solidFill>
                  <a:srgbClr val="FF5F46"/>
                </a:solidFill>
                <a:latin typeface="Arial"/>
                <a:cs typeface="Arial"/>
              </a:rPr>
              <a:t>Healthcare</a:t>
            </a:r>
            <a:r>
              <a:rPr sz="1500" spc="250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1500" spc="70" dirty="0">
                <a:solidFill>
                  <a:srgbClr val="FF5F46"/>
                </a:solidFill>
                <a:latin typeface="Arial"/>
                <a:cs typeface="Arial"/>
              </a:rPr>
              <a:t>&amp; </a:t>
            </a:r>
            <a:r>
              <a:rPr sz="1500" dirty="0">
                <a:solidFill>
                  <a:srgbClr val="FF5F46"/>
                </a:solidFill>
                <a:latin typeface="Arial"/>
                <a:cs typeface="Arial"/>
              </a:rPr>
              <a:t>Life</a:t>
            </a:r>
            <a:r>
              <a:rPr sz="1500" spc="70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FF5F46"/>
                </a:solidFill>
                <a:latin typeface="Arial"/>
                <a:cs typeface="Arial"/>
              </a:rPr>
              <a:t>Sciences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46539" y="2289873"/>
            <a:ext cx="457085" cy="457085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273858" y="3558323"/>
            <a:ext cx="17818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955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Biomedical</a:t>
            </a:r>
            <a:r>
              <a:rPr sz="1100" spc="14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literature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summarization</a:t>
            </a:r>
            <a:r>
              <a:rPr sz="1100" spc="12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65" dirty="0">
                <a:solidFill>
                  <a:srgbClr val="F9F7F4"/>
                </a:solidFill>
                <a:latin typeface="Arial"/>
                <a:cs typeface="Arial"/>
              </a:rPr>
              <a:t>&amp;</a:t>
            </a:r>
            <a:r>
              <a:rPr sz="1100" spc="12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discovery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49827" y="4233697"/>
            <a:ext cx="828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034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Clinical</a:t>
            </a:r>
            <a:r>
              <a:rPr sz="1100" spc="5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trial optimization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05130" y="4909070"/>
            <a:ext cx="11188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Health</a:t>
            </a:r>
            <a:r>
              <a:rPr sz="1100" spc="4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insurance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claim</a:t>
            </a:r>
            <a:r>
              <a:rPr sz="1100" spc="11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processing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91881" y="2746399"/>
            <a:ext cx="8159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 marR="5080" indent="-13335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FF5F46"/>
                </a:solidFill>
                <a:latin typeface="Arial"/>
                <a:cs typeface="Arial"/>
              </a:rPr>
              <a:t>Financial Services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20517" y="2289873"/>
            <a:ext cx="457085" cy="457085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33893" y="3546817"/>
            <a:ext cx="11328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" marR="5080" indent="-4508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Fraud</a:t>
            </a:r>
            <a:r>
              <a:rPr sz="1100" spc="1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monitoring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and</a:t>
            </a:r>
            <a:r>
              <a:rPr sz="1100" spc="5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predictions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5698" y="4222203"/>
            <a:ext cx="15697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325" marR="5080" indent="-302260">
              <a:lnSpc>
                <a:spcPct val="100000"/>
              </a:lnSpc>
              <a:spcBef>
                <a:spcPts val="100"/>
              </a:spcBef>
            </a:pPr>
            <a:r>
              <a:rPr sz="1100" spc="10" dirty="0">
                <a:solidFill>
                  <a:srgbClr val="F9F7F4"/>
                </a:solidFill>
                <a:latin typeface="Arial"/>
                <a:cs typeface="Arial"/>
              </a:rPr>
              <a:t>Automating</a:t>
            </a:r>
            <a:r>
              <a:rPr sz="1100" spc="21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compliance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data</a:t>
            </a:r>
            <a:r>
              <a:rPr sz="1100" spc="13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gathering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0281" y="4890249"/>
            <a:ext cx="162052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Accelerate</a:t>
            </a:r>
            <a:r>
              <a:rPr sz="1100" spc="22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underwriting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and</a:t>
            </a:r>
            <a:r>
              <a:rPr sz="1100" spc="12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claims</a:t>
            </a:r>
            <a:r>
              <a:rPr sz="1100" spc="12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processing</a:t>
            </a:r>
            <a:r>
              <a:rPr sz="1100" spc="12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9F7F4"/>
                </a:solidFill>
                <a:latin typeface="Arial"/>
                <a:cs typeface="Arial"/>
              </a:rPr>
              <a:t>in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insurance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83671" y="3410592"/>
            <a:ext cx="11494770" cy="12065"/>
          </a:xfrm>
          <a:custGeom>
            <a:avLst/>
            <a:gdLst/>
            <a:ahLst/>
            <a:cxnLst/>
            <a:rect l="l" t="t" r="r" b="b"/>
            <a:pathLst>
              <a:path w="11494770" h="12064">
                <a:moveTo>
                  <a:pt x="0" y="0"/>
                </a:moveTo>
                <a:lnTo>
                  <a:pt x="11494179" y="11999"/>
                </a:lnTo>
              </a:path>
            </a:pathLst>
          </a:custGeom>
          <a:ln w="12699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3671" y="4080291"/>
            <a:ext cx="11494770" cy="12065"/>
          </a:xfrm>
          <a:custGeom>
            <a:avLst/>
            <a:gdLst/>
            <a:ahLst/>
            <a:cxnLst/>
            <a:rect l="l" t="t" r="r" b="b"/>
            <a:pathLst>
              <a:path w="11494770" h="12064">
                <a:moveTo>
                  <a:pt x="0" y="11999"/>
                </a:moveTo>
                <a:lnTo>
                  <a:pt x="11494179" y="0"/>
                </a:lnTo>
              </a:path>
            </a:pathLst>
          </a:custGeom>
          <a:ln w="12699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3671" y="4755340"/>
            <a:ext cx="11494770" cy="12065"/>
          </a:xfrm>
          <a:custGeom>
            <a:avLst/>
            <a:gdLst/>
            <a:ahLst/>
            <a:cxnLst/>
            <a:rect l="l" t="t" r="r" b="b"/>
            <a:pathLst>
              <a:path w="11494770" h="12064">
                <a:moveTo>
                  <a:pt x="0" y="11999"/>
                </a:moveTo>
                <a:lnTo>
                  <a:pt x="11494179" y="0"/>
                </a:lnTo>
              </a:path>
            </a:pathLst>
          </a:custGeom>
          <a:ln w="12699">
            <a:solidFill>
              <a:srgbClr val="9E9E9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50639" y="2319936"/>
            <a:ext cx="485543" cy="485543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0310139" y="2871837"/>
            <a:ext cx="12160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FF5F46"/>
                </a:solidFill>
                <a:latin typeface="Arial"/>
                <a:cs typeface="Arial"/>
              </a:rPr>
              <a:t>Public</a:t>
            </a:r>
            <a:r>
              <a:rPr sz="1500" spc="170" dirty="0">
                <a:solidFill>
                  <a:srgbClr val="FF5F46"/>
                </a:solidFill>
                <a:latin typeface="Arial"/>
                <a:cs typeface="Arial"/>
              </a:rPr>
              <a:t> </a:t>
            </a:r>
            <a:r>
              <a:rPr sz="1500" spc="40" dirty="0">
                <a:solidFill>
                  <a:srgbClr val="FF5F46"/>
                </a:solidFill>
                <a:latin typeface="Arial"/>
                <a:cs typeface="Arial"/>
              </a:rPr>
              <a:t>Sector</a:t>
            </a:r>
            <a:endParaRPr sz="15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8160" y="6458629"/>
            <a:ext cx="277939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618794"/>
                </a:solidFill>
                <a:latin typeface="Arial"/>
                <a:cs typeface="Arial"/>
              </a:rPr>
              <a:t>©2021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Databricks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Inc.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794"/>
                </a:solidFill>
                <a:latin typeface="Arial"/>
                <a:cs typeface="Arial"/>
              </a:rPr>
              <a:t>—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All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rights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794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116387" y="3569068"/>
            <a:ext cx="16046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4340" marR="5080" indent="-42227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Analysis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50" dirty="0">
                <a:solidFill>
                  <a:srgbClr val="F9F7F4"/>
                </a:solidFill>
                <a:latin typeface="Arial"/>
                <a:cs typeface="Arial"/>
              </a:rPr>
              <a:t>of</a:t>
            </a:r>
            <a:r>
              <a:rPr sz="1100" spc="-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50" dirty="0">
                <a:solidFill>
                  <a:srgbClr val="F9F7F4"/>
                </a:solidFill>
                <a:latin typeface="Arial"/>
                <a:cs typeface="Arial"/>
              </a:rPr>
              <a:t>open-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source Intelligence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098900" y="4222178"/>
            <a:ext cx="16395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7380" marR="5080" indent="-61531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Modernizing</a:t>
            </a:r>
            <a:r>
              <a:rPr sz="1100" spc="13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legacy</a:t>
            </a:r>
            <a:r>
              <a:rPr sz="1100" spc="13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9F7F4"/>
                </a:solidFill>
                <a:latin typeface="Arial"/>
                <a:cs typeface="Arial"/>
              </a:rPr>
              <a:t>code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bases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166867" y="4914175"/>
            <a:ext cx="15036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7670" marR="5080" indent="-39560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Regulatory</a:t>
            </a:r>
            <a:r>
              <a:rPr sz="1100" spc="3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compliance assistance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1A303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79300" cy="6858000"/>
            <a:chOff x="0" y="0"/>
            <a:chExt cx="121793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64239" y="6469461"/>
              <a:ext cx="186721" cy="1866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79300" cy="6858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82211" y="6483879"/>
              <a:ext cx="1048249" cy="17038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790444" y="3168345"/>
            <a:ext cx="197548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solidFill>
                  <a:srgbClr val="F9F7F3"/>
                </a:solidFill>
                <a:latin typeface="Arial"/>
                <a:cs typeface="Arial"/>
              </a:rPr>
              <a:t>ever</a:t>
            </a:r>
            <a:r>
              <a:rPr sz="1900" spc="9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9F7F3"/>
                </a:solidFill>
                <a:latin typeface="Arial"/>
                <a:cs typeface="Arial"/>
              </a:rPr>
              <a:t>World</a:t>
            </a:r>
            <a:r>
              <a:rPr sz="1900" spc="9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9F7F3"/>
                </a:solidFill>
                <a:latin typeface="Arial"/>
                <a:cs typeface="Arial"/>
              </a:rPr>
              <a:t>Series Championship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1490" y="1981293"/>
            <a:ext cx="2957195" cy="321691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2700" b="1" spc="-10" dirty="0">
                <a:solidFill>
                  <a:srgbClr val="FEAB03"/>
                </a:solidFill>
                <a:latin typeface="Arial"/>
                <a:cs typeface="Arial"/>
              </a:rPr>
              <a:t>Challenge</a:t>
            </a:r>
            <a:endParaRPr sz="27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175"/>
              </a:spcBef>
            </a:pP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9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Rangers</a:t>
            </a:r>
            <a:r>
              <a:rPr sz="19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55" dirty="0">
                <a:solidFill>
                  <a:srgbClr val="FFFFFF"/>
                </a:solidFill>
                <a:latin typeface="Arial"/>
                <a:cs typeface="Arial"/>
              </a:rPr>
              <a:t>wanted</a:t>
            </a:r>
            <a:r>
              <a:rPr sz="19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10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unlock</a:t>
            </a:r>
            <a:r>
              <a:rPr sz="19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8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900" spc="60" dirty="0">
                <a:solidFill>
                  <a:srgbClr val="FFFFFF"/>
                </a:solidFill>
                <a:latin typeface="Arial"/>
                <a:cs typeface="Arial"/>
              </a:rPr>
              <a:t> potential</a:t>
            </a:r>
            <a:r>
              <a:rPr sz="19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massive,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diverse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30" dirty="0">
                <a:solidFill>
                  <a:srgbClr val="FFFFFF"/>
                </a:solidFill>
                <a:latin typeface="Arial"/>
                <a:cs typeface="Arial"/>
              </a:rPr>
              <a:t>sets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Arial"/>
                <a:cs typeface="Arial"/>
              </a:rPr>
              <a:t>combine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12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9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9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power</a:t>
            </a:r>
            <a:r>
              <a:rPr sz="19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8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9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19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1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9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sz="19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deliver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best-</a:t>
            </a:r>
            <a:r>
              <a:rPr sz="1900" spc="85" dirty="0">
                <a:solidFill>
                  <a:srgbClr val="FFFFFF"/>
                </a:solidFill>
                <a:latin typeface="Arial"/>
                <a:cs typeface="Arial"/>
              </a:rPr>
              <a:t>in-</a:t>
            </a:r>
            <a:r>
              <a:rPr sz="1900" spc="110" dirty="0">
                <a:solidFill>
                  <a:srgbClr val="FFFFFF"/>
                </a:solidFill>
                <a:latin typeface="Arial"/>
                <a:cs typeface="Arial"/>
              </a:rPr>
              <a:t>league</a:t>
            </a:r>
            <a:r>
              <a:rPr sz="1900" spc="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player </a:t>
            </a:r>
            <a:r>
              <a:rPr sz="1900" spc="6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19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9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amazing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fan</a:t>
            </a:r>
            <a:r>
              <a:rPr sz="19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experiences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38446" y="2151090"/>
            <a:ext cx="3676015" cy="355028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2700" b="1" spc="-10" dirty="0">
                <a:solidFill>
                  <a:srgbClr val="FEAB03"/>
                </a:solidFill>
                <a:latin typeface="Arial"/>
                <a:cs typeface="Arial"/>
              </a:rPr>
              <a:t>Solution</a:t>
            </a:r>
            <a:endParaRPr sz="27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175"/>
              </a:spcBef>
            </a:pP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Databricks</a:t>
            </a:r>
            <a:r>
              <a:rPr sz="1900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unifies</a:t>
            </a:r>
            <a:r>
              <a:rPr sz="1900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900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55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1900" spc="65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1900" spc="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sources-</a:t>
            </a:r>
            <a:r>
              <a:rPr sz="1900" spc="45" dirty="0">
                <a:solidFill>
                  <a:srgbClr val="FFFFFF"/>
                </a:solidFill>
                <a:latin typeface="Arial"/>
                <a:cs typeface="Arial"/>
              </a:rPr>
              <a:t>biomechanics,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weather,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90" dirty="0">
                <a:solidFill>
                  <a:srgbClr val="FFFFFF"/>
                </a:solidFill>
                <a:latin typeface="Arial"/>
                <a:cs typeface="Arial"/>
              </a:rPr>
              <a:t>consumer-</a:t>
            </a:r>
            <a:r>
              <a:rPr sz="19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900" spc="50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delivers</a:t>
            </a:r>
            <a:r>
              <a:rPr sz="1900" spc="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Arial"/>
                <a:cs typeface="Arial"/>
              </a:rPr>
              <a:t>AI-</a:t>
            </a: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driven</a:t>
            </a:r>
            <a:r>
              <a:rPr sz="1900" spc="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analytics</a:t>
            </a:r>
            <a:r>
              <a:rPr sz="1900" spc="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75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sz="19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Arial"/>
                <a:cs typeface="Arial"/>
              </a:rPr>
              <a:t>boost</a:t>
            </a:r>
            <a:r>
              <a:rPr sz="19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player</a:t>
            </a:r>
            <a:r>
              <a:rPr sz="19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95" dirty="0">
                <a:solidFill>
                  <a:srgbClr val="FFFFFF"/>
                </a:solidFill>
                <a:latin typeface="Arial"/>
                <a:cs typeface="Arial"/>
              </a:rPr>
              <a:t>pitch</a:t>
            </a:r>
            <a:r>
              <a:rPr sz="19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9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60" dirty="0">
                <a:solidFill>
                  <a:srgbClr val="FFFFFF"/>
                </a:solidFill>
                <a:latin typeface="Arial"/>
                <a:cs typeface="Arial"/>
              </a:rPr>
              <a:t>hit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rates</a:t>
            </a:r>
            <a:r>
              <a:rPr sz="19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9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prevent</a:t>
            </a:r>
            <a:r>
              <a:rPr sz="19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injuries.</a:t>
            </a:r>
            <a:r>
              <a:rPr sz="19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Arial"/>
                <a:cs typeface="Arial"/>
              </a:rPr>
              <a:t>LLMs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9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Arial"/>
                <a:cs typeface="Arial"/>
              </a:rPr>
              <a:t>beta</a:t>
            </a: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1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9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streamline</a:t>
            </a:r>
            <a:r>
              <a:rPr sz="19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Arial"/>
                <a:cs typeface="Arial"/>
              </a:rPr>
              <a:t>player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ops,</a:t>
            </a:r>
            <a:r>
              <a:rPr sz="19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9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personalize</a:t>
            </a:r>
            <a:r>
              <a:rPr sz="19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95" dirty="0">
                <a:solidFill>
                  <a:srgbClr val="FFFFFF"/>
                </a:solidFill>
                <a:latin typeface="Arial"/>
                <a:cs typeface="Arial"/>
              </a:rPr>
              <a:t>in-</a:t>
            </a:r>
            <a:r>
              <a:rPr sz="1900" spc="65" dirty="0">
                <a:solidFill>
                  <a:srgbClr val="FFFFFF"/>
                </a:solidFill>
                <a:latin typeface="Arial"/>
                <a:cs typeface="Arial"/>
              </a:rPr>
              <a:t>stadium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experiences</a:t>
            </a:r>
            <a:r>
              <a:rPr sz="19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8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900" spc="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70" dirty="0">
                <a:solidFill>
                  <a:srgbClr val="FFFFFF"/>
                </a:solidFill>
                <a:latin typeface="Arial"/>
                <a:cs typeface="Arial"/>
              </a:rPr>
              <a:t>chatbots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790444" y="1996070"/>
            <a:ext cx="1247775" cy="118745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545"/>
              </a:spcBef>
            </a:pPr>
            <a:r>
              <a:rPr sz="2700" b="1" spc="95" dirty="0">
                <a:solidFill>
                  <a:srgbClr val="FEAB03"/>
                </a:solidFill>
                <a:latin typeface="Arial"/>
                <a:cs typeface="Arial"/>
              </a:rPr>
              <a:t>Impact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b="1" spc="-25" dirty="0">
                <a:solidFill>
                  <a:srgbClr val="F9F7F3"/>
                </a:solidFill>
                <a:latin typeface="Arial"/>
                <a:cs typeface="Arial"/>
              </a:rPr>
              <a:t>1st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696790" y="425996"/>
            <a:ext cx="7812405" cy="5282565"/>
            <a:chOff x="696790" y="425996"/>
            <a:chExt cx="7812405" cy="5282565"/>
          </a:xfrm>
        </p:grpSpPr>
        <p:sp>
          <p:nvSpPr>
            <p:cNvPr id="12" name="object 12"/>
            <p:cNvSpPr/>
            <p:nvPr/>
          </p:nvSpPr>
          <p:spPr>
            <a:xfrm>
              <a:off x="4297866" y="2196382"/>
              <a:ext cx="4195445" cy="3512185"/>
            </a:xfrm>
            <a:custGeom>
              <a:avLst/>
              <a:gdLst/>
              <a:ahLst/>
              <a:cxnLst/>
              <a:rect l="l" t="t" r="r" b="b"/>
              <a:pathLst>
                <a:path w="4195445" h="3512185">
                  <a:moveTo>
                    <a:pt x="0" y="0"/>
                  </a:moveTo>
                  <a:lnTo>
                    <a:pt x="0" y="3512080"/>
                  </a:lnTo>
                </a:path>
                <a:path w="4195445" h="3512185">
                  <a:moveTo>
                    <a:pt x="4194891" y="0"/>
                  </a:moveTo>
                  <a:lnTo>
                    <a:pt x="4194891" y="3512080"/>
                  </a:lnTo>
                </a:path>
              </a:pathLst>
            </a:custGeom>
            <a:ln w="31749">
              <a:solidFill>
                <a:srgbClr val="F9F7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790" y="425996"/>
              <a:ext cx="1471168" cy="147116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8167" y="6458629"/>
            <a:ext cx="281876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©2023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Databricks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Inc.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693"/>
                </a:solidFill>
                <a:latin typeface="Arial"/>
                <a:cs typeface="Arial"/>
              </a:rPr>
              <a:t>—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All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rights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693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1A303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029" y="4889500"/>
            <a:ext cx="12176760" cy="1968500"/>
            <a:chOff x="3029" y="4889500"/>
            <a:chExt cx="12176760" cy="1968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64240" y="6469461"/>
              <a:ext cx="186721" cy="1866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29" y="4889500"/>
              <a:ext cx="12176760" cy="1968500"/>
            </a:xfrm>
            <a:custGeom>
              <a:avLst/>
              <a:gdLst/>
              <a:ahLst/>
              <a:cxnLst/>
              <a:rect l="l" t="t" r="r" b="b"/>
              <a:pathLst>
                <a:path w="12176760" h="1968500">
                  <a:moveTo>
                    <a:pt x="1591943" y="139700"/>
                  </a:moveTo>
                  <a:lnTo>
                    <a:pt x="104359" y="139700"/>
                  </a:lnTo>
                  <a:lnTo>
                    <a:pt x="54409" y="152400"/>
                  </a:lnTo>
                  <a:lnTo>
                    <a:pt x="0" y="165100"/>
                  </a:lnTo>
                  <a:lnTo>
                    <a:pt x="0" y="1968500"/>
                  </a:lnTo>
                  <a:lnTo>
                    <a:pt x="12176270" y="1968500"/>
                  </a:lnTo>
                  <a:lnTo>
                    <a:pt x="12176270" y="165100"/>
                  </a:lnTo>
                  <a:lnTo>
                    <a:pt x="1729081" y="165100"/>
                  </a:lnTo>
                  <a:lnTo>
                    <a:pt x="1679881" y="152400"/>
                  </a:lnTo>
                  <a:lnTo>
                    <a:pt x="1634320" y="152400"/>
                  </a:lnTo>
                  <a:lnTo>
                    <a:pt x="1591943" y="139700"/>
                  </a:lnTo>
                  <a:close/>
                </a:path>
                <a:path w="12176760" h="1968500">
                  <a:moveTo>
                    <a:pt x="3776216" y="152400"/>
                  </a:moveTo>
                  <a:lnTo>
                    <a:pt x="2126248" y="152400"/>
                  </a:lnTo>
                  <a:lnTo>
                    <a:pt x="2077047" y="165100"/>
                  </a:lnTo>
                  <a:lnTo>
                    <a:pt x="3825463" y="165100"/>
                  </a:lnTo>
                  <a:lnTo>
                    <a:pt x="3776216" y="152400"/>
                  </a:lnTo>
                  <a:close/>
                </a:path>
                <a:path w="12176760" h="1968500">
                  <a:moveTo>
                    <a:pt x="5872463" y="152400"/>
                  </a:moveTo>
                  <a:lnTo>
                    <a:pt x="4222797" y="152400"/>
                  </a:lnTo>
                  <a:lnTo>
                    <a:pt x="4173597" y="165100"/>
                  </a:lnTo>
                  <a:lnTo>
                    <a:pt x="5921664" y="165100"/>
                  </a:lnTo>
                  <a:lnTo>
                    <a:pt x="5872463" y="152400"/>
                  </a:lnTo>
                  <a:close/>
                </a:path>
                <a:path w="12176760" h="1968500">
                  <a:moveTo>
                    <a:pt x="7968790" y="152400"/>
                  </a:moveTo>
                  <a:lnTo>
                    <a:pt x="6318835" y="152400"/>
                  </a:lnTo>
                  <a:lnTo>
                    <a:pt x="6269634" y="165100"/>
                  </a:lnTo>
                  <a:lnTo>
                    <a:pt x="8018038" y="165100"/>
                  </a:lnTo>
                  <a:lnTo>
                    <a:pt x="7968790" y="152400"/>
                  </a:lnTo>
                  <a:close/>
                </a:path>
                <a:path w="12176760" h="1968500">
                  <a:moveTo>
                    <a:pt x="10065022" y="152400"/>
                  </a:moveTo>
                  <a:lnTo>
                    <a:pt x="8415377" y="152400"/>
                  </a:lnTo>
                  <a:lnTo>
                    <a:pt x="8366176" y="165100"/>
                  </a:lnTo>
                  <a:lnTo>
                    <a:pt x="10114226" y="165100"/>
                  </a:lnTo>
                  <a:lnTo>
                    <a:pt x="10065022" y="152400"/>
                  </a:lnTo>
                  <a:close/>
                </a:path>
                <a:path w="12176760" h="1968500">
                  <a:moveTo>
                    <a:pt x="12083150" y="139700"/>
                  </a:moveTo>
                  <a:lnTo>
                    <a:pt x="10599350" y="139700"/>
                  </a:lnTo>
                  <a:lnTo>
                    <a:pt x="10556972" y="152400"/>
                  </a:lnTo>
                  <a:lnTo>
                    <a:pt x="10511410" y="152400"/>
                  </a:lnTo>
                  <a:lnTo>
                    <a:pt x="10462209" y="165100"/>
                  </a:lnTo>
                  <a:lnTo>
                    <a:pt x="12176270" y="165100"/>
                  </a:lnTo>
                  <a:lnTo>
                    <a:pt x="12132508" y="152400"/>
                  </a:lnTo>
                  <a:lnTo>
                    <a:pt x="12083150" y="139700"/>
                  </a:lnTo>
                  <a:close/>
                </a:path>
                <a:path w="12176760" h="1968500">
                  <a:moveTo>
                    <a:pt x="3688196" y="139700"/>
                  </a:moveTo>
                  <a:lnTo>
                    <a:pt x="2214189" y="139700"/>
                  </a:lnTo>
                  <a:lnTo>
                    <a:pt x="2171810" y="152400"/>
                  </a:lnTo>
                  <a:lnTo>
                    <a:pt x="3730612" y="152400"/>
                  </a:lnTo>
                  <a:lnTo>
                    <a:pt x="3688196" y="139700"/>
                  </a:lnTo>
                  <a:close/>
                </a:path>
                <a:path w="12176760" h="1968500">
                  <a:moveTo>
                    <a:pt x="5784522" y="139700"/>
                  </a:moveTo>
                  <a:lnTo>
                    <a:pt x="4310735" y="139700"/>
                  </a:lnTo>
                  <a:lnTo>
                    <a:pt x="4268358" y="152400"/>
                  </a:lnTo>
                  <a:lnTo>
                    <a:pt x="5826901" y="152400"/>
                  </a:lnTo>
                  <a:lnTo>
                    <a:pt x="5784522" y="139700"/>
                  </a:lnTo>
                  <a:close/>
                </a:path>
                <a:path w="12176760" h="1968500">
                  <a:moveTo>
                    <a:pt x="7880770" y="139700"/>
                  </a:moveTo>
                  <a:lnTo>
                    <a:pt x="6406775" y="139700"/>
                  </a:lnTo>
                  <a:lnTo>
                    <a:pt x="6364397" y="152400"/>
                  </a:lnTo>
                  <a:lnTo>
                    <a:pt x="7923186" y="152400"/>
                  </a:lnTo>
                  <a:lnTo>
                    <a:pt x="7880770" y="139700"/>
                  </a:lnTo>
                  <a:close/>
                </a:path>
                <a:path w="12176760" h="1968500">
                  <a:moveTo>
                    <a:pt x="9977076" y="139700"/>
                  </a:moveTo>
                  <a:lnTo>
                    <a:pt x="8503317" y="139700"/>
                  </a:lnTo>
                  <a:lnTo>
                    <a:pt x="8460939" y="152400"/>
                  </a:lnTo>
                  <a:lnTo>
                    <a:pt x="10019457" y="152400"/>
                  </a:lnTo>
                  <a:lnTo>
                    <a:pt x="9977076" y="139700"/>
                  </a:lnTo>
                  <a:close/>
                </a:path>
                <a:path w="12176760" h="1968500">
                  <a:moveTo>
                    <a:pt x="1243219" y="38100"/>
                  </a:moveTo>
                  <a:lnTo>
                    <a:pt x="466074" y="38100"/>
                  </a:lnTo>
                  <a:lnTo>
                    <a:pt x="425487" y="50800"/>
                  </a:lnTo>
                  <a:lnTo>
                    <a:pt x="234293" y="114300"/>
                  </a:lnTo>
                  <a:lnTo>
                    <a:pt x="193617" y="127000"/>
                  </a:lnTo>
                  <a:lnTo>
                    <a:pt x="150534" y="139700"/>
                  </a:lnTo>
                  <a:lnTo>
                    <a:pt x="1552295" y="139700"/>
                  </a:lnTo>
                  <a:lnTo>
                    <a:pt x="1514921" y="127000"/>
                  </a:lnTo>
                  <a:lnTo>
                    <a:pt x="1479367" y="114300"/>
                  </a:lnTo>
                  <a:lnTo>
                    <a:pt x="1445177" y="101600"/>
                  </a:lnTo>
                  <a:lnTo>
                    <a:pt x="1411896" y="88900"/>
                  </a:lnTo>
                  <a:lnTo>
                    <a:pt x="1346245" y="76200"/>
                  </a:lnTo>
                  <a:lnTo>
                    <a:pt x="1312965" y="63500"/>
                  </a:lnTo>
                  <a:lnTo>
                    <a:pt x="1278774" y="50800"/>
                  </a:lnTo>
                  <a:lnTo>
                    <a:pt x="1243219" y="38100"/>
                  </a:lnTo>
                  <a:close/>
                </a:path>
                <a:path w="12176760" h="1968500">
                  <a:moveTo>
                    <a:pt x="3339272" y="38100"/>
                  </a:moveTo>
                  <a:lnTo>
                    <a:pt x="2562927" y="38100"/>
                  </a:lnTo>
                  <a:lnTo>
                    <a:pt x="2527370" y="50800"/>
                  </a:lnTo>
                  <a:lnTo>
                    <a:pt x="2493178" y="63500"/>
                  </a:lnTo>
                  <a:lnTo>
                    <a:pt x="2459896" y="76200"/>
                  </a:lnTo>
                  <a:lnTo>
                    <a:pt x="2394241" y="88900"/>
                  </a:lnTo>
                  <a:lnTo>
                    <a:pt x="2360960" y="101600"/>
                  </a:lnTo>
                  <a:lnTo>
                    <a:pt x="2326768" y="114300"/>
                  </a:lnTo>
                  <a:lnTo>
                    <a:pt x="2291213" y="127000"/>
                  </a:lnTo>
                  <a:lnTo>
                    <a:pt x="2253838" y="139700"/>
                  </a:lnTo>
                  <a:lnTo>
                    <a:pt x="3648513" y="139700"/>
                  </a:lnTo>
                  <a:lnTo>
                    <a:pt x="3611109" y="127000"/>
                  </a:lnTo>
                  <a:lnTo>
                    <a:pt x="3575527" y="114300"/>
                  </a:lnTo>
                  <a:lnTo>
                    <a:pt x="3541313" y="101600"/>
                  </a:lnTo>
                  <a:lnTo>
                    <a:pt x="3508012" y="88900"/>
                  </a:lnTo>
                  <a:lnTo>
                    <a:pt x="3442329" y="76200"/>
                  </a:lnTo>
                  <a:lnTo>
                    <a:pt x="3409036" y="63500"/>
                  </a:lnTo>
                  <a:lnTo>
                    <a:pt x="3374835" y="50800"/>
                  </a:lnTo>
                  <a:lnTo>
                    <a:pt x="3339272" y="38100"/>
                  </a:lnTo>
                  <a:close/>
                </a:path>
                <a:path w="12176760" h="1968500">
                  <a:moveTo>
                    <a:pt x="5435784" y="38100"/>
                  </a:moveTo>
                  <a:lnTo>
                    <a:pt x="4659458" y="38100"/>
                  </a:lnTo>
                  <a:lnTo>
                    <a:pt x="4623903" y="50800"/>
                  </a:lnTo>
                  <a:lnTo>
                    <a:pt x="4589713" y="63500"/>
                  </a:lnTo>
                  <a:lnTo>
                    <a:pt x="4556432" y="76200"/>
                  </a:lnTo>
                  <a:lnTo>
                    <a:pt x="4490781" y="88900"/>
                  </a:lnTo>
                  <a:lnTo>
                    <a:pt x="4457501" y="101600"/>
                  </a:lnTo>
                  <a:lnTo>
                    <a:pt x="4423311" y="114300"/>
                  </a:lnTo>
                  <a:lnTo>
                    <a:pt x="4387757" y="127000"/>
                  </a:lnTo>
                  <a:lnTo>
                    <a:pt x="4350383" y="139700"/>
                  </a:lnTo>
                  <a:lnTo>
                    <a:pt x="5744873" y="139700"/>
                  </a:lnTo>
                  <a:lnTo>
                    <a:pt x="5707498" y="127000"/>
                  </a:lnTo>
                  <a:lnTo>
                    <a:pt x="5671942" y="114300"/>
                  </a:lnTo>
                  <a:lnTo>
                    <a:pt x="5637751" y="101600"/>
                  </a:lnTo>
                  <a:lnTo>
                    <a:pt x="5604469" y="88900"/>
                  </a:lnTo>
                  <a:lnTo>
                    <a:pt x="5538815" y="76200"/>
                  </a:lnTo>
                  <a:lnTo>
                    <a:pt x="5505533" y="63500"/>
                  </a:lnTo>
                  <a:lnTo>
                    <a:pt x="5471341" y="50800"/>
                  </a:lnTo>
                  <a:lnTo>
                    <a:pt x="5435784" y="38100"/>
                  </a:lnTo>
                  <a:close/>
                </a:path>
                <a:path w="12176760" h="1968500">
                  <a:moveTo>
                    <a:pt x="7531836" y="38100"/>
                  </a:moveTo>
                  <a:lnTo>
                    <a:pt x="6755500" y="38100"/>
                  </a:lnTo>
                  <a:lnTo>
                    <a:pt x="6719945" y="50800"/>
                  </a:lnTo>
                  <a:lnTo>
                    <a:pt x="6685755" y="63500"/>
                  </a:lnTo>
                  <a:lnTo>
                    <a:pt x="6652475" y="76200"/>
                  </a:lnTo>
                  <a:lnTo>
                    <a:pt x="6586824" y="88900"/>
                  </a:lnTo>
                  <a:lnTo>
                    <a:pt x="6553544" y="101600"/>
                  </a:lnTo>
                  <a:lnTo>
                    <a:pt x="6519353" y="114300"/>
                  </a:lnTo>
                  <a:lnTo>
                    <a:pt x="6483798" y="127000"/>
                  </a:lnTo>
                  <a:lnTo>
                    <a:pt x="6446424" y="139700"/>
                  </a:lnTo>
                  <a:lnTo>
                    <a:pt x="7841087" y="139700"/>
                  </a:lnTo>
                  <a:lnTo>
                    <a:pt x="7803682" y="127000"/>
                  </a:lnTo>
                  <a:lnTo>
                    <a:pt x="7768100" y="114300"/>
                  </a:lnTo>
                  <a:lnTo>
                    <a:pt x="7733885" y="101600"/>
                  </a:lnTo>
                  <a:lnTo>
                    <a:pt x="7700584" y="88900"/>
                  </a:lnTo>
                  <a:lnTo>
                    <a:pt x="7634898" y="76200"/>
                  </a:lnTo>
                  <a:lnTo>
                    <a:pt x="7601603" y="63500"/>
                  </a:lnTo>
                  <a:lnTo>
                    <a:pt x="7567401" y="50800"/>
                  </a:lnTo>
                  <a:lnTo>
                    <a:pt x="7531836" y="38100"/>
                  </a:lnTo>
                  <a:close/>
                </a:path>
                <a:path w="12176760" h="1968500">
                  <a:moveTo>
                    <a:pt x="9628337" y="38100"/>
                  </a:moveTo>
                  <a:lnTo>
                    <a:pt x="8852045" y="38100"/>
                  </a:lnTo>
                  <a:lnTo>
                    <a:pt x="8816490" y="50800"/>
                  </a:lnTo>
                  <a:lnTo>
                    <a:pt x="8782299" y="63500"/>
                  </a:lnTo>
                  <a:lnTo>
                    <a:pt x="8749019" y="76200"/>
                  </a:lnTo>
                  <a:lnTo>
                    <a:pt x="8683367" y="88900"/>
                  </a:lnTo>
                  <a:lnTo>
                    <a:pt x="8650086" y="101600"/>
                  </a:lnTo>
                  <a:lnTo>
                    <a:pt x="8615895" y="114300"/>
                  </a:lnTo>
                  <a:lnTo>
                    <a:pt x="8580340" y="127000"/>
                  </a:lnTo>
                  <a:lnTo>
                    <a:pt x="8542966" y="139700"/>
                  </a:lnTo>
                  <a:lnTo>
                    <a:pt x="9937425" y="139700"/>
                  </a:lnTo>
                  <a:lnTo>
                    <a:pt x="9900048" y="127000"/>
                  </a:lnTo>
                  <a:lnTo>
                    <a:pt x="9864491" y="114300"/>
                  </a:lnTo>
                  <a:lnTo>
                    <a:pt x="9830299" y="101600"/>
                  </a:lnTo>
                  <a:lnTo>
                    <a:pt x="9797017" y="88900"/>
                  </a:lnTo>
                  <a:lnTo>
                    <a:pt x="9731364" y="76200"/>
                  </a:lnTo>
                  <a:lnTo>
                    <a:pt x="9698082" y="63500"/>
                  </a:lnTo>
                  <a:lnTo>
                    <a:pt x="9663892" y="50800"/>
                  </a:lnTo>
                  <a:lnTo>
                    <a:pt x="9628337" y="38100"/>
                  </a:lnTo>
                  <a:close/>
                </a:path>
                <a:path w="12176760" h="1968500">
                  <a:moveTo>
                    <a:pt x="11585324" y="12700"/>
                  </a:moveTo>
                  <a:lnTo>
                    <a:pt x="11067480" y="12700"/>
                  </a:lnTo>
                  <a:lnTo>
                    <a:pt x="11025102" y="25400"/>
                  </a:lnTo>
                  <a:lnTo>
                    <a:pt x="10985453" y="38100"/>
                  </a:lnTo>
                  <a:lnTo>
                    <a:pt x="10948078" y="38100"/>
                  </a:lnTo>
                  <a:lnTo>
                    <a:pt x="10912523" y="50800"/>
                  </a:lnTo>
                  <a:lnTo>
                    <a:pt x="10878333" y="63500"/>
                  </a:lnTo>
                  <a:lnTo>
                    <a:pt x="10845052" y="76200"/>
                  </a:lnTo>
                  <a:lnTo>
                    <a:pt x="10779400" y="88900"/>
                  </a:lnTo>
                  <a:lnTo>
                    <a:pt x="10746119" y="101600"/>
                  </a:lnTo>
                  <a:lnTo>
                    <a:pt x="10711929" y="114300"/>
                  </a:lnTo>
                  <a:lnTo>
                    <a:pt x="10676374" y="127000"/>
                  </a:lnTo>
                  <a:lnTo>
                    <a:pt x="10638999" y="139700"/>
                  </a:lnTo>
                  <a:lnTo>
                    <a:pt x="12037469" y="139700"/>
                  </a:lnTo>
                  <a:lnTo>
                    <a:pt x="11994791" y="127000"/>
                  </a:lnTo>
                  <a:lnTo>
                    <a:pt x="11954445" y="114300"/>
                  </a:lnTo>
                  <a:lnTo>
                    <a:pt x="11764158" y="50800"/>
                  </a:lnTo>
                  <a:lnTo>
                    <a:pt x="11723684" y="38100"/>
                  </a:lnTo>
                  <a:lnTo>
                    <a:pt x="11680835" y="25400"/>
                  </a:lnTo>
                  <a:lnTo>
                    <a:pt x="11634939" y="25400"/>
                  </a:lnTo>
                  <a:lnTo>
                    <a:pt x="11585324" y="12700"/>
                  </a:lnTo>
                  <a:close/>
                </a:path>
                <a:path w="12176760" h="1968500">
                  <a:moveTo>
                    <a:pt x="1123818" y="12700"/>
                  </a:moveTo>
                  <a:lnTo>
                    <a:pt x="604842" y="12700"/>
                  </a:lnTo>
                  <a:lnTo>
                    <a:pt x="555068" y="25400"/>
                  </a:lnTo>
                  <a:lnTo>
                    <a:pt x="509040" y="38100"/>
                  </a:lnTo>
                  <a:lnTo>
                    <a:pt x="1205845" y="38100"/>
                  </a:lnTo>
                  <a:lnTo>
                    <a:pt x="1166196" y="25400"/>
                  </a:lnTo>
                  <a:lnTo>
                    <a:pt x="1123818" y="12700"/>
                  </a:lnTo>
                  <a:close/>
                </a:path>
                <a:path w="12176760" h="1968500">
                  <a:moveTo>
                    <a:pt x="3219857" y="12700"/>
                  </a:moveTo>
                  <a:lnTo>
                    <a:pt x="2682336" y="12700"/>
                  </a:lnTo>
                  <a:lnTo>
                    <a:pt x="2639956" y="25400"/>
                  </a:lnTo>
                  <a:lnTo>
                    <a:pt x="2600304" y="38100"/>
                  </a:lnTo>
                  <a:lnTo>
                    <a:pt x="3301891" y="38100"/>
                  </a:lnTo>
                  <a:lnTo>
                    <a:pt x="3262238" y="25400"/>
                  </a:lnTo>
                  <a:lnTo>
                    <a:pt x="3219857" y="12700"/>
                  </a:lnTo>
                  <a:close/>
                </a:path>
                <a:path w="12176760" h="1968500">
                  <a:moveTo>
                    <a:pt x="5316374" y="12700"/>
                  </a:moveTo>
                  <a:lnTo>
                    <a:pt x="4778859" y="12700"/>
                  </a:lnTo>
                  <a:lnTo>
                    <a:pt x="4736481" y="25400"/>
                  </a:lnTo>
                  <a:lnTo>
                    <a:pt x="4696832" y="38100"/>
                  </a:lnTo>
                  <a:lnTo>
                    <a:pt x="5398407" y="38100"/>
                  </a:lnTo>
                  <a:lnTo>
                    <a:pt x="5358755" y="25400"/>
                  </a:lnTo>
                  <a:lnTo>
                    <a:pt x="5316374" y="12700"/>
                  </a:lnTo>
                  <a:close/>
                </a:path>
                <a:path w="12176760" h="1968500">
                  <a:moveTo>
                    <a:pt x="7412412" y="12700"/>
                  </a:moveTo>
                  <a:lnTo>
                    <a:pt x="6874899" y="12700"/>
                  </a:lnTo>
                  <a:lnTo>
                    <a:pt x="6832522" y="25400"/>
                  </a:lnTo>
                  <a:lnTo>
                    <a:pt x="6792874" y="38100"/>
                  </a:lnTo>
                  <a:lnTo>
                    <a:pt x="7494453" y="38100"/>
                  </a:lnTo>
                  <a:lnTo>
                    <a:pt x="7454797" y="25400"/>
                  </a:lnTo>
                  <a:lnTo>
                    <a:pt x="7412412" y="12700"/>
                  </a:lnTo>
                  <a:close/>
                </a:path>
                <a:path w="12176760" h="1968500">
                  <a:moveTo>
                    <a:pt x="9508937" y="12700"/>
                  </a:moveTo>
                  <a:lnTo>
                    <a:pt x="8971446" y="12700"/>
                  </a:lnTo>
                  <a:lnTo>
                    <a:pt x="8929068" y="25400"/>
                  </a:lnTo>
                  <a:lnTo>
                    <a:pt x="8889420" y="38100"/>
                  </a:lnTo>
                  <a:lnTo>
                    <a:pt x="9590962" y="38100"/>
                  </a:lnTo>
                  <a:lnTo>
                    <a:pt x="9551314" y="25400"/>
                  </a:lnTo>
                  <a:lnTo>
                    <a:pt x="9508937" y="12700"/>
                  </a:lnTo>
                  <a:close/>
                </a:path>
                <a:path w="12176760" h="1968500">
                  <a:moveTo>
                    <a:pt x="1029055" y="0"/>
                  </a:moveTo>
                  <a:lnTo>
                    <a:pt x="718362" y="0"/>
                  </a:lnTo>
                  <a:lnTo>
                    <a:pt x="659045" y="12700"/>
                  </a:lnTo>
                  <a:lnTo>
                    <a:pt x="1078256" y="12700"/>
                  </a:lnTo>
                  <a:lnTo>
                    <a:pt x="1029055" y="0"/>
                  </a:lnTo>
                  <a:close/>
                </a:path>
                <a:path w="12176760" h="1968500">
                  <a:moveTo>
                    <a:pt x="3125090" y="0"/>
                  </a:moveTo>
                  <a:lnTo>
                    <a:pt x="2777106" y="0"/>
                  </a:lnTo>
                  <a:lnTo>
                    <a:pt x="2727902" y="12700"/>
                  </a:lnTo>
                  <a:lnTo>
                    <a:pt x="3174292" y="12700"/>
                  </a:lnTo>
                  <a:lnTo>
                    <a:pt x="3125090" y="0"/>
                  </a:lnTo>
                  <a:close/>
                </a:path>
                <a:path w="12176760" h="1968500">
                  <a:moveTo>
                    <a:pt x="5221605" y="0"/>
                  </a:moveTo>
                  <a:lnTo>
                    <a:pt x="4873622" y="0"/>
                  </a:lnTo>
                  <a:lnTo>
                    <a:pt x="4824421" y="12700"/>
                  </a:lnTo>
                  <a:lnTo>
                    <a:pt x="5270809" y="12700"/>
                  </a:lnTo>
                  <a:lnTo>
                    <a:pt x="5221605" y="0"/>
                  </a:lnTo>
                  <a:close/>
                </a:path>
                <a:path w="12176760" h="1968500">
                  <a:moveTo>
                    <a:pt x="7317639" y="0"/>
                  </a:moveTo>
                  <a:lnTo>
                    <a:pt x="6969660" y="0"/>
                  </a:lnTo>
                  <a:lnTo>
                    <a:pt x="6920460" y="12700"/>
                  </a:lnTo>
                  <a:lnTo>
                    <a:pt x="7366845" y="12700"/>
                  </a:lnTo>
                  <a:lnTo>
                    <a:pt x="7317639" y="0"/>
                  </a:lnTo>
                  <a:close/>
                </a:path>
                <a:path w="12176760" h="1968500">
                  <a:moveTo>
                    <a:pt x="9414176" y="0"/>
                  </a:moveTo>
                  <a:lnTo>
                    <a:pt x="9066210" y="0"/>
                  </a:lnTo>
                  <a:lnTo>
                    <a:pt x="9017009" y="12700"/>
                  </a:lnTo>
                  <a:lnTo>
                    <a:pt x="9463375" y="12700"/>
                  </a:lnTo>
                  <a:lnTo>
                    <a:pt x="9414176" y="0"/>
                  </a:lnTo>
                  <a:close/>
                </a:path>
                <a:path w="12176760" h="1968500">
                  <a:moveTo>
                    <a:pt x="11472248" y="0"/>
                  </a:moveTo>
                  <a:lnTo>
                    <a:pt x="11162243" y="0"/>
                  </a:lnTo>
                  <a:lnTo>
                    <a:pt x="11113042" y="12700"/>
                  </a:lnTo>
                  <a:lnTo>
                    <a:pt x="11531318" y="12700"/>
                  </a:lnTo>
                  <a:lnTo>
                    <a:pt x="11472248" y="0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18634" y="476038"/>
            <a:ext cx="48412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9F7F3"/>
                </a:solidFill>
              </a:rPr>
              <a:t>The</a:t>
            </a:r>
            <a:r>
              <a:rPr spc="-90" dirty="0">
                <a:solidFill>
                  <a:srgbClr val="F9F7F3"/>
                </a:solidFill>
              </a:rPr>
              <a:t> </a:t>
            </a:r>
            <a:r>
              <a:rPr spc="75" dirty="0">
                <a:solidFill>
                  <a:srgbClr val="F9F7F3"/>
                </a:solidFill>
              </a:rPr>
              <a:t>Data</a:t>
            </a:r>
            <a:r>
              <a:rPr spc="-90" dirty="0">
                <a:solidFill>
                  <a:srgbClr val="F9F7F3"/>
                </a:solidFill>
              </a:rPr>
              <a:t> </a:t>
            </a:r>
            <a:r>
              <a:rPr spc="-10" dirty="0">
                <a:solidFill>
                  <a:srgbClr val="F9F7F3"/>
                </a:solidFill>
              </a:rPr>
              <a:t>Lakehouse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22450" y="1733253"/>
            <a:ext cx="6299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971"/>
                </a:solidFill>
                <a:latin typeface="Arial"/>
                <a:cs typeface="Arial"/>
              </a:rPr>
              <a:t>An open, </a:t>
            </a:r>
            <a:r>
              <a:rPr sz="2400" spc="80" dirty="0">
                <a:solidFill>
                  <a:srgbClr val="00A971"/>
                </a:solidFill>
                <a:latin typeface="Arial"/>
                <a:cs typeface="Arial"/>
              </a:rPr>
              <a:t>unified</a:t>
            </a:r>
            <a:r>
              <a:rPr sz="2400" dirty="0">
                <a:solidFill>
                  <a:srgbClr val="00A971"/>
                </a:solidFill>
                <a:latin typeface="Arial"/>
                <a:cs typeface="Arial"/>
              </a:rPr>
              <a:t> </a:t>
            </a:r>
            <a:r>
              <a:rPr sz="2400" spc="100" dirty="0">
                <a:solidFill>
                  <a:srgbClr val="00A971"/>
                </a:solidFill>
                <a:latin typeface="Arial"/>
                <a:cs typeface="Arial"/>
              </a:rPr>
              <a:t>foundation</a:t>
            </a:r>
            <a:r>
              <a:rPr sz="2400" dirty="0">
                <a:solidFill>
                  <a:srgbClr val="00A971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00A971"/>
                </a:solidFill>
                <a:latin typeface="Arial"/>
                <a:cs typeface="Arial"/>
              </a:rPr>
              <a:t>for</a:t>
            </a:r>
            <a:r>
              <a:rPr sz="2400" dirty="0">
                <a:solidFill>
                  <a:srgbClr val="00A971"/>
                </a:solidFill>
                <a:latin typeface="Arial"/>
                <a:cs typeface="Arial"/>
              </a:rPr>
              <a:t> all </a:t>
            </a:r>
            <a:r>
              <a:rPr sz="2400" spc="80" dirty="0">
                <a:solidFill>
                  <a:srgbClr val="00A971"/>
                </a:solidFill>
                <a:latin typeface="Arial"/>
                <a:cs typeface="Arial"/>
              </a:rPr>
              <a:t>your</a:t>
            </a:r>
            <a:r>
              <a:rPr sz="2400" dirty="0">
                <a:solidFill>
                  <a:srgbClr val="00A971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00A971"/>
                </a:solidFill>
                <a:latin typeface="Arial"/>
                <a:cs typeface="Arial"/>
              </a:rPr>
              <a:t>data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02565" y="5262416"/>
            <a:ext cx="4024629" cy="118046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1045"/>
              </a:spcBef>
            </a:pPr>
            <a:r>
              <a:rPr sz="2000" b="1" dirty="0">
                <a:solidFill>
                  <a:srgbClr val="1B3139"/>
                </a:solidFill>
                <a:latin typeface="Arial"/>
                <a:cs typeface="Arial"/>
              </a:rPr>
              <a:t>Open</a:t>
            </a:r>
            <a:r>
              <a:rPr sz="2000" b="1" spc="-1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b="1" spc="55" dirty="0">
                <a:solidFill>
                  <a:srgbClr val="1B3139"/>
                </a:solidFill>
                <a:latin typeface="Arial"/>
                <a:cs typeface="Arial"/>
              </a:rPr>
              <a:t>Data</a:t>
            </a:r>
            <a:r>
              <a:rPr sz="2000" b="1" spc="-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1B3139"/>
                </a:solidFill>
                <a:latin typeface="Arial"/>
                <a:cs typeface="Arial"/>
              </a:rPr>
              <a:t>Lake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44"/>
              </a:spcBef>
            </a:pPr>
            <a:r>
              <a:rPr sz="2000" dirty="0">
                <a:solidFill>
                  <a:srgbClr val="1B3139"/>
                </a:solidFill>
                <a:latin typeface="Arial"/>
                <a:cs typeface="Arial"/>
              </a:rPr>
              <a:t>All</a:t>
            </a:r>
            <a:r>
              <a:rPr sz="2000" spc="-4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spc="-95" dirty="0">
                <a:solidFill>
                  <a:srgbClr val="1B3139"/>
                </a:solidFill>
                <a:latin typeface="Arial"/>
                <a:cs typeface="Arial"/>
              </a:rPr>
              <a:t>Raw</a:t>
            </a:r>
            <a:r>
              <a:rPr sz="2000" spc="-3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1B3139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spc="-20" dirty="0">
                <a:solidFill>
                  <a:srgbClr val="1B3139"/>
                </a:solidFill>
                <a:latin typeface="Arial"/>
                <a:cs typeface="Arial"/>
              </a:rPr>
              <a:t>(Logs,</a:t>
            </a:r>
            <a:r>
              <a:rPr sz="2000" spc="-35" dirty="0">
                <a:solidFill>
                  <a:srgbClr val="1B3139"/>
                </a:solidFill>
                <a:latin typeface="Arial"/>
                <a:cs typeface="Arial"/>
              </a:rPr>
              <a:t> Texts,</a:t>
            </a:r>
            <a:r>
              <a:rPr sz="2000" spc="-3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B3139"/>
                </a:solidFill>
                <a:latin typeface="Arial"/>
                <a:cs typeface="Arial"/>
              </a:rPr>
              <a:t>Audio,</a:t>
            </a:r>
            <a:r>
              <a:rPr sz="2000" spc="-3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B3139"/>
                </a:solidFill>
                <a:latin typeface="Arial"/>
                <a:cs typeface="Arial"/>
              </a:rPr>
              <a:t>Video,</a:t>
            </a:r>
            <a:r>
              <a:rPr sz="2000" spc="-3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1B3139"/>
                </a:solidFill>
                <a:latin typeface="Arial"/>
                <a:cs typeface="Arial"/>
              </a:rPr>
              <a:t>Images)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973507" y="1250082"/>
            <a:ext cx="595630" cy="1998980"/>
            <a:chOff x="8973507" y="1250082"/>
            <a:chExt cx="595630" cy="199898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52953" y="1256436"/>
              <a:ext cx="250189" cy="25020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152931" y="1256432"/>
              <a:ext cx="250825" cy="250825"/>
            </a:xfrm>
            <a:custGeom>
              <a:avLst/>
              <a:gdLst/>
              <a:ahLst/>
              <a:cxnLst/>
              <a:rect l="l" t="t" r="r" b="b"/>
              <a:pathLst>
                <a:path w="250825" h="250825">
                  <a:moveTo>
                    <a:pt x="0" y="125099"/>
                  </a:moveTo>
                  <a:lnTo>
                    <a:pt x="9829" y="76405"/>
                  </a:lnTo>
                  <a:lnTo>
                    <a:pt x="36637" y="36641"/>
                  </a:lnTo>
                  <a:lnTo>
                    <a:pt x="76401" y="9831"/>
                  </a:lnTo>
                  <a:lnTo>
                    <a:pt x="125099" y="0"/>
                  </a:lnTo>
                  <a:lnTo>
                    <a:pt x="172971" y="9522"/>
                  </a:lnTo>
                  <a:lnTo>
                    <a:pt x="213549" y="36639"/>
                  </a:lnTo>
                  <a:lnTo>
                    <a:pt x="240677" y="77226"/>
                  </a:lnTo>
                  <a:lnTo>
                    <a:pt x="250199" y="125099"/>
                  </a:lnTo>
                  <a:lnTo>
                    <a:pt x="240366" y="173793"/>
                  </a:lnTo>
                  <a:lnTo>
                    <a:pt x="213552" y="213558"/>
                  </a:lnTo>
                  <a:lnTo>
                    <a:pt x="173787" y="240368"/>
                  </a:lnTo>
                  <a:lnTo>
                    <a:pt x="125099" y="250199"/>
                  </a:lnTo>
                  <a:lnTo>
                    <a:pt x="76401" y="240368"/>
                  </a:lnTo>
                  <a:lnTo>
                    <a:pt x="36637" y="213558"/>
                  </a:lnTo>
                  <a:lnTo>
                    <a:pt x="9829" y="173793"/>
                  </a:lnTo>
                  <a:lnTo>
                    <a:pt x="0" y="125099"/>
                  </a:lnTo>
                  <a:close/>
                </a:path>
              </a:pathLst>
            </a:custGeom>
            <a:ln w="12699">
              <a:solidFill>
                <a:srgbClr val="0A22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979865" y="2659837"/>
              <a:ext cx="582930" cy="582930"/>
            </a:xfrm>
            <a:custGeom>
              <a:avLst/>
              <a:gdLst/>
              <a:ahLst/>
              <a:cxnLst/>
              <a:rect l="l" t="t" r="r" b="b"/>
              <a:pathLst>
                <a:path w="582929" h="582930">
                  <a:moveTo>
                    <a:pt x="291299" y="0"/>
                  </a:moveTo>
                  <a:lnTo>
                    <a:pt x="244051" y="3812"/>
                  </a:lnTo>
                  <a:lnTo>
                    <a:pt x="199230" y="14850"/>
                  </a:lnTo>
                  <a:lnTo>
                    <a:pt x="157435" y="32513"/>
                  </a:lnTo>
                  <a:lnTo>
                    <a:pt x="119266" y="56203"/>
                  </a:lnTo>
                  <a:lnTo>
                    <a:pt x="85323" y="85318"/>
                  </a:lnTo>
                  <a:lnTo>
                    <a:pt x="56206" y="119260"/>
                  </a:lnTo>
                  <a:lnTo>
                    <a:pt x="32516" y="157429"/>
                  </a:lnTo>
                  <a:lnTo>
                    <a:pt x="14851" y="199225"/>
                  </a:lnTo>
                  <a:lnTo>
                    <a:pt x="3812" y="244048"/>
                  </a:lnTo>
                  <a:lnTo>
                    <a:pt x="0" y="291299"/>
                  </a:lnTo>
                  <a:lnTo>
                    <a:pt x="3812" y="338551"/>
                  </a:lnTo>
                  <a:lnTo>
                    <a:pt x="14851" y="383374"/>
                  </a:lnTo>
                  <a:lnTo>
                    <a:pt x="32516" y="425170"/>
                  </a:lnTo>
                  <a:lnTo>
                    <a:pt x="56206" y="463339"/>
                  </a:lnTo>
                  <a:lnTo>
                    <a:pt x="85323" y="497281"/>
                  </a:lnTo>
                  <a:lnTo>
                    <a:pt x="119266" y="526396"/>
                  </a:lnTo>
                  <a:lnTo>
                    <a:pt x="157435" y="550086"/>
                  </a:lnTo>
                  <a:lnTo>
                    <a:pt x="199230" y="567749"/>
                  </a:lnTo>
                  <a:lnTo>
                    <a:pt x="244051" y="578787"/>
                  </a:lnTo>
                  <a:lnTo>
                    <a:pt x="291299" y="582599"/>
                  </a:lnTo>
                  <a:lnTo>
                    <a:pt x="338551" y="578787"/>
                  </a:lnTo>
                  <a:lnTo>
                    <a:pt x="383374" y="567749"/>
                  </a:lnTo>
                  <a:lnTo>
                    <a:pt x="425170" y="550086"/>
                  </a:lnTo>
                  <a:lnTo>
                    <a:pt x="463339" y="526396"/>
                  </a:lnTo>
                  <a:lnTo>
                    <a:pt x="497281" y="497281"/>
                  </a:lnTo>
                  <a:lnTo>
                    <a:pt x="526396" y="463339"/>
                  </a:lnTo>
                  <a:lnTo>
                    <a:pt x="550086" y="425170"/>
                  </a:lnTo>
                  <a:lnTo>
                    <a:pt x="567749" y="383374"/>
                  </a:lnTo>
                  <a:lnTo>
                    <a:pt x="578787" y="338551"/>
                  </a:lnTo>
                  <a:lnTo>
                    <a:pt x="582599" y="291299"/>
                  </a:lnTo>
                  <a:lnTo>
                    <a:pt x="578971" y="245457"/>
                  </a:lnTo>
                  <a:lnTo>
                    <a:pt x="568302" y="201155"/>
                  </a:lnTo>
                  <a:lnTo>
                    <a:pt x="550915" y="159177"/>
                  </a:lnTo>
                  <a:lnTo>
                    <a:pt x="527134" y="120304"/>
                  </a:lnTo>
                  <a:lnTo>
                    <a:pt x="497281" y="85318"/>
                  </a:lnTo>
                  <a:lnTo>
                    <a:pt x="462301" y="55470"/>
                  </a:lnTo>
                  <a:lnTo>
                    <a:pt x="423431" y="31689"/>
                  </a:lnTo>
                  <a:lnTo>
                    <a:pt x="381453" y="14300"/>
                  </a:lnTo>
                  <a:lnTo>
                    <a:pt x="337148" y="3629"/>
                  </a:lnTo>
                  <a:lnTo>
                    <a:pt x="291299" y="0"/>
                  </a:lnTo>
                  <a:close/>
                </a:path>
              </a:pathLst>
            </a:custGeom>
            <a:solidFill>
              <a:srgbClr val="FE6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979857" y="2659844"/>
              <a:ext cx="582930" cy="582930"/>
            </a:xfrm>
            <a:custGeom>
              <a:avLst/>
              <a:gdLst/>
              <a:ahLst/>
              <a:cxnLst/>
              <a:rect l="l" t="t" r="r" b="b"/>
              <a:pathLst>
                <a:path w="582929" h="582930">
                  <a:moveTo>
                    <a:pt x="0" y="291299"/>
                  </a:moveTo>
                  <a:lnTo>
                    <a:pt x="3812" y="244044"/>
                  </a:lnTo>
                  <a:lnTo>
                    <a:pt x="14851" y="199218"/>
                  </a:lnTo>
                  <a:lnTo>
                    <a:pt x="32515" y="157421"/>
                  </a:lnTo>
                  <a:lnTo>
                    <a:pt x="56205" y="119253"/>
                  </a:lnTo>
                  <a:lnTo>
                    <a:pt x="85321" y="85312"/>
                  </a:lnTo>
                  <a:lnTo>
                    <a:pt x="119264" y="56198"/>
                  </a:lnTo>
                  <a:lnTo>
                    <a:pt x="157433" y="32510"/>
                  </a:lnTo>
                  <a:lnTo>
                    <a:pt x="199228" y="14848"/>
                  </a:lnTo>
                  <a:lnTo>
                    <a:pt x="244050" y="3812"/>
                  </a:lnTo>
                  <a:lnTo>
                    <a:pt x="291299" y="0"/>
                  </a:lnTo>
                  <a:lnTo>
                    <a:pt x="337140" y="3627"/>
                  </a:lnTo>
                  <a:lnTo>
                    <a:pt x="381442" y="14293"/>
                  </a:lnTo>
                  <a:lnTo>
                    <a:pt x="423420" y="31676"/>
                  </a:lnTo>
                  <a:lnTo>
                    <a:pt x="462292" y="55452"/>
                  </a:lnTo>
                  <a:lnTo>
                    <a:pt x="497273" y="85299"/>
                  </a:lnTo>
                  <a:lnTo>
                    <a:pt x="527123" y="120290"/>
                  </a:lnTo>
                  <a:lnTo>
                    <a:pt x="550906" y="159165"/>
                  </a:lnTo>
                  <a:lnTo>
                    <a:pt x="568296" y="201143"/>
                  </a:lnTo>
                  <a:lnTo>
                    <a:pt x="578969" y="245448"/>
                  </a:lnTo>
                  <a:lnTo>
                    <a:pt x="582598" y="291299"/>
                  </a:lnTo>
                  <a:lnTo>
                    <a:pt x="578786" y="338548"/>
                  </a:lnTo>
                  <a:lnTo>
                    <a:pt x="567747" y="383370"/>
                  </a:lnTo>
                  <a:lnTo>
                    <a:pt x="550083" y="425165"/>
                  </a:lnTo>
                  <a:lnTo>
                    <a:pt x="526393" y="463334"/>
                  </a:lnTo>
                  <a:lnTo>
                    <a:pt x="497277" y="497277"/>
                  </a:lnTo>
                  <a:lnTo>
                    <a:pt x="463334" y="526393"/>
                  </a:lnTo>
                  <a:lnTo>
                    <a:pt x="425165" y="550083"/>
                  </a:lnTo>
                  <a:lnTo>
                    <a:pt x="383370" y="567747"/>
                  </a:lnTo>
                  <a:lnTo>
                    <a:pt x="338548" y="578786"/>
                  </a:lnTo>
                  <a:lnTo>
                    <a:pt x="291299" y="582598"/>
                  </a:lnTo>
                  <a:lnTo>
                    <a:pt x="244050" y="578786"/>
                  </a:lnTo>
                  <a:lnTo>
                    <a:pt x="199228" y="567747"/>
                  </a:lnTo>
                  <a:lnTo>
                    <a:pt x="157433" y="550083"/>
                  </a:lnTo>
                  <a:lnTo>
                    <a:pt x="119264" y="526393"/>
                  </a:lnTo>
                  <a:lnTo>
                    <a:pt x="85321" y="497277"/>
                  </a:lnTo>
                  <a:lnTo>
                    <a:pt x="56205" y="463334"/>
                  </a:lnTo>
                  <a:lnTo>
                    <a:pt x="32515" y="425165"/>
                  </a:lnTo>
                  <a:lnTo>
                    <a:pt x="14851" y="383370"/>
                  </a:lnTo>
                  <a:lnTo>
                    <a:pt x="3812" y="338548"/>
                  </a:lnTo>
                  <a:lnTo>
                    <a:pt x="0" y="291299"/>
                  </a:lnTo>
                  <a:close/>
                </a:path>
              </a:pathLst>
            </a:custGeom>
            <a:ln w="12699">
              <a:solidFill>
                <a:srgbClr val="0A22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71156" y="1506634"/>
              <a:ext cx="6985" cy="1153795"/>
            </a:xfrm>
            <a:custGeom>
              <a:avLst/>
              <a:gdLst/>
              <a:ahLst/>
              <a:cxnLst/>
              <a:rect l="l" t="t" r="r" b="b"/>
              <a:pathLst>
                <a:path w="6984" h="1153795">
                  <a:moveTo>
                    <a:pt x="6899" y="0"/>
                  </a:moveTo>
                  <a:lnTo>
                    <a:pt x="0" y="1153210"/>
                  </a:lnTo>
                </a:path>
              </a:pathLst>
            </a:custGeom>
            <a:ln w="9524">
              <a:solidFill>
                <a:srgbClr val="F9F7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635401" y="1142472"/>
            <a:ext cx="2075180" cy="117411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400" b="1" spc="155" dirty="0">
                <a:solidFill>
                  <a:srgbClr val="F9F7F3"/>
                </a:solidFill>
                <a:latin typeface="Arial"/>
                <a:cs typeface="Arial"/>
              </a:rPr>
              <a:t>2020</a:t>
            </a:r>
            <a:endParaRPr sz="2400">
              <a:latin typeface="Arial"/>
              <a:cs typeface="Arial"/>
            </a:endParaRPr>
          </a:p>
          <a:p>
            <a:pPr marL="45085" marR="5080">
              <a:lnSpc>
                <a:spcPct val="100000"/>
              </a:lnSpc>
              <a:spcBef>
                <a:spcPts val="160"/>
              </a:spcBef>
            </a:pPr>
            <a:r>
              <a:rPr sz="1600" dirty="0">
                <a:solidFill>
                  <a:srgbClr val="F9F7F3"/>
                </a:solidFill>
                <a:latin typeface="Arial"/>
                <a:cs typeface="Arial"/>
              </a:rPr>
              <a:t>Databricks</a:t>
            </a:r>
            <a:r>
              <a:rPr sz="1600" spc="29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F9F7F3"/>
                </a:solidFill>
                <a:latin typeface="Arial"/>
                <a:cs typeface="Arial"/>
              </a:rPr>
              <a:t>pioneered </a:t>
            </a:r>
            <a:r>
              <a:rPr sz="1600" spc="70" dirty="0">
                <a:solidFill>
                  <a:srgbClr val="F9F7F3"/>
                </a:solidFill>
                <a:latin typeface="Arial"/>
                <a:cs typeface="Arial"/>
              </a:rPr>
              <a:t>the</a:t>
            </a:r>
            <a:r>
              <a:rPr sz="1600" spc="-10" dirty="0">
                <a:solidFill>
                  <a:srgbClr val="F9F7F3"/>
                </a:solidFill>
                <a:latin typeface="Arial"/>
                <a:cs typeface="Arial"/>
              </a:rPr>
              <a:t> lakehouse </a:t>
            </a:r>
            <a:r>
              <a:rPr sz="1600" spc="40" dirty="0">
                <a:solidFill>
                  <a:srgbClr val="F9F7F3"/>
                </a:solidFill>
                <a:latin typeface="Arial"/>
                <a:cs typeface="Arial"/>
              </a:rPr>
              <a:t>architecture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8167" y="6458629"/>
            <a:ext cx="281876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©2023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Databricks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Inc.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693"/>
                </a:solidFill>
                <a:latin typeface="Arial"/>
                <a:cs typeface="Arial"/>
              </a:rPr>
              <a:t>—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All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rights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693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7704" y="2230330"/>
            <a:ext cx="1791970" cy="914400"/>
          </a:xfrm>
          <a:prstGeom prst="rect">
            <a:avLst/>
          </a:prstGeom>
          <a:solidFill>
            <a:srgbClr val="B3D4DE"/>
          </a:solidFill>
        </p:spPr>
        <p:txBody>
          <a:bodyPr vert="horz" wrap="square" lIns="0" tIns="79375" rIns="0" bIns="0" rtlCol="0">
            <a:spAutoFit/>
          </a:bodyPr>
          <a:lstStyle/>
          <a:p>
            <a:pPr marL="431165" marR="423545" algn="ctr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1A3038"/>
                </a:solidFill>
                <a:latin typeface="Arial"/>
                <a:cs typeface="Arial"/>
              </a:rPr>
              <a:t>Data</a:t>
            </a:r>
            <a:r>
              <a:rPr sz="1200" spc="2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A3038"/>
                </a:solidFill>
                <a:latin typeface="Arial"/>
                <a:cs typeface="Arial"/>
              </a:rPr>
              <a:t>Science </a:t>
            </a:r>
            <a:r>
              <a:rPr sz="1200" spc="80" dirty="0">
                <a:solidFill>
                  <a:srgbClr val="1A3038"/>
                </a:solidFill>
                <a:latin typeface="Arial"/>
                <a:cs typeface="Arial"/>
              </a:rPr>
              <a:t>&amp;</a:t>
            </a:r>
            <a:r>
              <a:rPr sz="1200" spc="-1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1A3038"/>
                </a:solidFill>
                <a:latin typeface="Arial"/>
                <a:cs typeface="Arial"/>
              </a:rPr>
              <a:t>AI</a:t>
            </a:r>
            <a:endParaRPr sz="1200">
              <a:latin typeface="Arial"/>
              <a:cs typeface="Arial"/>
            </a:endParaRPr>
          </a:p>
          <a:p>
            <a:pPr marR="3175" algn="ctr">
              <a:lnSpc>
                <a:spcPct val="100000"/>
              </a:lnSpc>
              <a:spcBef>
                <a:spcPts val="655"/>
              </a:spcBef>
            </a:pPr>
            <a:r>
              <a:rPr sz="1600" spc="50" dirty="0">
                <a:solidFill>
                  <a:srgbClr val="1A3038"/>
                </a:solidFill>
                <a:latin typeface="Arial"/>
                <a:cs typeface="Arial"/>
              </a:rPr>
              <a:t>Mosaic</a:t>
            </a:r>
            <a:r>
              <a:rPr sz="1600" spc="-3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1A3038"/>
                </a:solidFill>
                <a:latin typeface="Arial"/>
                <a:cs typeface="Arial"/>
              </a:rPr>
              <a:t>AI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64345" y="2230330"/>
            <a:ext cx="1791970" cy="914400"/>
          </a:xfrm>
          <a:prstGeom prst="rect">
            <a:avLst/>
          </a:prstGeom>
          <a:solidFill>
            <a:srgbClr val="B3D4DE"/>
          </a:solidFill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1200" spc="-75" dirty="0">
                <a:solidFill>
                  <a:srgbClr val="1A3038"/>
                </a:solidFill>
                <a:latin typeface="Arial"/>
                <a:cs typeface="Arial"/>
              </a:rPr>
              <a:t>ETL</a:t>
            </a:r>
            <a:r>
              <a:rPr sz="1200" spc="-1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1A3038"/>
                </a:solidFill>
                <a:latin typeface="Arial"/>
                <a:cs typeface="Arial"/>
              </a:rPr>
              <a:t>&amp;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1A3038"/>
                </a:solidFill>
                <a:latin typeface="Arial"/>
                <a:cs typeface="Arial"/>
              </a:rPr>
              <a:t>Real-</a:t>
            </a:r>
            <a:r>
              <a:rPr sz="1200" spc="65" dirty="0">
                <a:solidFill>
                  <a:srgbClr val="1A3038"/>
                </a:solidFill>
                <a:latin typeface="Arial"/>
                <a:cs typeface="Arial"/>
              </a:rPr>
              <a:t>time</a:t>
            </a:r>
            <a:r>
              <a:rPr sz="1200" spc="4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A3038"/>
                </a:solidFill>
                <a:latin typeface="Arial"/>
                <a:cs typeface="Arial"/>
              </a:rPr>
              <a:t>Analytics</a:t>
            </a:r>
            <a:endParaRPr sz="1200">
              <a:latin typeface="Arial"/>
              <a:cs typeface="Arial"/>
            </a:endParaRPr>
          </a:p>
          <a:p>
            <a:pPr marR="1270" algn="ctr">
              <a:lnSpc>
                <a:spcPct val="100000"/>
              </a:lnSpc>
              <a:spcBef>
                <a:spcPts val="655"/>
              </a:spcBef>
            </a:pPr>
            <a:r>
              <a:rPr sz="1600" dirty="0">
                <a:solidFill>
                  <a:srgbClr val="1A3038"/>
                </a:solidFill>
                <a:latin typeface="Arial"/>
                <a:cs typeface="Arial"/>
              </a:rPr>
              <a:t>Delta</a:t>
            </a:r>
            <a:r>
              <a:rPr sz="1600" spc="114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3038"/>
                </a:solidFill>
                <a:latin typeface="Arial"/>
                <a:cs typeface="Arial"/>
              </a:rPr>
              <a:t>Live</a:t>
            </a:r>
            <a:r>
              <a:rPr sz="1600" spc="114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1A3038"/>
                </a:solidFill>
                <a:latin typeface="Arial"/>
                <a:cs typeface="Arial"/>
              </a:rPr>
              <a:t>Tables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70984" y="2230330"/>
            <a:ext cx="1791970" cy="914400"/>
          </a:xfrm>
          <a:prstGeom prst="rect">
            <a:avLst/>
          </a:prstGeom>
          <a:solidFill>
            <a:srgbClr val="B3D4DE"/>
          </a:solidFill>
        </p:spPr>
        <p:txBody>
          <a:bodyPr vert="horz" wrap="square" lIns="0" tIns="79375" rIns="0" bIns="0" rtlCol="0">
            <a:spAutoFit/>
          </a:bodyPr>
          <a:lstStyle/>
          <a:p>
            <a:pPr marL="407034">
              <a:lnSpc>
                <a:spcPct val="100000"/>
              </a:lnSpc>
              <a:spcBef>
                <a:spcPts val="625"/>
              </a:spcBef>
            </a:pPr>
            <a:r>
              <a:rPr sz="1200" spc="-10" dirty="0">
                <a:solidFill>
                  <a:srgbClr val="1A3038"/>
                </a:solidFill>
                <a:latin typeface="Arial"/>
                <a:cs typeface="Arial"/>
              </a:rPr>
              <a:t>Orchestration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2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600" spc="45" dirty="0">
                <a:solidFill>
                  <a:srgbClr val="1A3038"/>
                </a:solidFill>
                <a:latin typeface="Arial"/>
                <a:cs typeface="Arial"/>
              </a:rPr>
              <a:t>Workﬂows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77634" y="2230178"/>
            <a:ext cx="1791970" cy="914400"/>
          </a:xfrm>
          <a:prstGeom prst="rect">
            <a:avLst/>
          </a:prstGeom>
          <a:solidFill>
            <a:srgbClr val="B3D4DE"/>
          </a:solidFill>
        </p:spPr>
        <p:txBody>
          <a:bodyPr vert="horz" wrap="square" lIns="0" tIns="79375" rIns="0" bIns="0" rtlCol="0">
            <a:spAutoFit/>
          </a:bodyPr>
          <a:lstStyle/>
          <a:p>
            <a:pPr marL="438784" marR="430530" algn="ctr">
              <a:lnSpc>
                <a:spcPct val="100000"/>
              </a:lnSpc>
              <a:spcBef>
                <a:spcPts val="625"/>
              </a:spcBef>
            </a:pPr>
            <a:r>
              <a:rPr sz="1200" spc="-20" dirty="0">
                <a:solidFill>
                  <a:srgbClr val="1A3038"/>
                </a:solidFill>
                <a:latin typeface="Arial"/>
                <a:cs typeface="Arial"/>
              </a:rPr>
              <a:t>Data </a:t>
            </a:r>
            <a:r>
              <a:rPr sz="1200" spc="-10" dirty="0">
                <a:solidFill>
                  <a:srgbClr val="1A3038"/>
                </a:solidFill>
                <a:latin typeface="Arial"/>
                <a:cs typeface="Arial"/>
              </a:rPr>
              <a:t>Warehousing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1600" spc="50" dirty="0">
                <a:solidFill>
                  <a:srgbClr val="1A3038"/>
                </a:solidFill>
                <a:latin typeface="Arial"/>
                <a:cs typeface="Arial"/>
              </a:rPr>
              <a:t>Databricks</a:t>
            </a:r>
            <a:r>
              <a:rPr sz="1600" spc="-1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1A3038"/>
                </a:solidFill>
                <a:latin typeface="Arial"/>
                <a:cs typeface="Arial"/>
              </a:rPr>
              <a:t>SQL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7706" y="3246775"/>
            <a:ext cx="7511415" cy="914400"/>
          </a:xfrm>
          <a:prstGeom prst="rect">
            <a:avLst/>
          </a:prstGeom>
          <a:solidFill>
            <a:srgbClr val="A1ACBE"/>
          </a:solidFill>
        </p:spPr>
        <p:txBody>
          <a:bodyPr vert="horz" wrap="square" lIns="0" tIns="7810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615"/>
              </a:spcBef>
            </a:pPr>
            <a:r>
              <a:rPr sz="1400" dirty="0">
                <a:solidFill>
                  <a:srgbClr val="1A3038"/>
                </a:solidFill>
                <a:latin typeface="Arial"/>
                <a:cs typeface="Arial"/>
              </a:rPr>
              <a:t>Unified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3038"/>
                </a:solidFill>
                <a:latin typeface="Arial"/>
                <a:cs typeface="Arial"/>
              </a:rPr>
              <a:t>security,</a:t>
            </a:r>
            <a:r>
              <a:rPr sz="1400" spc="10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3038"/>
                </a:solidFill>
                <a:latin typeface="Arial"/>
                <a:cs typeface="Arial"/>
              </a:rPr>
              <a:t>governance,</a:t>
            </a:r>
            <a:r>
              <a:rPr sz="1400" spc="10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3038"/>
                </a:solidFill>
                <a:latin typeface="Arial"/>
                <a:cs typeface="Arial"/>
              </a:rPr>
              <a:t>and</a:t>
            </a:r>
            <a:r>
              <a:rPr sz="1400" spc="10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A3038"/>
                </a:solidFill>
                <a:latin typeface="Arial"/>
                <a:cs typeface="Arial"/>
              </a:rPr>
              <a:t>cataloging</a:t>
            </a:r>
            <a:endParaRPr sz="1400">
              <a:latin typeface="Arial"/>
              <a:cs typeface="Arial"/>
            </a:endParaRPr>
          </a:p>
          <a:p>
            <a:pPr marR="106680" algn="ctr">
              <a:lnSpc>
                <a:spcPct val="100000"/>
              </a:lnSpc>
              <a:spcBef>
                <a:spcPts val="1060"/>
              </a:spcBef>
            </a:pPr>
            <a:r>
              <a:rPr sz="1600" spc="55" dirty="0">
                <a:solidFill>
                  <a:srgbClr val="1A3038"/>
                </a:solidFill>
                <a:latin typeface="Arial"/>
                <a:cs typeface="Arial"/>
              </a:rPr>
              <a:t>Unity</a:t>
            </a:r>
            <a:r>
              <a:rPr sz="1600" spc="-2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1A3038"/>
                </a:solidFill>
                <a:latin typeface="Arial"/>
                <a:cs typeface="Arial"/>
              </a:rPr>
              <a:t>Catalog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7706" y="4263207"/>
            <a:ext cx="7511415" cy="914400"/>
          </a:xfrm>
          <a:prstGeom prst="rect">
            <a:avLst/>
          </a:prstGeom>
          <a:solidFill>
            <a:srgbClr val="A1ACBE"/>
          </a:solidFill>
        </p:spPr>
        <p:txBody>
          <a:bodyPr vert="horz" wrap="square" lIns="0" tIns="7810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615"/>
              </a:spcBef>
            </a:pPr>
            <a:r>
              <a:rPr sz="1400" spc="10" dirty="0">
                <a:solidFill>
                  <a:srgbClr val="1A3038"/>
                </a:solidFill>
                <a:latin typeface="Arial"/>
                <a:cs typeface="Arial"/>
              </a:rPr>
              <a:t>Unified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1A3038"/>
                </a:solidFill>
                <a:latin typeface="Arial"/>
                <a:cs typeface="Arial"/>
              </a:rPr>
              <a:t>data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1A3038"/>
                </a:solidFill>
                <a:latin typeface="Arial"/>
                <a:cs typeface="Arial"/>
              </a:rPr>
              <a:t>storage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1A3038"/>
                </a:solidFill>
                <a:latin typeface="Arial"/>
                <a:cs typeface="Arial"/>
              </a:rPr>
              <a:t>for</a:t>
            </a:r>
            <a:r>
              <a:rPr sz="1400" spc="10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1A3038"/>
                </a:solidFill>
                <a:latin typeface="Arial"/>
                <a:cs typeface="Arial"/>
              </a:rPr>
              <a:t>reliability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1A3038"/>
                </a:solidFill>
                <a:latin typeface="Arial"/>
                <a:cs typeface="Arial"/>
              </a:rPr>
              <a:t>and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A3038"/>
                </a:solidFill>
                <a:latin typeface="Arial"/>
                <a:cs typeface="Arial"/>
              </a:rPr>
              <a:t>sharing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1385"/>
              </a:spcBef>
            </a:pPr>
            <a:r>
              <a:rPr sz="1600" dirty="0">
                <a:solidFill>
                  <a:srgbClr val="1A3038"/>
                </a:solidFill>
                <a:latin typeface="Arial"/>
                <a:cs typeface="Arial"/>
              </a:rPr>
              <a:t>Delta</a:t>
            </a:r>
            <a:r>
              <a:rPr sz="1600" spc="6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3038"/>
                </a:solidFill>
                <a:latin typeface="Arial"/>
                <a:cs typeface="Arial"/>
              </a:rPr>
              <a:t>Lake</a:t>
            </a:r>
            <a:r>
              <a:rPr sz="1600" spc="6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1A3038"/>
                </a:solidFill>
                <a:latin typeface="Arial"/>
                <a:cs typeface="Arial"/>
              </a:rPr>
              <a:t>UniForm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660115" y="2602481"/>
            <a:ext cx="1852295" cy="159194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00" b="1" spc="-10" dirty="0">
                <a:solidFill>
                  <a:srgbClr val="F9F7F3"/>
                </a:solidFill>
                <a:latin typeface="Arial"/>
                <a:cs typeface="Arial"/>
              </a:rPr>
              <a:t>Today</a:t>
            </a:r>
            <a:endParaRPr sz="2400">
              <a:latin typeface="Arial"/>
              <a:cs typeface="Arial"/>
            </a:endParaRPr>
          </a:p>
          <a:p>
            <a:pPr marL="45085" marR="5080">
              <a:lnSpc>
                <a:spcPct val="100299"/>
              </a:lnSpc>
              <a:spcBef>
                <a:spcPts val="135"/>
              </a:spcBef>
            </a:pPr>
            <a:r>
              <a:rPr sz="2000" b="1" dirty="0">
                <a:solidFill>
                  <a:srgbClr val="F9F7F3"/>
                </a:solidFill>
                <a:latin typeface="Arial"/>
                <a:cs typeface="Arial"/>
              </a:rPr>
              <a:t>74%</a:t>
            </a:r>
            <a:r>
              <a:rPr sz="2000" b="1" spc="-9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F9F7F3"/>
                </a:solidFill>
                <a:latin typeface="Arial"/>
                <a:cs typeface="Arial"/>
              </a:rPr>
              <a:t>of</a:t>
            </a:r>
            <a:r>
              <a:rPr sz="1600" spc="-1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9F7F3"/>
                </a:solidFill>
                <a:latin typeface="Arial"/>
                <a:cs typeface="Arial"/>
              </a:rPr>
              <a:t>global </a:t>
            </a:r>
            <a:r>
              <a:rPr sz="1600" spc="10" dirty="0">
                <a:solidFill>
                  <a:srgbClr val="F9F7F3"/>
                </a:solidFill>
                <a:latin typeface="Arial"/>
                <a:cs typeface="Arial"/>
              </a:rPr>
              <a:t>enterprises</a:t>
            </a:r>
            <a:r>
              <a:rPr sz="1600" spc="35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9F7F3"/>
                </a:solidFill>
                <a:latin typeface="Arial"/>
                <a:cs typeface="Arial"/>
              </a:rPr>
              <a:t>have </a:t>
            </a:r>
            <a:r>
              <a:rPr sz="1600" spc="65" dirty="0">
                <a:solidFill>
                  <a:srgbClr val="F9F7F3"/>
                </a:solidFill>
                <a:latin typeface="Arial"/>
                <a:cs typeface="Arial"/>
              </a:rPr>
              <a:t>adopted</a:t>
            </a:r>
            <a:r>
              <a:rPr sz="1600" spc="1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9F7F3"/>
                </a:solidFill>
                <a:latin typeface="Arial"/>
                <a:cs typeface="Arial"/>
              </a:rPr>
              <a:t>lakehouse</a:t>
            </a:r>
            <a:endParaRPr sz="1600">
              <a:latin typeface="Arial"/>
              <a:cs typeface="Arial"/>
            </a:endParaRPr>
          </a:p>
          <a:p>
            <a:pPr marL="36195" marR="323215">
              <a:lnSpc>
                <a:spcPct val="100000"/>
              </a:lnSpc>
              <a:spcBef>
                <a:spcPts val="240"/>
              </a:spcBef>
            </a:pPr>
            <a:r>
              <a:rPr sz="1100" spc="-20" dirty="0">
                <a:solidFill>
                  <a:srgbClr val="618693"/>
                </a:solidFill>
                <a:latin typeface="Arial"/>
                <a:cs typeface="Arial"/>
              </a:rPr>
              <a:t>MIT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 Technology </a:t>
            </a:r>
            <a:r>
              <a:rPr sz="1100" spc="-25" dirty="0">
                <a:solidFill>
                  <a:srgbClr val="618693"/>
                </a:solidFill>
                <a:latin typeface="Arial"/>
                <a:cs typeface="Arial"/>
              </a:rPr>
              <a:t>Review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Insights,</a:t>
            </a:r>
            <a:r>
              <a:rPr sz="1100" spc="2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618693"/>
                </a:solidFill>
                <a:latin typeface="Arial"/>
                <a:cs typeface="Arial"/>
              </a:rPr>
              <a:t>2023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1A303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754242" y="0"/>
            <a:ext cx="6425565" cy="6858000"/>
            <a:chOff x="5754242" y="0"/>
            <a:chExt cx="6425565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64239" y="6469461"/>
              <a:ext cx="186721" cy="1866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1758" y="0"/>
              <a:ext cx="6087745" cy="6858000"/>
            </a:xfrm>
            <a:custGeom>
              <a:avLst/>
              <a:gdLst/>
              <a:ahLst/>
              <a:cxnLst/>
              <a:rect l="l" t="t" r="r" b="b"/>
              <a:pathLst>
                <a:path w="6087745" h="6858000">
                  <a:moveTo>
                    <a:pt x="6087541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6087541" y="6857999"/>
                  </a:lnTo>
                  <a:lnTo>
                    <a:pt x="6087541" y="0"/>
                  </a:lnTo>
                  <a:close/>
                </a:path>
              </a:pathLst>
            </a:custGeom>
            <a:solidFill>
              <a:srgbClr val="F9F7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54243" y="2941510"/>
              <a:ext cx="671830" cy="537845"/>
            </a:xfrm>
            <a:custGeom>
              <a:avLst/>
              <a:gdLst/>
              <a:ahLst/>
              <a:cxnLst/>
              <a:rect l="l" t="t" r="r" b="b"/>
              <a:pathLst>
                <a:path w="671829" h="537845">
                  <a:moveTo>
                    <a:pt x="671779" y="410146"/>
                  </a:moveTo>
                  <a:lnTo>
                    <a:pt x="0" y="410146"/>
                  </a:lnTo>
                  <a:lnTo>
                    <a:pt x="0" y="537679"/>
                  </a:lnTo>
                  <a:lnTo>
                    <a:pt x="671779" y="537679"/>
                  </a:lnTo>
                  <a:lnTo>
                    <a:pt x="671779" y="410146"/>
                  </a:lnTo>
                  <a:close/>
                </a:path>
                <a:path w="671829" h="537845">
                  <a:moveTo>
                    <a:pt x="671779" y="0"/>
                  </a:moveTo>
                  <a:lnTo>
                    <a:pt x="0" y="0"/>
                  </a:lnTo>
                  <a:lnTo>
                    <a:pt x="0" y="127520"/>
                  </a:lnTo>
                  <a:lnTo>
                    <a:pt x="671779" y="127520"/>
                  </a:lnTo>
                  <a:lnTo>
                    <a:pt x="671779" y="0"/>
                  </a:lnTo>
                  <a:close/>
                </a:path>
              </a:pathLst>
            </a:custGeom>
            <a:solidFill>
              <a:srgbClr val="FE6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15622" y="1673313"/>
            <a:ext cx="32619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4375" marR="5080" indent="-70231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9F7F4"/>
                </a:solidFill>
                <a:latin typeface="Arial"/>
                <a:cs typeface="Arial"/>
              </a:rPr>
              <a:t>An open, </a:t>
            </a:r>
            <a:r>
              <a:rPr sz="2000" spc="50" dirty="0">
                <a:solidFill>
                  <a:srgbClr val="F9F7F4"/>
                </a:solidFill>
                <a:latin typeface="Arial"/>
                <a:cs typeface="Arial"/>
              </a:rPr>
              <a:t>unified</a:t>
            </a:r>
            <a:r>
              <a:rPr sz="200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000" spc="50" dirty="0">
                <a:solidFill>
                  <a:srgbClr val="F9F7F4"/>
                </a:solidFill>
                <a:latin typeface="Arial"/>
                <a:cs typeface="Arial"/>
              </a:rPr>
              <a:t>foundation </a:t>
            </a:r>
            <a:r>
              <a:rPr sz="2000" spc="75" dirty="0">
                <a:solidFill>
                  <a:srgbClr val="F9F7F4"/>
                </a:solidFill>
                <a:latin typeface="Arial"/>
                <a:cs typeface="Arial"/>
              </a:rPr>
              <a:t>for</a:t>
            </a:r>
            <a:r>
              <a:rPr sz="2000" spc="2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9F7F4"/>
                </a:solidFill>
                <a:latin typeface="Arial"/>
                <a:cs typeface="Arial"/>
              </a:rPr>
              <a:t>all</a:t>
            </a:r>
            <a:r>
              <a:rPr sz="2000" spc="2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9F7F4"/>
                </a:solidFill>
                <a:latin typeface="Arial"/>
                <a:cs typeface="Arial"/>
              </a:rPr>
              <a:t>your</a:t>
            </a:r>
            <a:r>
              <a:rPr sz="2000" spc="2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000" spc="50" dirty="0">
                <a:solidFill>
                  <a:srgbClr val="F9F7F4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48239" y="1082446"/>
            <a:ext cx="31965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00" dirty="0">
                <a:solidFill>
                  <a:srgbClr val="F9F7F4"/>
                </a:solidFill>
                <a:latin typeface="Arial"/>
                <a:cs typeface="Arial"/>
              </a:rPr>
              <a:t>Data</a:t>
            </a:r>
            <a:r>
              <a:rPr sz="3200" b="1" spc="-12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9F7F4"/>
                </a:solidFill>
                <a:latin typeface="Arial"/>
                <a:cs typeface="Arial"/>
              </a:rPr>
              <a:t>Lakehouse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8261" y="3816946"/>
            <a:ext cx="3774440" cy="1086485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sz="3200" b="1" spc="80" dirty="0">
                <a:solidFill>
                  <a:srgbClr val="F9F7F4"/>
                </a:solidFill>
                <a:latin typeface="Arial"/>
                <a:cs typeface="Arial"/>
              </a:rPr>
              <a:t>Generative</a:t>
            </a:r>
            <a:r>
              <a:rPr sz="3200" b="1" spc="-12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3200" b="1" spc="-25" dirty="0">
                <a:solidFill>
                  <a:srgbClr val="F9F7F4"/>
                </a:solidFill>
                <a:latin typeface="Arial"/>
                <a:cs typeface="Arial"/>
              </a:rPr>
              <a:t>AI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10"/>
              </a:spcBef>
            </a:pPr>
            <a:r>
              <a:rPr sz="2000" dirty="0">
                <a:solidFill>
                  <a:srgbClr val="F9F7F4"/>
                </a:solidFill>
                <a:latin typeface="Arial"/>
                <a:cs typeface="Arial"/>
              </a:rPr>
              <a:t>Easily</a:t>
            </a:r>
            <a:r>
              <a:rPr sz="2000" spc="3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9F7F4"/>
                </a:solidFill>
                <a:latin typeface="Arial"/>
                <a:cs typeface="Arial"/>
              </a:rPr>
              <a:t>scale</a:t>
            </a:r>
            <a:r>
              <a:rPr sz="2000" spc="3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9F7F4"/>
                </a:solidFill>
                <a:latin typeface="Arial"/>
                <a:cs typeface="Arial"/>
              </a:rPr>
              <a:t>and</a:t>
            </a:r>
            <a:r>
              <a:rPr sz="2000" spc="3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9F7F4"/>
                </a:solidFill>
                <a:latin typeface="Arial"/>
                <a:cs typeface="Arial"/>
              </a:rPr>
              <a:t>use</a:t>
            </a:r>
            <a:r>
              <a:rPr sz="2000" spc="3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000" spc="70" dirty="0">
                <a:solidFill>
                  <a:srgbClr val="F9F7F4"/>
                </a:solidFill>
                <a:latin typeface="Arial"/>
                <a:cs typeface="Arial"/>
              </a:rPr>
              <a:t>data</a:t>
            </a:r>
            <a:r>
              <a:rPr sz="2000" spc="3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9F7F4"/>
                </a:solidFill>
                <a:latin typeface="Arial"/>
                <a:cs typeface="Arial"/>
              </a:rPr>
              <a:t>and</a:t>
            </a:r>
            <a:r>
              <a:rPr sz="2000" spc="3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9F7F4"/>
                </a:solidFill>
                <a:latin typeface="Arial"/>
                <a:cs typeface="Arial"/>
              </a:rPr>
              <a:t>AI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97607" y="272414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107" y="403860"/>
                </a:moveTo>
                <a:lnTo>
                  <a:pt x="510540" y="403860"/>
                </a:lnTo>
                <a:lnTo>
                  <a:pt x="510540" y="0"/>
                </a:lnTo>
                <a:lnTo>
                  <a:pt x="403567" y="0"/>
                </a:lnTo>
                <a:lnTo>
                  <a:pt x="403567" y="403860"/>
                </a:lnTo>
                <a:lnTo>
                  <a:pt x="0" y="403860"/>
                </a:lnTo>
                <a:lnTo>
                  <a:pt x="0" y="510540"/>
                </a:lnTo>
                <a:lnTo>
                  <a:pt x="403567" y="510540"/>
                </a:lnTo>
                <a:lnTo>
                  <a:pt x="403567" y="914400"/>
                </a:lnTo>
                <a:lnTo>
                  <a:pt x="510540" y="914400"/>
                </a:lnTo>
                <a:lnTo>
                  <a:pt x="510540" y="510540"/>
                </a:lnTo>
                <a:lnTo>
                  <a:pt x="914107" y="510540"/>
                </a:lnTo>
                <a:lnTo>
                  <a:pt x="914107" y="403860"/>
                </a:lnTo>
                <a:close/>
              </a:path>
            </a:pathLst>
          </a:custGeom>
          <a:solidFill>
            <a:srgbClr val="FE6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35919" y="2441130"/>
            <a:ext cx="3464560" cy="175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" marR="66040" algn="ctr">
              <a:lnSpc>
                <a:spcPct val="100000"/>
              </a:lnSpc>
              <a:spcBef>
                <a:spcPts val="100"/>
              </a:spcBef>
            </a:pPr>
            <a:r>
              <a:rPr sz="3200" b="1" spc="100" dirty="0">
                <a:solidFill>
                  <a:srgbClr val="1B3139"/>
                </a:solidFill>
                <a:latin typeface="Arial"/>
                <a:cs typeface="Arial"/>
              </a:rPr>
              <a:t>Data</a:t>
            </a:r>
            <a:r>
              <a:rPr sz="3200" b="1" spc="-12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3200" b="1" spc="40" dirty="0">
                <a:solidFill>
                  <a:srgbClr val="1B3139"/>
                </a:solidFill>
                <a:latin typeface="Arial"/>
                <a:cs typeface="Arial"/>
              </a:rPr>
              <a:t>Intelligence </a:t>
            </a:r>
            <a:r>
              <a:rPr sz="3200" b="1" spc="-10" dirty="0">
                <a:solidFill>
                  <a:srgbClr val="1B3139"/>
                </a:solidFill>
                <a:latin typeface="Arial"/>
                <a:cs typeface="Arial"/>
              </a:rPr>
              <a:t>Platform</a:t>
            </a:r>
            <a:endParaRPr sz="32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1105"/>
              </a:spcBef>
            </a:pPr>
            <a:r>
              <a:rPr sz="2000" dirty="0">
                <a:solidFill>
                  <a:srgbClr val="1B3139"/>
                </a:solidFill>
                <a:latin typeface="Arial"/>
                <a:cs typeface="Arial"/>
              </a:rPr>
              <a:t>Democratize</a:t>
            </a:r>
            <a:r>
              <a:rPr sz="2000" spc="5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spc="70" dirty="0">
                <a:solidFill>
                  <a:srgbClr val="1B3139"/>
                </a:solidFill>
                <a:latin typeface="Arial"/>
                <a:cs typeface="Arial"/>
              </a:rPr>
              <a:t>data</a:t>
            </a:r>
            <a:r>
              <a:rPr sz="2000" spc="5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B3139"/>
                </a:solidFill>
                <a:latin typeface="Arial"/>
                <a:cs typeface="Arial"/>
              </a:rPr>
              <a:t>+</a:t>
            </a:r>
            <a:r>
              <a:rPr sz="2000" spc="5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B3139"/>
                </a:solidFill>
                <a:latin typeface="Arial"/>
                <a:cs typeface="Arial"/>
              </a:rPr>
              <a:t>AI</a:t>
            </a:r>
            <a:r>
              <a:rPr sz="2000" spc="5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1B3139"/>
                </a:solidFill>
                <a:latin typeface="Arial"/>
                <a:cs typeface="Arial"/>
              </a:rPr>
              <a:t>across </a:t>
            </a:r>
            <a:r>
              <a:rPr sz="2000" dirty="0">
                <a:solidFill>
                  <a:srgbClr val="1B3139"/>
                </a:solidFill>
                <a:latin typeface="Arial"/>
                <a:cs typeface="Arial"/>
              </a:rPr>
              <a:t>your</a:t>
            </a:r>
            <a:r>
              <a:rPr sz="2000" spc="7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spc="60" dirty="0">
                <a:solidFill>
                  <a:srgbClr val="1B3139"/>
                </a:solidFill>
                <a:latin typeface="Arial"/>
                <a:cs typeface="Arial"/>
              </a:rPr>
              <a:t>entire</a:t>
            </a:r>
            <a:r>
              <a:rPr sz="2000" spc="7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1B3139"/>
                </a:solidFill>
                <a:latin typeface="Arial"/>
                <a:cs typeface="Arial"/>
              </a:rPr>
              <a:t>organization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8167" y="6458629"/>
            <a:ext cx="281876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©2023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Databricks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Inc.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693"/>
                </a:solidFill>
                <a:latin typeface="Arial"/>
                <a:cs typeface="Arial"/>
              </a:rPr>
              <a:t>—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All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rights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693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1A303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" y="4889500"/>
            <a:ext cx="12179300" cy="1968500"/>
            <a:chOff x="42" y="4889500"/>
            <a:chExt cx="12179300" cy="1968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64239" y="6469461"/>
              <a:ext cx="186721" cy="1866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2" y="4889500"/>
              <a:ext cx="12179300" cy="1968500"/>
            </a:xfrm>
            <a:custGeom>
              <a:avLst/>
              <a:gdLst/>
              <a:ahLst/>
              <a:cxnLst/>
              <a:rect l="l" t="t" r="r" b="b"/>
              <a:pathLst>
                <a:path w="12179300" h="1968500">
                  <a:moveTo>
                    <a:pt x="1592315" y="139700"/>
                  </a:moveTo>
                  <a:lnTo>
                    <a:pt x="104383" y="139700"/>
                  </a:lnTo>
                  <a:lnTo>
                    <a:pt x="54421" y="152400"/>
                  </a:lnTo>
                  <a:lnTo>
                    <a:pt x="0" y="165100"/>
                  </a:lnTo>
                  <a:lnTo>
                    <a:pt x="0" y="1968500"/>
                  </a:lnTo>
                  <a:lnTo>
                    <a:pt x="12179257" y="1968500"/>
                  </a:lnTo>
                  <a:lnTo>
                    <a:pt x="12179257" y="165100"/>
                  </a:lnTo>
                  <a:lnTo>
                    <a:pt x="1729486" y="165100"/>
                  </a:lnTo>
                  <a:lnTo>
                    <a:pt x="1680274" y="152400"/>
                  </a:lnTo>
                  <a:lnTo>
                    <a:pt x="1634702" y="152400"/>
                  </a:lnTo>
                  <a:lnTo>
                    <a:pt x="1592315" y="139700"/>
                  </a:lnTo>
                  <a:close/>
                </a:path>
                <a:path w="12179300" h="1968500">
                  <a:moveTo>
                    <a:pt x="3777092" y="152400"/>
                  </a:moveTo>
                  <a:lnTo>
                    <a:pt x="2126744" y="152400"/>
                  </a:lnTo>
                  <a:lnTo>
                    <a:pt x="2077532" y="165100"/>
                  </a:lnTo>
                  <a:lnTo>
                    <a:pt x="3826351" y="165100"/>
                  </a:lnTo>
                  <a:lnTo>
                    <a:pt x="3777092" y="152400"/>
                  </a:lnTo>
                  <a:close/>
                </a:path>
                <a:path w="12179300" h="1968500">
                  <a:moveTo>
                    <a:pt x="5873839" y="152400"/>
                  </a:moveTo>
                  <a:lnTo>
                    <a:pt x="4223786" y="152400"/>
                  </a:lnTo>
                  <a:lnTo>
                    <a:pt x="4174573" y="165100"/>
                  </a:lnTo>
                  <a:lnTo>
                    <a:pt x="5923051" y="165100"/>
                  </a:lnTo>
                  <a:lnTo>
                    <a:pt x="5873839" y="152400"/>
                  </a:lnTo>
                  <a:close/>
                </a:path>
                <a:path w="12179300" h="1968500">
                  <a:moveTo>
                    <a:pt x="7970657" y="152400"/>
                  </a:moveTo>
                  <a:lnTo>
                    <a:pt x="6320309" y="152400"/>
                  </a:lnTo>
                  <a:lnTo>
                    <a:pt x="6271097" y="165100"/>
                  </a:lnTo>
                  <a:lnTo>
                    <a:pt x="8019916" y="165100"/>
                  </a:lnTo>
                  <a:lnTo>
                    <a:pt x="7970657" y="152400"/>
                  </a:lnTo>
                  <a:close/>
                </a:path>
                <a:path w="12179300" h="1968500">
                  <a:moveTo>
                    <a:pt x="10067384" y="152400"/>
                  </a:moveTo>
                  <a:lnTo>
                    <a:pt x="8417346" y="152400"/>
                  </a:lnTo>
                  <a:lnTo>
                    <a:pt x="8368134" y="165100"/>
                  </a:lnTo>
                  <a:lnTo>
                    <a:pt x="10116600" y="165100"/>
                  </a:lnTo>
                  <a:lnTo>
                    <a:pt x="10067384" y="152400"/>
                  </a:lnTo>
                  <a:close/>
                </a:path>
                <a:path w="12179300" h="1968500">
                  <a:moveTo>
                    <a:pt x="12085974" y="139700"/>
                  </a:moveTo>
                  <a:lnTo>
                    <a:pt x="10601834" y="139700"/>
                  </a:lnTo>
                  <a:lnTo>
                    <a:pt x="10559447" y="152400"/>
                  </a:lnTo>
                  <a:lnTo>
                    <a:pt x="10513874" y="152400"/>
                  </a:lnTo>
                  <a:lnTo>
                    <a:pt x="10464663" y="165100"/>
                  </a:lnTo>
                  <a:lnTo>
                    <a:pt x="12179257" y="165100"/>
                  </a:lnTo>
                  <a:lnTo>
                    <a:pt x="12135343" y="152400"/>
                  </a:lnTo>
                  <a:lnTo>
                    <a:pt x="12085974" y="139700"/>
                  </a:lnTo>
                  <a:close/>
                </a:path>
                <a:path w="12179300" h="1968500">
                  <a:moveTo>
                    <a:pt x="3689051" y="139700"/>
                  </a:moveTo>
                  <a:lnTo>
                    <a:pt x="2214704" y="139700"/>
                  </a:lnTo>
                  <a:lnTo>
                    <a:pt x="2172316" y="152400"/>
                  </a:lnTo>
                  <a:lnTo>
                    <a:pt x="3731477" y="152400"/>
                  </a:lnTo>
                  <a:lnTo>
                    <a:pt x="3689051" y="139700"/>
                  </a:lnTo>
                  <a:close/>
                </a:path>
                <a:path w="12179300" h="1968500">
                  <a:moveTo>
                    <a:pt x="5785880" y="139700"/>
                  </a:moveTo>
                  <a:lnTo>
                    <a:pt x="4311747" y="139700"/>
                  </a:lnTo>
                  <a:lnTo>
                    <a:pt x="4269359" y="152400"/>
                  </a:lnTo>
                  <a:lnTo>
                    <a:pt x="5828267" y="152400"/>
                  </a:lnTo>
                  <a:lnTo>
                    <a:pt x="5785880" y="139700"/>
                  </a:lnTo>
                  <a:close/>
                </a:path>
                <a:path w="12179300" h="1968500">
                  <a:moveTo>
                    <a:pt x="7882615" y="139700"/>
                  </a:moveTo>
                  <a:lnTo>
                    <a:pt x="6408269" y="139700"/>
                  </a:lnTo>
                  <a:lnTo>
                    <a:pt x="6365881" y="152400"/>
                  </a:lnTo>
                  <a:lnTo>
                    <a:pt x="7925042" y="152400"/>
                  </a:lnTo>
                  <a:lnTo>
                    <a:pt x="7882615" y="139700"/>
                  </a:lnTo>
                  <a:close/>
                </a:path>
                <a:path w="12179300" h="1968500">
                  <a:moveTo>
                    <a:pt x="9979416" y="139700"/>
                  </a:moveTo>
                  <a:lnTo>
                    <a:pt x="8505305" y="139700"/>
                  </a:lnTo>
                  <a:lnTo>
                    <a:pt x="8462918" y="152400"/>
                  </a:lnTo>
                  <a:lnTo>
                    <a:pt x="10021807" y="152400"/>
                  </a:lnTo>
                  <a:lnTo>
                    <a:pt x="9979416" y="139700"/>
                  </a:lnTo>
                  <a:close/>
                </a:path>
                <a:path w="12179300" h="1968500">
                  <a:moveTo>
                    <a:pt x="1243509" y="38100"/>
                  </a:moveTo>
                  <a:lnTo>
                    <a:pt x="466183" y="38100"/>
                  </a:lnTo>
                  <a:lnTo>
                    <a:pt x="425586" y="50800"/>
                  </a:lnTo>
                  <a:lnTo>
                    <a:pt x="234348" y="114300"/>
                  </a:lnTo>
                  <a:lnTo>
                    <a:pt x="193663" y="127000"/>
                  </a:lnTo>
                  <a:lnTo>
                    <a:pt x="150569" y="139700"/>
                  </a:lnTo>
                  <a:lnTo>
                    <a:pt x="1552657" y="139700"/>
                  </a:lnTo>
                  <a:lnTo>
                    <a:pt x="1515274" y="127000"/>
                  </a:lnTo>
                  <a:lnTo>
                    <a:pt x="1479711" y="114300"/>
                  </a:lnTo>
                  <a:lnTo>
                    <a:pt x="1445513" y="101600"/>
                  </a:lnTo>
                  <a:lnTo>
                    <a:pt x="1412225" y="88900"/>
                  </a:lnTo>
                  <a:lnTo>
                    <a:pt x="1346559" y="76200"/>
                  </a:lnTo>
                  <a:lnTo>
                    <a:pt x="1313270" y="63500"/>
                  </a:lnTo>
                  <a:lnTo>
                    <a:pt x="1279072" y="50800"/>
                  </a:lnTo>
                  <a:lnTo>
                    <a:pt x="1243509" y="38100"/>
                  </a:lnTo>
                  <a:close/>
                </a:path>
                <a:path w="12179300" h="1968500">
                  <a:moveTo>
                    <a:pt x="3340046" y="38100"/>
                  </a:moveTo>
                  <a:lnTo>
                    <a:pt x="2563522" y="38100"/>
                  </a:lnTo>
                  <a:lnTo>
                    <a:pt x="2527957" y="50800"/>
                  </a:lnTo>
                  <a:lnTo>
                    <a:pt x="2493756" y="63500"/>
                  </a:lnTo>
                  <a:lnTo>
                    <a:pt x="2460466" y="76200"/>
                  </a:lnTo>
                  <a:lnTo>
                    <a:pt x="2394797" y="88900"/>
                  </a:lnTo>
                  <a:lnTo>
                    <a:pt x="2361508" y="101600"/>
                  </a:lnTo>
                  <a:lnTo>
                    <a:pt x="2327309" y="114300"/>
                  </a:lnTo>
                  <a:lnTo>
                    <a:pt x="2291745" y="127000"/>
                  </a:lnTo>
                  <a:lnTo>
                    <a:pt x="2254362" y="139700"/>
                  </a:lnTo>
                  <a:lnTo>
                    <a:pt x="3649358" y="139700"/>
                  </a:lnTo>
                  <a:lnTo>
                    <a:pt x="3611945" y="127000"/>
                  </a:lnTo>
                  <a:lnTo>
                    <a:pt x="3576355" y="114300"/>
                  </a:lnTo>
                  <a:lnTo>
                    <a:pt x="3542133" y="101600"/>
                  </a:lnTo>
                  <a:lnTo>
                    <a:pt x="3508825" y="88900"/>
                  </a:lnTo>
                  <a:lnTo>
                    <a:pt x="3443126" y="76200"/>
                  </a:lnTo>
                  <a:lnTo>
                    <a:pt x="3409825" y="63500"/>
                  </a:lnTo>
                  <a:lnTo>
                    <a:pt x="3375617" y="50800"/>
                  </a:lnTo>
                  <a:lnTo>
                    <a:pt x="3340046" y="38100"/>
                  </a:lnTo>
                  <a:close/>
                </a:path>
                <a:path w="12179300" h="1968500">
                  <a:moveTo>
                    <a:pt x="5437061" y="38100"/>
                  </a:moveTo>
                  <a:lnTo>
                    <a:pt x="4660556" y="38100"/>
                  </a:lnTo>
                  <a:lnTo>
                    <a:pt x="4624993" y="50800"/>
                  </a:lnTo>
                  <a:lnTo>
                    <a:pt x="4590795" y="63500"/>
                  </a:lnTo>
                  <a:lnTo>
                    <a:pt x="4557507" y="76200"/>
                  </a:lnTo>
                  <a:lnTo>
                    <a:pt x="4491840" y="88900"/>
                  </a:lnTo>
                  <a:lnTo>
                    <a:pt x="4458551" y="101600"/>
                  </a:lnTo>
                  <a:lnTo>
                    <a:pt x="4424352" y="114300"/>
                  </a:lnTo>
                  <a:lnTo>
                    <a:pt x="4388789" y="127000"/>
                  </a:lnTo>
                  <a:lnTo>
                    <a:pt x="4351405" y="139700"/>
                  </a:lnTo>
                  <a:lnTo>
                    <a:pt x="5746222" y="139700"/>
                  </a:lnTo>
                  <a:lnTo>
                    <a:pt x="5708838" y="127000"/>
                  </a:lnTo>
                  <a:lnTo>
                    <a:pt x="5673275" y="114300"/>
                  </a:lnTo>
                  <a:lnTo>
                    <a:pt x="5639076" y="101600"/>
                  </a:lnTo>
                  <a:lnTo>
                    <a:pt x="5605786" y="88900"/>
                  </a:lnTo>
                  <a:lnTo>
                    <a:pt x="5540117" y="76200"/>
                  </a:lnTo>
                  <a:lnTo>
                    <a:pt x="5506827" y="63500"/>
                  </a:lnTo>
                  <a:lnTo>
                    <a:pt x="5472627" y="50800"/>
                  </a:lnTo>
                  <a:lnTo>
                    <a:pt x="5437061" y="38100"/>
                  </a:lnTo>
                  <a:close/>
                </a:path>
                <a:path w="12179300" h="1968500">
                  <a:moveTo>
                    <a:pt x="7533600" y="38100"/>
                  </a:moveTo>
                  <a:lnTo>
                    <a:pt x="6757076" y="38100"/>
                  </a:lnTo>
                  <a:lnTo>
                    <a:pt x="6721513" y="50800"/>
                  </a:lnTo>
                  <a:lnTo>
                    <a:pt x="6687314" y="63500"/>
                  </a:lnTo>
                  <a:lnTo>
                    <a:pt x="6654026" y="76200"/>
                  </a:lnTo>
                  <a:lnTo>
                    <a:pt x="6588359" y="88900"/>
                  </a:lnTo>
                  <a:lnTo>
                    <a:pt x="6555070" y="101600"/>
                  </a:lnTo>
                  <a:lnTo>
                    <a:pt x="6520872" y="114300"/>
                  </a:lnTo>
                  <a:lnTo>
                    <a:pt x="6485309" y="127000"/>
                  </a:lnTo>
                  <a:lnTo>
                    <a:pt x="6447926" y="139700"/>
                  </a:lnTo>
                  <a:lnTo>
                    <a:pt x="7842923" y="139700"/>
                  </a:lnTo>
                  <a:lnTo>
                    <a:pt x="7805509" y="127000"/>
                  </a:lnTo>
                  <a:lnTo>
                    <a:pt x="7769918" y="114300"/>
                  </a:lnTo>
                  <a:lnTo>
                    <a:pt x="7735696" y="101600"/>
                  </a:lnTo>
                  <a:lnTo>
                    <a:pt x="7702386" y="88900"/>
                  </a:lnTo>
                  <a:lnTo>
                    <a:pt x="7636685" y="76200"/>
                  </a:lnTo>
                  <a:lnTo>
                    <a:pt x="7603383" y="63500"/>
                  </a:lnTo>
                  <a:lnTo>
                    <a:pt x="7569173" y="50800"/>
                  </a:lnTo>
                  <a:lnTo>
                    <a:pt x="7533600" y="38100"/>
                  </a:lnTo>
                  <a:close/>
                </a:path>
                <a:path w="12179300" h="1968500">
                  <a:moveTo>
                    <a:pt x="9630593" y="38100"/>
                  </a:moveTo>
                  <a:lnTo>
                    <a:pt x="8854113" y="38100"/>
                  </a:lnTo>
                  <a:lnTo>
                    <a:pt x="8818550" y="50800"/>
                  </a:lnTo>
                  <a:lnTo>
                    <a:pt x="8784351" y="63500"/>
                  </a:lnTo>
                  <a:lnTo>
                    <a:pt x="8751062" y="76200"/>
                  </a:lnTo>
                  <a:lnTo>
                    <a:pt x="8685395" y="88900"/>
                  </a:lnTo>
                  <a:lnTo>
                    <a:pt x="8652107" y="101600"/>
                  </a:lnTo>
                  <a:lnTo>
                    <a:pt x="8617909" y="114300"/>
                  </a:lnTo>
                  <a:lnTo>
                    <a:pt x="8582346" y="127000"/>
                  </a:lnTo>
                  <a:lnTo>
                    <a:pt x="8544963" y="139700"/>
                  </a:lnTo>
                  <a:lnTo>
                    <a:pt x="9939755" y="139700"/>
                  </a:lnTo>
                  <a:lnTo>
                    <a:pt x="9902370" y="127000"/>
                  </a:lnTo>
                  <a:lnTo>
                    <a:pt x="9866804" y="114300"/>
                  </a:lnTo>
                  <a:lnTo>
                    <a:pt x="9832604" y="101600"/>
                  </a:lnTo>
                  <a:lnTo>
                    <a:pt x="9799314" y="88900"/>
                  </a:lnTo>
                  <a:lnTo>
                    <a:pt x="9733644" y="76200"/>
                  </a:lnTo>
                  <a:lnTo>
                    <a:pt x="9700355" y="63500"/>
                  </a:lnTo>
                  <a:lnTo>
                    <a:pt x="9666156" y="50800"/>
                  </a:lnTo>
                  <a:lnTo>
                    <a:pt x="9630593" y="38100"/>
                  </a:lnTo>
                  <a:close/>
                </a:path>
                <a:path w="12179300" h="1968500">
                  <a:moveTo>
                    <a:pt x="11588031" y="12700"/>
                  </a:moveTo>
                  <a:lnTo>
                    <a:pt x="11070066" y="12700"/>
                  </a:lnTo>
                  <a:lnTo>
                    <a:pt x="11027678" y="25400"/>
                  </a:lnTo>
                  <a:lnTo>
                    <a:pt x="10988021" y="38100"/>
                  </a:lnTo>
                  <a:lnTo>
                    <a:pt x="10950638" y="38100"/>
                  </a:lnTo>
                  <a:lnTo>
                    <a:pt x="10915075" y="50800"/>
                  </a:lnTo>
                  <a:lnTo>
                    <a:pt x="10880877" y="63500"/>
                  </a:lnTo>
                  <a:lnTo>
                    <a:pt x="10847589" y="76200"/>
                  </a:lnTo>
                  <a:lnTo>
                    <a:pt x="10781923" y="88900"/>
                  </a:lnTo>
                  <a:lnTo>
                    <a:pt x="10748635" y="101600"/>
                  </a:lnTo>
                  <a:lnTo>
                    <a:pt x="10714437" y="114300"/>
                  </a:lnTo>
                  <a:lnTo>
                    <a:pt x="10678874" y="127000"/>
                  </a:lnTo>
                  <a:lnTo>
                    <a:pt x="10641491" y="139700"/>
                  </a:lnTo>
                  <a:lnTo>
                    <a:pt x="12040282" y="139700"/>
                  </a:lnTo>
                  <a:lnTo>
                    <a:pt x="11997595" y="127000"/>
                  </a:lnTo>
                  <a:lnTo>
                    <a:pt x="11957240" y="114300"/>
                  </a:lnTo>
                  <a:lnTo>
                    <a:pt x="11766909" y="50800"/>
                  </a:lnTo>
                  <a:lnTo>
                    <a:pt x="11726425" y="38100"/>
                  </a:lnTo>
                  <a:lnTo>
                    <a:pt x="11683565" y="25400"/>
                  </a:lnTo>
                  <a:lnTo>
                    <a:pt x="11637658" y="25400"/>
                  </a:lnTo>
                  <a:lnTo>
                    <a:pt x="11588031" y="12700"/>
                  </a:lnTo>
                  <a:close/>
                </a:path>
                <a:path w="12179300" h="1968500">
                  <a:moveTo>
                    <a:pt x="1124080" y="12700"/>
                  </a:moveTo>
                  <a:lnTo>
                    <a:pt x="604984" y="12700"/>
                  </a:lnTo>
                  <a:lnTo>
                    <a:pt x="555198" y="25400"/>
                  </a:lnTo>
                  <a:lnTo>
                    <a:pt x="509159" y="38100"/>
                  </a:lnTo>
                  <a:lnTo>
                    <a:pt x="1206126" y="38100"/>
                  </a:lnTo>
                  <a:lnTo>
                    <a:pt x="1166468" y="25400"/>
                  </a:lnTo>
                  <a:lnTo>
                    <a:pt x="1124080" y="12700"/>
                  </a:lnTo>
                  <a:close/>
                </a:path>
                <a:path w="12179300" h="1968500">
                  <a:moveTo>
                    <a:pt x="3220604" y="12700"/>
                  </a:moveTo>
                  <a:lnTo>
                    <a:pt x="2682960" y="12700"/>
                  </a:lnTo>
                  <a:lnTo>
                    <a:pt x="2640569" y="25400"/>
                  </a:lnTo>
                  <a:lnTo>
                    <a:pt x="2600908" y="38100"/>
                  </a:lnTo>
                  <a:lnTo>
                    <a:pt x="3302657" y="38100"/>
                  </a:lnTo>
                  <a:lnTo>
                    <a:pt x="3262995" y="25400"/>
                  </a:lnTo>
                  <a:lnTo>
                    <a:pt x="3220604" y="12700"/>
                  </a:lnTo>
                  <a:close/>
                </a:path>
                <a:path w="12179300" h="1968500">
                  <a:moveTo>
                    <a:pt x="5317623" y="12700"/>
                  </a:moveTo>
                  <a:lnTo>
                    <a:pt x="4779984" y="12700"/>
                  </a:lnTo>
                  <a:lnTo>
                    <a:pt x="4737597" y="25400"/>
                  </a:lnTo>
                  <a:lnTo>
                    <a:pt x="4697939" y="38100"/>
                  </a:lnTo>
                  <a:lnTo>
                    <a:pt x="5399675" y="38100"/>
                  </a:lnTo>
                  <a:lnTo>
                    <a:pt x="5360014" y="25400"/>
                  </a:lnTo>
                  <a:lnTo>
                    <a:pt x="5317623" y="12700"/>
                  </a:lnTo>
                  <a:close/>
                </a:path>
                <a:path w="12179300" h="1968500">
                  <a:moveTo>
                    <a:pt x="7414150" y="12700"/>
                  </a:moveTo>
                  <a:lnTo>
                    <a:pt x="6876507" y="12700"/>
                  </a:lnTo>
                  <a:lnTo>
                    <a:pt x="6834118" y="25400"/>
                  </a:lnTo>
                  <a:lnTo>
                    <a:pt x="6794460" y="38100"/>
                  </a:lnTo>
                  <a:lnTo>
                    <a:pt x="7496209" y="38100"/>
                  </a:lnTo>
                  <a:lnTo>
                    <a:pt x="7456544" y="25400"/>
                  </a:lnTo>
                  <a:lnTo>
                    <a:pt x="7414150" y="12700"/>
                  </a:lnTo>
                  <a:close/>
                </a:path>
                <a:path w="12179300" h="1968500">
                  <a:moveTo>
                    <a:pt x="9511164" y="12700"/>
                  </a:moveTo>
                  <a:lnTo>
                    <a:pt x="8973543" y="12700"/>
                  </a:lnTo>
                  <a:lnTo>
                    <a:pt x="8931155" y="25400"/>
                  </a:lnTo>
                  <a:lnTo>
                    <a:pt x="8891497" y="38100"/>
                  </a:lnTo>
                  <a:lnTo>
                    <a:pt x="9593209" y="38100"/>
                  </a:lnTo>
                  <a:lnTo>
                    <a:pt x="9553551" y="25400"/>
                  </a:lnTo>
                  <a:lnTo>
                    <a:pt x="9511164" y="12700"/>
                  </a:lnTo>
                  <a:close/>
                </a:path>
                <a:path w="12179300" h="1968500">
                  <a:moveTo>
                    <a:pt x="1029295" y="0"/>
                  </a:moveTo>
                  <a:lnTo>
                    <a:pt x="718530" y="0"/>
                  </a:lnTo>
                  <a:lnTo>
                    <a:pt x="659200" y="12700"/>
                  </a:lnTo>
                  <a:lnTo>
                    <a:pt x="1078507" y="12700"/>
                  </a:lnTo>
                  <a:lnTo>
                    <a:pt x="1029295" y="0"/>
                  </a:lnTo>
                  <a:close/>
                </a:path>
                <a:path w="12179300" h="1968500">
                  <a:moveTo>
                    <a:pt x="3125816" y="0"/>
                  </a:moveTo>
                  <a:lnTo>
                    <a:pt x="2777753" y="0"/>
                  </a:lnTo>
                  <a:lnTo>
                    <a:pt x="2728536" y="12700"/>
                  </a:lnTo>
                  <a:lnTo>
                    <a:pt x="3175029" y="12700"/>
                  </a:lnTo>
                  <a:lnTo>
                    <a:pt x="3125816" y="0"/>
                  </a:lnTo>
                  <a:close/>
                </a:path>
                <a:path w="12179300" h="1968500">
                  <a:moveTo>
                    <a:pt x="5222831" y="0"/>
                  </a:moveTo>
                  <a:lnTo>
                    <a:pt x="4874768" y="0"/>
                  </a:lnTo>
                  <a:lnTo>
                    <a:pt x="4825556" y="12700"/>
                  </a:lnTo>
                  <a:lnTo>
                    <a:pt x="5272047" y="12700"/>
                  </a:lnTo>
                  <a:lnTo>
                    <a:pt x="5222831" y="0"/>
                  </a:lnTo>
                  <a:close/>
                </a:path>
                <a:path w="12179300" h="1968500">
                  <a:moveTo>
                    <a:pt x="7319356" y="0"/>
                  </a:moveTo>
                  <a:lnTo>
                    <a:pt x="6971292" y="0"/>
                  </a:lnTo>
                  <a:lnTo>
                    <a:pt x="6922080" y="12700"/>
                  </a:lnTo>
                  <a:lnTo>
                    <a:pt x="7368573" y="12700"/>
                  </a:lnTo>
                  <a:lnTo>
                    <a:pt x="7319356" y="0"/>
                  </a:lnTo>
                  <a:close/>
                </a:path>
                <a:path w="12179300" h="1968500">
                  <a:moveTo>
                    <a:pt x="9416379" y="0"/>
                  </a:moveTo>
                  <a:lnTo>
                    <a:pt x="9068329" y="0"/>
                  </a:lnTo>
                  <a:lnTo>
                    <a:pt x="9019116" y="12700"/>
                  </a:lnTo>
                  <a:lnTo>
                    <a:pt x="9465591" y="12700"/>
                  </a:lnTo>
                  <a:lnTo>
                    <a:pt x="9416379" y="0"/>
                  </a:lnTo>
                  <a:close/>
                </a:path>
                <a:path w="12179300" h="1968500">
                  <a:moveTo>
                    <a:pt x="11474927" y="0"/>
                  </a:moveTo>
                  <a:lnTo>
                    <a:pt x="11164849" y="0"/>
                  </a:lnTo>
                  <a:lnTo>
                    <a:pt x="11115638" y="12700"/>
                  </a:lnTo>
                  <a:lnTo>
                    <a:pt x="11534011" y="12700"/>
                  </a:lnTo>
                  <a:lnTo>
                    <a:pt x="11474927" y="0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14701" y="2601208"/>
            <a:ext cx="1791970" cy="914400"/>
          </a:xfrm>
          <a:prstGeom prst="rect">
            <a:avLst/>
          </a:prstGeom>
          <a:solidFill>
            <a:srgbClr val="B3D4DE"/>
          </a:solidFill>
        </p:spPr>
        <p:txBody>
          <a:bodyPr vert="horz" wrap="square" lIns="0" tIns="79375" rIns="0" bIns="0" rtlCol="0">
            <a:spAutoFit/>
          </a:bodyPr>
          <a:lstStyle/>
          <a:p>
            <a:pPr marL="431165" marR="423545" algn="ctr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1A3038"/>
                </a:solidFill>
                <a:latin typeface="Arial"/>
                <a:cs typeface="Arial"/>
              </a:rPr>
              <a:t>Data</a:t>
            </a:r>
            <a:r>
              <a:rPr sz="1200" spc="2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A3038"/>
                </a:solidFill>
                <a:latin typeface="Arial"/>
                <a:cs typeface="Arial"/>
              </a:rPr>
              <a:t>Science </a:t>
            </a:r>
            <a:r>
              <a:rPr sz="1200" spc="80" dirty="0">
                <a:solidFill>
                  <a:srgbClr val="1A3038"/>
                </a:solidFill>
                <a:latin typeface="Arial"/>
                <a:cs typeface="Arial"/>
              </a:rPr>
              <a:t>&amp;</a:t>
            </a:r>
            <a:r>
              <a:rPr sz="1200" spc="-1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1A3038"/>
                </a:solidFill>
                <a:latin typeface="Arial"/>
                <a:cs typeface="Arial"/>
              </a:rPr>
              <a:t>AI</a:t>
            </a:r>
            <a:endParaRPr sz="1200">
              <a:latin typeface="Arial"/>
              <a:cs typeface="Arial"/>
            </a:endParaRPr>
          </a:p>
          <a:p>
            <a:pPr marR="3175" algn="ctr">
              <a:lnSpc>
                <a:spcPct val="100000"/>
              </a:lnSpc>
              <a:spcBef>
                <a:spcPts val="655"/>
              </a:spcBef>
            </a:pPr>
            <a:r>
              <a:rPr sz="1600" spc="50" dirty="0">
                <a:solidFill>
                  <a:srgbClr val="1A3038"/>
                </a:solidFill>
                <a:latin typeface="Arial"/>
                <a:cs typeface="Arial"/>
              </a:rPr>
              <a:t>Mosaic</a:t>
            </a:r>
            <a:r>
              <a:rPr sz="1600" spc="-3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1A3038"/>
                </a:solidFill>
                <a:latin typeface="Arial"/>
                <a:cs typeface="Arial"/>
              </a:rPr>
              <a:t>AI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01484" y="5723389"/>
            <a:ext cx="2957195" cy="8610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5"/>
              </a:spcBef>
            </a:pPr>
            <a:r>
              <a:rPr sz="2000" b="1" dirty="0">
                <a:solidFill>
                  <a:srgbClr val="1B3139"/>
                </a:solidFill>
                <a:latin typeface="Arial"/>
                <a:cs typeface="Arial"/>
              </a:rPr>
              <a:t>Open</a:t>
            </a:r>
            <a:r>
              <a:rPr sz="2000" b="1" spc="-1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b="1" spc="55" dirty="0">
                <a:solidFill>
                  <a:srgbClr val="1B3139"/>
                </a:solidFill>
                <a:latin typeface="Arial"/>
                <a:cs typeface="Arial"/>
              </a:rPr>
              <a:t>Data</a:t>
            </a:r>
            <a:r>
              <a:rPr sz="2000" b="1" spc="-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1B3139"/>
                </a:solidFill>
                <a:latin typeface="Arial"/>
                <a:cs typeface="Arial"/>
              </a:rPr>
              <a:t>Lake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sz="1450" dirty="0">
                <a:solidFill>
                  <a:srgbClr val="1B3139"/>
                </a:solidFill>
                <a:latin typeface="Arial"/>
                <a:cs typeface="Arial"/>
              </a:rPr>
              <a:t>All</a:t>
            </a:r>
            <a:r>
              <a:rPr sz="1450" spc="-3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50" spc="-50" dirty="0">
                <a:solidFill>
                  <a:srgbClr val="1B3139"/>
                </a:solidFill>
                <a:latin typeface="Arial"/>
                <a:cs typeface="Arial"/>
              </a:rPr>
              <a:t>Raw</a:t>
            </a:r>
            <a:r>
              <a:rPr sz="1450" spc="-3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50" spc="-20" dirty="0">
                <a:solidFill>
                  <a:srgbClr val="1B3139"/>
                </a:solidFill>
                <a:latin typeface="Arial"/>
                <a:cs typeface="Arial"/>
              </a:rPr>
              <a:t>Data</a:t>
            </a:r>
            <a:endParaRPr sz="1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450" spc="-10" dirty="0">
                <a:solidFill>
                  <a:srgbClr val="1B3139"/>
                </a:solidFill>
                <a:latin typeface="Arial"/>
                <a:cs typeface="Arial"/>
              </a:rPr>
              <a:t>(Logs, </a:t>
            </a:r>
            <a:r>
              <a:rPr sz="1450" spc="-25" dirty="0">
                <a:solidFill>
                  <a:srgbClr val="1B3139"/>
                </a:solidFill>
                <a:latin typeface="Arial"/>
                <a:cs typeface="Arial"/>
              </a:rPr>
              <a:t>Texts,</a:t>
            </a:r>
            <a:r>
              <a:rPr sz="1450" spc="-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1B3139"/>
                </a:solidFill>
                <a:latin typeface="Arial"/>
                <a:cs typeface="Arial"/>
              </a:rPr>
              <a:t>Audio,</a:t>
            </a:r>
            <a:r>
              <a:rPr sz="1450" spc="-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1B3139"/>
                </a:solidFill>
                <a:latin typeface="Arial"/>
                <a:cs typeface="Arial"/>
              </a:rPr>
              <a:t>Video,</a:t>
            </a:r>
            <a:r>
              <a:rPr sz="1450" spc="-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1B3139"/>
                </a:solidFill>
                <a:latin typeface="Arial"/>
                <a:cs typeface="Arial"/>
              </a:rPr>
              <a:t>Images)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8167" y="6458629"/>
            <a:ext cx="281876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©2023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Databricks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Inc.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693"/>
                </a:solidFill>
                <a:latin typeface="Arial"/>
                <a:cs typeface="Arial"/>
              </a:rPr>
              <a:t>—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All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rights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693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21353" y="2601208"/>
            <a:ext cx="1791970" cy="914400"/>
          </a:xfrm>
          <a:prstGeom prst="rect">
            <a:avLst/>
          </a:prstGeom>
          <a:solidFill>
            <a:srgbClr val="B3D4DE"/>
          </a:solidFill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1200" spc="-75" dirty="0">
                <a:solidFill>
                  <a:srgbClr val="1A3038"/>
                </a:solidFill>
                <a:latin typeface="Arial"/>
                <a:cs typeface="Arial"/>
              </a:rPr>
              <a:t>ETL</a:t>
            </a:r>
            <a:r>
              <a:rPr sz="1200" spc="-1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1A3038"/>
                </a:solidFill>
                <a:latin typeface="Arial"/>
                <a:cs typeface="Arial"/>
              </a:rPr>
              <a:t>&amp;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1A3038"/>
                </a:solidFill>
                <a:latin typeface="Arial"/>
                <a:cs typeface="Arial"/>
              </a:rPr>
              <a:t>Real-</a:t>
            </a:r>
            <a:r>
              <a:rPr sz="1200" spc="65" dirty="0">
                <a:solidFill>
                  <a:srgbClr val="1A3038"/>
                </a:solidFill>
                <a:latin typeface="Arial"/>
                <a:cs typeface="Arial"/>
              </a:rPr>
              <a:t>time</a:t>
            </a:r>
            <a:r>
              <a:rPr sz="1200" spc="4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A3038"/>
                </a:solidFill>
                <a:latin typeface="Arial"/>
                <a:cs typeface="Arial"/>
              </a:rPr>
              <a:t>Analytics</a:t>
            </a:r>
            <a:endParaRPr sz="1200">
              <a:latin typeface="Arial"/>
              <a:cs typeface="Arial"/>
            </a:endParaRPr>
          </a:p>
          <a:p>
            <a:pPr marR="1270" algn="ctr">
              <a:lnSpc>
                <a:spcPct val="100000"/>
              </a:lnSpc>
              <a:spcBef>
                <a:spcPts val="655"/>
              </a:spcBef>
            </a:pPr>
            <a:r>
              <a:rPr sz="1600" dirty="0">
                <a:solidFill>
                  <a:srgbClr val="1A3038"/>
                </a:solidFill>
                <a:latin typeface="Arial"/>
                <a:cs typeface="Arial"/>
              </a:rPr>
              <a:t>Delta</a:t>
            </a:r>
            <a:r>
              <a:rPr sz="1600" spc="114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3038"/>
                </a:solidFill>
                <a:latin typeface="Arial"/>
                <a:cs typeface="Arial"/>
              </a:rPr>
              <a:t>Live</a:t>
            </a:r>
            <a:r>
              <a:rPr sz="1600" spc="114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1A3038"/>
                </a:solidFill>
                <a:latin typeface="Arial"/>
                <a:cs typeface="Arial"/>
              </a:rPr>
              <a:t>Tables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7991" y="2601208"/>
            <a:ext cx="1791970" cy="914400"/>
          </a:xfrm>
          <a:prstGeom prst="rect">
            <a:avLst/>
          </a:prstGeom>
          <a:solidFill>
            <a:srgbClr val="B3D4DE"/>
          </a:solidFill>
        </p:spPr>
        <p:txBody>
          <a:bodyPr vert="horz" wrap="square" lIns="0" tIns="79375" rIns="0" bIns="0" rtlCol="0">
            <a:spAutoFit/>
          </a:bodyPr>
          <a:lstStyle/>
          <a:p>
            <a:pPr marL="407034">
              <a:lnSpc>
                <a:spcPct val="100000"/>
              </a:lnSpc>
              <a:spcBef>
                <a:spcPts val="625"/>
              </a:spcBef>
            </a:pPr>
            <a:r>
              <a:rPr sz="1200" spc="-10" dirty="0">
                <a:solidFill>
                  <a:srgbClr val="1A3038"/>
                </a:solidFill>
                <a:latin typeface="Arial"/>
                <a:cs typeface="Arial"/>
              </a:rPr>
              <a:t>Orchestration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2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sz="1600" spc="45" dirty="0">
                <a:solidFill>
                  <a:srgbClr val="1A3038"/>
                </a:solidFill>
                <a:latin typeface="Arial"/>
                <a:cs typeface="Arial"/>
              </a:rPr>
              <a:t>Workﬂows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34629" y="2601056"/>
            <a:ext cx="1791970" cy="914400"/>
          </a:xfrm>
          <a:prstGeom prst="rect">
            <a:avLst/>
          </a:prstGeom>
          <a:solidFill>
            <a:srgbClr val="B3D4DE"/>
          </a:solidFill>
        </p:spPr>
        <p:txBody>
          <a:bodyPr vert="horz" wrap="square" lIns="0" tIns="79375" rIns="0" bIns="0" rtlCol="0">
            <a:spAutoFit/>
          </a:bodyPr>
          <a:lstStyle/>
          <a:p>
            <a:pPr marL="438784" marR="430530" algn="ctr">
              <a:lnSpc>
                <a:spcPct val="100000"/>
              </a:lnSpc>
              <a:spcBef>
                <a:spcPts val="625"/>
              </a:spcBef>
            </a:pPr>
            <a:r>
              <a:rPr sz="1200" spc="-20" dirty="0">
                <a:solidFill>
                  <a:srgbClr val="1A3038"/>
                </a:solidFill>
                <a:latin typeface="Arial"/>
                <a:cs typeface="Arial"/>
              </a:rPr>
              <a:t>Data </a:t>
            </a:r>
            <a:r>
              <a:rPr sz="1200" spc="-10" dirty="0">
                <a:solidFill>
                  <a:srgbClr val="1A3038"/>
                </a:solidFill>
                <a:latin typeface="Arial"/>
                <a:cs typeface="Arial"/>
              </a:rPr>
              <a:t>Warehousing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1600" spc="50" dirty="0">
                <a:solidFill>
                  <a:srgbClr val="1A3038"/>
                </a:solidFill>
                <a:latin typeface="Arial"/>
                <a:cs typeface="Arial"/>
              </a:rPr>
              <a:t>Databricks</a:t>
            </a:r>
            <a:r>
              <a:rPr sz="1600" spc="-1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1A3038"/>
                </a:solidFill>
                <a:latin typeface="Arial"/>
                <a:cs typeface="Arial"/>
              </a:rPr>
              <a:t>SQL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4587" y="3621018"/>
            <a:ext cx="7511415" cy="914400"/>
          </a:xfrm>
          <a:prstGeom prst="rect">
            <a:avLst/>
          </a:prstGeom>
          <a:solidFill>
            <a:srgbClr val="A1ACBE"/>
          </a:solidFill>
        </p:spPr>
        <p:txBody>
          <a:bodyPr vert="horz" wrap="square" lIns="0" tIns="7874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620"/>
              </a:spcBef>
            </a:pPr>
            <a:r>
              <a:rPr sz="1400" dirty="0">
                <a:solidFill>
                  <a:srgbClr val="1A3038"/>
                </a:solidFill>
                <a:latin typeface="Arial"/>
                <a:cs typeface="Arial"/>
              </a:rPr>
              <a:t>Unified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3038"/>
                </a:solidFill>
                <a:latin typeface="Arial"/>
                <a:cs typeface="Arial"/>
              </a:rPr>
              <a:t>security,</a:t>
            </a:r>
            <a:r>
              <a:rPr sz="1400" spc="10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3038"/>
                </a:solidFill>
                <a:latin typeface="Arial"/>
                <a:cs typeface="Arial"/>
              </a:rPr>
              <a:t>governance,</a:t>
            </a:r>
            <a:r>
              <a:rPr sz="1400" spc="10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3038"/>
                </a:solidFill>
                <a:latin typeface="Arial"/>
                <a:cs typeface="Arial"/>
              </a:rPr>
              <a:t>and</a:t>
            </a:r>
            <a:r>
              <a:rPr sz="1400" spc="10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A3038"/>
                </a:solidFill>
                <a:latin typeface="Arial"/>
                <a:cs typeface="Arial"/>
              </a:rPr>
              <a:t>cataloging</a:t>
            </a:r>
            <a:endParaRPr sz="1400">
              <a:latin typeface="Arial"/>
              <a:cs typeface="Arial"/>
            </a:endParaRPr>
          </a:p>
          <a:p>
            <a:pPr marR="107314" algn="ctr">
              <a:lnSpc>
                <a:spcPct val="100000"/>
              </a:lnSpc>
              <a:spcBef>
                <a:spcPts val="1055"/>
              </a:spcBef>
            </a:pPr>
            <a:r>
              <a:rPr sz="1600" spc="55" dirty="0">
                <a:solidFill>
                  <a:srgbClr val="1A3038"/>
                </a:solidFill>
                <a:latin typeface="Arial"/>
                <a:cs typeface="Arial"/>
              </a:rPr>
              <a:t>Unity</a:t>
            </a:r>
            <a:r>
              <a:rPr sz="1600" spc="-2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1A3038"/>
                </a:solidFill>
                <a:latin typeface="Arial"/>
                <a:cs typeface="Arial"/>
              </a:rPr>
              <a:t>Catalog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4587" y="4634072"/>
            <a:ext cx="7511415" cy="914400"/>
          </a:xfrm>
          <a:prstGeom prst="rect">
            <a:avLst/>
          </a:prstGeom>
          <a:solidFill>
            <a:srgbClr val="A1ACBE"/>
          </a:solidFill>
        </p:spPr>
        <p:txBody>
          <a:bodyPr vert="horz" wrap="square" lIns="0" tIns="7874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620"/>
              </a:spcBef>
            </a:pPr>
            <a:r>
              <a:rPr sz="1400" spc="10" dirty="0">
                <a:solidFill>
                  <a:srgbClr val="1A3038"/>
                </a:solidFill>
                <a:latin typeface="Arial"/>
                <a:cs typeface="Arial"/>
              </a:rPr>
              <a:t>Unified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1A3038"/>
                </a:solidFill>
                <a:latin typeface="Arial"/>
                <a:cs typeface="Arial"/>
              </a:rPr>
              <a:t>data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1A3038"/>
                </a:solidFill>
                <a:latin typeface="Arial"/>
                <a:cs typeface="Arial"/>
              </a:rPr>
              <a:t>storage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1A3038"/>
                </a:solidFill>
                <a:latin typeface="Arial"/>
                <a:cs typeface="Arial"/>
              </a:rPr>
              <a:t>for</a:t>
            </a:r>
            <a:r>
              <a:rPr sz="1400" spc="10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1A3038"/>
                </a:solidFill>
                <a:latin typeface="Arial"/>
                <a:cs typeface="Arial"/>
              </a:rPr>
              <a:t>reliability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1A3038"/>
                </a:solidFill>
                <a:latin typeface="Arial"/>
                <a:cs typeface="Arial"/>
              </a:rPr>
              <a:t>and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A3038"/>
                </a:solidFill>
                <a:latin typeface="Arial"/>
                <a:cs typeface="Arial"/>
              </a:rPr>
              <a:t>sharing</a:t>
            </a:r>
            <a:endParaRPr sz="1400">
              <a:latin typeface="Arial"/>
              <a:cs typeface="Arial"/>
            </a:endParaRPr>
          </a:p>
          <a:p>
            <a:pPr marL="48895" algn="ctr">
              <a:lnSpc>
                <a:spcPct val="100000"/>
              </a:lnSpc>
              <a:spcBef>
                <a:spcPts val="1385"/>
              </a:spcBef>
            </a:pPr>
            <a:r>
              <a:rPr sz="1600" dirty="0">
                <a:solidFill>
                  <a:srgbClr val="1A3038"/>
                </a:solidFill>
                <a:latin typeface="Arial"/>
                <a:cs typeface="Arial"/>
              </a:rPr>
              <a:t>Delta</a:t>
            </a:r>
            <a:r>
              <a:rPr sz="1600" spc="6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3038"/>
                </a:solidFill>
                <a:latin typeface="Arial"/>
                <a:cs typeface="Arial"/>
              </a:rPr>
              <a:t>Lake</a:t>
            </a:r>
            <a:r>
              <a:rPr sz="1600" spc="6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1A3038"/>
                </a:solidFill>
                <a:latin typeface="Arial"/>
                <a:cs typeface="Arial"/>
              </a:rPr>
              <a:t>UniForm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237" rIns="0" bIns="0" rtlCol="0">
            <a:spAutoFit/>
          </a:bodyPr>
          <a:lstStyle/>
          <a:p>
            <a:pPr marL="365760">
              <a:lnSpc>
                <a:spcPct val="100000"/>
              </a:lnSpc>
              <a:spcBef>
                <a:spcPts val="100"/>
              </a:spcBef>
            </a:pPr>
            <a:r>
              <a:rPr sz="3600" spc="110" dirty="0">
                <a:solidFill>
                  <a:srgbClr val="F9F7F3"/>
                </a:solidFill>
              </a:rPr>
              <a:t>Databricks</a:t>
            </a:r>
            <a:r>
              <a:rPr sz="3600" spc="-55" dirty="0">
                <a:solidFill>
                  <a:srgbClr val="F9F7F3"/>
                </a:solidFill>
              </a:rPr>
              <a:t> </a:t>
            </a:r>
            <a:r>
              <a:rPr sz="3600" spc="65" dirty="0">
                <a:solidFill>
                  <a:srgbClr val="F9F7F3"/>
                </a:solidFill>
              </a:rPr>
              <a:t>Data</a:t>
            </a:r>
            <a:r>
              <a:rPr sz="3600" spc="-50" dirty="0">
                <a:solidFill>
                  <a:srgbClr val="F9F7F3"/>
                </a:solidFill>
              </a:rPr>
              <a:t> </a:t>
            </a:r>
            <a:r>
              <a:rPr sz="3600" spc="95" dirty="0">
                <a:solidFill>
                  <a:srgbClr val="F9F7F3"/>
                </a:solidFill>
              </a:rPr>
              <a:t>Intelligence</a:t>
            </a:r>
            <a:r>
              <a:rPr sz="3600" spc="-50" dirty="0">
                <a:solidFill>
                  <a:srgbClr val="F9F7F3"/>
                </a:solidFill>
              </a:rPr>
              <a:t> </a:t>
            </a:r>
            <a:r>
              <a:rPr sz="3600" spc="100" dirty="0">
                <a:solidFill>
                  <a:srgbClr val="F9F7F3"/>
                </a:solidFill>
              </a:rPr>
              <a:t>Platform</a:t>
            </a:r>
            <a:endParaRPr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1A303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029" y="1799919"/>
            <a:ext cx="12176760" cy="5058410"/>
            <a:chOff x="3029" y="1799919"/>
            <a:chExt cx="12176760" cy="50584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64240" y="6469461"/>
              <a:ext cx="186721" cy="1866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29" y="4889500"/>
              <a:ext cx="12176760" cy="1968500"/>
            </a:xfrm>
            <a:custGeom>
              <a:avLst/>
              <a:gdLst/>
              <a:ahLst/>
              <a:cxnLst/>
              <a:rect l="l" t="t" r="r" b="b"/>
              <a:pathLst>
                <a:path w="12176760" h="1968500">
                  <a:moveTo>
                    <a:pt x="1591943" y="139700"/>
                  </a:moveTo>
                  <a:lnTo>
                    <a:pt x="104359" y="139700"/>
                  </a:lnTo>
                  <a:lnTo>
                    <a:pt x="54409" y="152400"/>
                  </a:lnTo>
                  <a:lnTo>
                    <a:pt x="0" y="165100"/>
                  </a:lnTo>
                  <a:lnTo>
                    <a:pt x="0" y="1968500"/>
                  </a:lnTo>
                  <a:lnTo>
                    <a:pt x="12176270" y="1968500"/>
                  </a:lnTo>
                  <a:lnTo>
                    <a:pt x="12176270" y="165100"/>
                  </a:lnTo>
                  <a:lnTo>
                    <a:pt x="1729081" y="165100"/>
                  </a:lnTo>
                  <a:lnTo>
                    <a:pt x="1679881" y="152400"/>
                  </a:lnTo>
                  <a:lnTo>
                    <a:pt x="1634320" y="152400"/>
                  </a:lnTo>
                  <a:lnTo>
                    <a:pt x="1591943" y="139700"/>
                  </a:lnTo>
                  <a:close/>
                </a:path>
                <a:path w="12176760" h="1968500">
                  <a:moveTo>
                    <a:pt x="3776216" y="152400"/>
                  </a:moveTo>
                  <a:lnTo>
                    <a:pt x="2126248" y="152400"/>
                  </a:lnTo>
                  <a:lnTo>
                    <a:pt x="2077047" y="165100"/>
                  </a:lnTo>
                  <a:lnTo>
                    <a:pt x="3825463" y="165100"/>
                  </a:lnTo>
                  <a:lnTo>
                    <a:pt x="3776216" y="152400"/>
                  </a:lnTo>
                  <a:close/>
                </a:path>
                <a:path w="12176760" h="1968500">
                  <a:moveTo>
                    <a:pt x="5872463" y="152400"/>
                  </a:moveTo>
                  <a:lnTo>
                    <a:pt x="4222797" y="152400"/>
                  </a:lnTo>
                  <a:lnTo>
                    <a:pt x="4173597" y="165100"/>
                  </a:lnTo>
                  <a:lnTo>
                    <a:pt x="5921664" y="165100"/>
                  </a:lnTo>
                  <a:lnTo>
                    <a:pt x="5872463" y="152400"/>
                  </a:lnTo>
                  <a:close/>
                </a:path>
                <a:path w="12176760" h="1968500">
                  <a:moveTo>
                    <a:pt x="7968790" y="152400"/>
                  </a:moveTo>
                  <a:lnTo>
                    <a:pt x="6318835" y="152400"/>
                  </a:lnTo>
                  <a:lnTo>
                    <a:pt x="6269634" y="165100"/>
                  </a:lnTo>
                  <a:lnTo>
                    <a:pt x="8018038" y="165100"/>
                  </a:lnTo>
                  <a:lnTo>
                    <a:pt x="7968790" y="152400"/>
                  </a:lnTo>
                  <a:close/>
                </a:path>
                <a:path w="12176760" h="1968500">
                  <a:moveTo>
                    <a:pt x="10065022" y="152400"/>
                  </a:moveTo>
                  <a:lnTo>
                    <a:pt x="8415377" y="152400"/>
                  </a:lnTo>
                  <a:lnTo>
                    <a:pt x="8366176" y="165100"/>
                  </a:lnTo>
                  <a:lnTo>
                    <a:pt x="10114226" y="165100"/>
                  </a:lnTo>
                  <a:lnTo>
                    <a:pt x="10065022" y="152400"/>
                  </a:lnTo>
                  <a:close/>
                </a:path>
                <a:path w="12176760" h="1968500">
                  <a:moveTo>
                    <a:pt x="12083150" y="139700"/>
                  </a:moveTo>
                  <a:lnTo>
                    <a:pt x="10599350" y="139700"/>
                  </a:lnTo>
                  <a:lnTo>
                    <a:pt x="10556972" y="152400"/>
                  </a:lnTo>
                  <a:lnTo>
                    <a:pt x="10511410" y="152400"/>
                  </a:lnTo>
                  <a:lnTo>
                    <a:pt x="10462209" y="165100"/>
                  </a:lnTo>
                  <a:lnTo>
                    <a:pt x="12176270" y="165100"/>
                  </a:lnTo>
                  <a:lnTo>
                    <a:pt x="12132508" y="152400"/>
                  </a:lnTo>
                  <a:lnTo>
                    <a:pt x="12083150" y="139700"/>
                  </a:lnTo>
                  <a:close/>
                </a:path>
                <a:path w="12176760" h="1968500">
                  <a:moveTo>
                    <a:pt x="3688196" y="139700"/>
                  </a:moveTo>
                  <a:lnTo>
                    <a:pt x="2214189" y="139700"/>
                  </a:lnTo>
                  <a:lnTo>
                    <a:pt x="2171810" y="152400"/>
                  </a:lnTo>
                  <a:lnTo>
                    <a:pt x="3730612" y="152400"/>
                  </a:lnTo>
                  <a:lnTo>
                    <a:pt x="3688196" y="139700"/>
                  </a:lnTo>
                  <a:close/>
                </a:path>
                <a:path w="12176760" h="1968500">
                  <a:moveTo>
                    <a:pt x="5784522" y="139700"/>
                  </a:moveTo>
                  <a:lnTo>
                    <a:pt x="4310735" y="139700"/>
                  </a:lnTo>
                  <a:lnTo>
                    <a:pt x="4268358" y="152400"/>
                  </a:lnTo>
                  <a:lnTo>
                    <a:pt x="5826901" y="152400"/>
                  </a:lnTo>
                  <a:lnTo>
                    <a:pt x="5784522" y="139700"/>
                  </a:lnTo>
                  <a:close/>
                </a:path>
                <a:path w="12176760" h="1968500">
                  <a:moveTo>
                    <a:pt x="7880770" y="139700"/>
                  </a:moveTo>
                  <a:lnTo>
                    <a:pt x="6406775" y="139700"/>
                  </a:lnTo>
                  <a:lnTo>
                    <a:pt x="6364397" y="152400"/>
                  </a:lnTo>
                  <a:lnTo>
                    <a:pt x="7923186" y="152400"/>
                  </a:lnTo>
                  <a:lnTo>
                    <a:pt x="7880770" y="139700"/>
                  </a:lnTo>
                  <a:close/>
                </a:path>
                <a:path w="12176760" h="1968500">
                  <a:moveTo>
                    <a:pt x="9977076" y="139700"/>
                  </a:moveTo>
                  <a:lnTo>
                    <a:pt x="8503317" y="139700"/>
                  </a:lnTo>
                  <a:lnTo>
                    <a:pt x="8460939" y="152400"/>
                  </a:lnTo>
                  <a:lnTo>
                    <a:pt x="10019457" y="152400"/>
                  </a:lnTo>
                  <a:lnTo>
                    <a:pt x="9977076" y="139700"/>
                  </a:lnTo>
                  <a:close/>
                </a:path>
                <a:path w="12176760" h="1968500">
                  <a:moveTo>
                    <a:pt x="1243219" y="38100"/>
                  </a:moveTo>
                  <a:lnTo>
                    <a:pt x="466074" y="38100"/>
                  </a:lnTo>
                  <a:lnTo>
                    <a:pt x="425487" y="50800"/>
                  </a:lnTo>
                  <a:lnTo>
                    <a:pt x="234293" y="114300"/>
                  </a:lnTo>
                  <a:lnTo>
                    <a:pt x="193617" y="127000"/>
                  </a:lnTo>
                  <a:lnTo>
                    <a:pt x="150534" y="139700"/>
                  </a:lnTo>
                  <a:lnTo>
                    <a:pt x="1552295" y="139700"/>
                  </a:lnTo>
                  <a:lnTo>
                    <a:pt x="1514921" y="127000"/>
                  </a:lnTo>
                  <a:lnTo>
                    <a:pt x="1479367" y="114300"/>
                  </a:lnTo>
                  <a:lnTo>
                    <a:pt x="1445177" y="101600"/>
                  </a:lnTo>
                  <a:lnTo>
                    <a:pt x="1411896" y="88900"/>
                  </a:lnTo>
                  <a:lnTo>
                    <a:pt x="1346245" y="76200"/>
                  </a:lnTo>
                  <a:lnTo>
                    <a:pt x="1312965" y="63500"/>
                  </a:lnTo>
                  <a:lnTo>
                    <a:pt x="1278774" y="50800"/>
                  </a:lnTo>
                  <a:lnTo>
                    <a:pt x="1243219" y="38100"/>
                  </a:lnTo>
                  <a:close/>
                </a:path>
                <a:path w="12176760" h="1968500">
                  <a:moveTo>
                    <a:pt x="3339272" y="38100"/>
                  </a:moveTo>
                  <a:lnTo>
                    <a:pt x="2562927" y="38100"/>
                  </a:lnTo>
                  <a:lnTo>
                    <a:pt x="2527370" y="50800"/>
                  </a:lnTo>
                  <a:lnTo>
                    <a:pt x="2493178" y="63500"/>
                  </a:lnTo>
                  <a:lnTo>
                    <a:pt x="2459896" y="76200"/>
                  </a:lnTo>
                  <a:lnTo>
                    <a:pt x="2394241" y="88900"/>
                  </a:lnTo>
                  <a:lnTo>
                    <a:pt x="2360960" y="101600"/>
                  </a:lnTo>
                  <a:lnTo>
                    <a:pt x="2326768" y="114300"/>
                  </a:lnTo>
                  <a:lnTo>
                    <a:pt x="2291213" y="127000"/>
                  </a:lnTo>
                  <a:lnTo>
                    <a:pt x="2253838" y="139700"/>
                  </a:lnTo>
                  <a:lnTo>
                    <a:pt x="3648513" y="139700"/>
                  </a:lnTo>
                  <a:lnTo>
                    <a:pt x="3611109" y="127000"/>
                  </a:lnTo>
                  <a:lnTo>
                    <a:pt x="3575527" y="114300"/>
                  </a:lnTo>
                  <a:lnTo>
                    <a:pt x="3541313" y="101600"/>
                  </a:lnTo>
                  <a:lnTo>
                    <a:pt x="3508012" y="88900"/>
                  </a:lnTo>
                  <a:lnTo>
                    <a:pt x="3442329" y="76200"/>
                  </a:lnTo>
                  <a:lnTo>
                    <a:pt x="3409036" y="63500"/>
                  </a:lnTo>
                  <a:lnTo>
                    <a:pt x="3374835" y="50800"/>
                  </a:lnTo>
                  <a:lnTo>
                    <a:pt x="3339272" y="38100"/>
                  </a:lnTo>
                  <a:close/>
                </a:path>
                <a:path w="12176760" h="1968500">
                  <a:moveTo>
                    <a:pt x="5435784" y="38100"/>
                  </a:moveTo>
                  <a:lnTo>
                    <a:pt x="4659458" y="38100"/>
                  </a:lnTo>
                  <a:lnTo>
                    <a:pt x="4623903" y="50800"/>
                  </a:lnTo>
                  <a:lnTo>
                    <a:pt x="4589713" y="63500"/>
                  </a:lnTo>
                  <a:lnTo>
                    <a:pt x="4556432" y="76200"/>
                  </a:lnTo>
                  <a:lnTo>
                    <a:pt x="4490781" y="88900"/>
                  </a:lnTo>
                  <a:lnTo>
                    <a:pt x="4457501" y="101600"/>
                  </a:lnTo>
                  <a:lnTo>
                    <a:pt x="4423311" y="114300"/>
                  </a:lnTo>
                  <a:lnTo>
                    <a:pt x="4387757" y="127000"/>
                  </a:lnTo>
                  <a:lnTo>
                    <a:pt x="4350383" y="139700"/>
                  </a:lnTo>
                  <a:lnTo>
                    <a:pt x="5744873" y="139700"/>
                  </a:lnTo>
                  <a:lnTo>
                    <a:pt x="5707498" y="127000"/>
                  </a:lnTo>
                  <a:lnTo>
                    <a:pt x="5671942" y="114300"/>
                  </a:lnTo>
                  <a:lnTo>
                    <a:pt x="5637751" y="101600"/>
                  </a:lnTo>
                  <a:lnTo>
                    <a:pt x="5604469" y="88900"/>
                  </a:lnTo>
                  <a:lnTo>
                    <a:pt x="5538815" y="76200"/>
                  </a:lnTo>
                  <a:lnTo>
                    <a:pt x="5505533" y="63500"/>
                  </a:lnTo>
                  <a:lnTo>
                    <a:pt x="5471341" y="50800"/>
                  </a:lnTo>
                  <a:lnTo>
                    <a:pt x="5435784" y="38100"/>
                  </a:lnTo>
                  <a:close/>
                </a:path>
                <a:path w="12176760" h="1968500">
                  <a:moveTo>
                    <a:pt x="7531836" y="38100"/>
                  </a:moveTo>
                  <a:lnTo>
                    <a:pt x="6755500" y="38100"/>
                  </a:lnTo>
                  <a:lnTo>
                    <a:pt x="6719945" y="50800"/>
                  </a:lnTo>
                  <a:lnTo>
                    <a:pt x="6685755" y="63500"/>
                  </a:lnTo>
                  <a:lnTo>
                    <a:pt x="6652475" y="76200"/>
                  </a:lnTo>
                  <a:lnTo>
                    <a:pt x="6586824" y="88900"/>
                  </a:lnTo>
                  <a:lnTo>
                    <a:pt x="6553544" y="101600"/>
                  </a:lnTo>
                  <a:lnTo>
                    <a:pt x="6519353" y="114300"/>
                  </a:lnTo>
                  <a:lnTo>
                    <a:pt x="6483798" y="127000"/>
                  </a:lnTo>
                  <a:lnTo>
                    <a:pt x="6446424" y="139700"/>
                  </a:lnTo>
                  <a:lnTo>
                    <a:pt x="7841087" y="139700"/>
                  </a:lnTo>
                  <a:lnTo>
                    <a:pt x="7803682" y="127000"/>
                  </a:lnTo>
                  <a:lnTo>
                    <a:pt x="7768100" y="114300"/>
                  </a:lnTo>
                  <a:lnTo>
                    <a:pt x="7733885" y="101600"/>
                  </a:lnTo>
                  <a:lnTo>
                    <a:pt x="7700584" y="88900"/>
                  </a:lnTo>
                  <a:lnTo>
                    <a:pt x="7634898" y="76200"/>
                  </a:lnTo>
                  <a:lnTo>
                    <a:pt x="7601603" y="63500"/>
                  </a:lnTo>
                  <a:lnTo>
                    <a:pt x="7567401" y="50800"/>
                  </a:lnTo>
                  <a:lnTo>
                    <a:pt x="7531836" y="38100"/>
                  </a:lnTo>
                  <a:close/>
                </a:path>
                <a:path w="12176760" h="1968500">
                  <a:moveTo>
                    <a:pt x="9628337" y="38100"/>
                  </a:moveTo>
                  <a:lnTo>
                    <a:pt x="8852045" y="38100"/>
                  </a:lnTo>
                  <a:lnTo>
                    <a:pt x="8816490" y="50800"/>
                  </a:lnTo>
                  <a:lnTo>
                    <a:pt x="8782299" y="63500"/>
                  </a:lnTo>
                  <a:lnTo>
                    <a:pt x="8749019" y="76200"/>
                  </a:lnTo>
                  <a:lnTo>
                    <a:pt x="8683367" y="88900"/>
                  </a:lnTo>
                  <a:lnTo>
                    <a:pt x="8650086" y="101600"/>
                  </a:lnTo>
                  <a:lnTo>
                    <a:pt x="8615895" y="114300"/>
                  </a:lnTo>
                  <a:lnTo>
                    <a:pt x="8580340" y="127000"/>
                  </a:lnTo>
                  <a:lnTo>
                    <a:pt x="8542966" y="139700"/>
                  </a:lnTo>
                  <a:lnTo>
                    <a:pt x="9937425" y="139700"/>
                  </a:lnTo>
                  <a:lnTo>
                    <a:pt x="9900048" y="127000"/>
                  </a:lnTo>
                  <a:lnTo>
                    <a:pt x="9864491" y="114300"/>
                  </a:lnTo>
                  <a:lnTo>
                    <a:pt x="9830299" y="101600"/>
                  </a:lnTo>
                  <a:lnTo>
                    <a:pt x="9797017" y="88900"/>
                  </a:lnTo>
                  <a:lnTo>
                    <a:pt x="9731364" y="76200"/>
                  </a:lnTo>
                  <a:lnTo>
                    <a:pt x="9698082" y="63500"/>
                  </a:lnTo>
                  <a:lnTo>
                    <a:pt x="9663892" y="50800"/>
                  </a:lnTo>
                  <a:lnTo>
                    <a:pt x="9628337" y="38100"/>
                  </a:lnTo>
                  <a:close/>
                </a:path>
                <a:path w="12176760" h="1968500">
                  <a:moveTo>
                    <a:pt x="11585324" y="12700"/>
                  </a:moveTo>
                  <a:lnTo>
                    <a:pt x="11067480" y="12700"/>
                  </a:lnTo>
                  <a:lnTo>
                    <a:pt x="11025102" y="25400"/>
                  </a:lnTo>
                  <a:lnTo>
                    <a:pt x="10985453" y="38100"/>
                  </a:lnTo>
                  <a:lnTo>
                    <a:pt x="10948078" y="38100"/>
                  </a:lnTo>
                  <a:lnTo>
                    <a:pt x="10912523" y="50800"/>
                  </a:lnTo>
                  <a:lnTo>
                    <a:pt x="10878333" y="63500"/>
                  </a:lnTo>
                  <a:lnTo>
                    <a:pt x="10845052" y="76200"/>
                  </a:lnTo>
                  <a:lnTo>
                    <a:pt x="10779400" y="88900"/>
                  </a:lnTo>
                  <a:lnTo>
                    <a:pt x="10746119" y="101600"/>
                  </a:lnTo>
                  <a:lnTo>
                    <a:pt x="10711929" y="114300"/>
                  </a:lnTo>
                  <a:lnTo>
                    <a:pt x="10676374" y="127000"/>
                  </a:lnTo>
                  <a:lnTo>
                    <a:pt x="10638999" y="139700"/>
                  </a:lnTo>
                  <a:lnTo>
                    <a:pt x="12037469" y="139700"/>
                  </a:lnTo>
                  <a:lnTo>
                    <a:pt x="11994791" y="127000"/>
                  </a:lnTo>
                  <a:lnTo>
                    <a:pt x="11954445" y="114300"/>
                  </a:lnTo>
                  <a:lnTo>
                    <a:pt x="11764158" y="50800"/>
                  </a:lnTo>
                  <a:lnTo>
                    <a:pt x="11723684" y="38100"/>
                  </a:lnTo>
                  <a:lnTo>
                    <a:pt x="11680835" y="25400"/>
                  </a:lnTo>
                  <a:lnTo>
                    <a:pt x="11634939" y="25400"/>
                  </a:lnTo>
                  <a:lnTo>
                    <a:pt x="11585324" y="12700"/>
                  </a:lnTo>
                  <a:close/>
                </a:path>
                <a:path w="12176760" h="1968500">
                  <a:moveTo>
                    <a:pt x="1123818" y="12700"/>
                  </a:moveTo>
                  <a:lnTo>
                    <a:pt x="604842" y="12700"/>
                  </a:lnTo>
                  <a:lnTo>
                    <a:pt x="555068" y="25400"/>
                  </a:lnTo>
                  <a:lnTo>
                    <a:pt x="509040" y="38100"/>
                  </a:lnTo>
                  <a:lnTo>
                    <a:pt x="1205845" y="38100"/>
                  </a:lnTo>
                  <a:lnTo>
                    <a:pt x="1166196" y="25400"/>
                  </a:lnTo>
                  <a:lnTo>
                    <a:pt x="1123818" y="12700"/>
                  </a:lnTo>
                  <a:close/>
                </a:path>
                <a:path w="12176760" h="1968500">
                  <a:moveTo>
                    <a:pt x="3219857" y="12700"/>
                  </a:moveTo>
                  <a:lnTo>
                    <a:pt x="2682336" y="12700"/>
                  </a:lnTo>
                  <a:lnTo>
                    <a:pt x="2639956" y="25400"/>
                  </a:lnTo>
                  <a:lnTo>
                    <a:pt x="2600304" y="38100"/>
                  </a:lnTo>
                  <a:lnTo>
                    <a:pt x="3301891" y="38100"/>
                  </a:lnTo>
                  <a:lnTo>
                    <a:pt x="3262238" y="25400"/>
                  </a:lnTo>
                  <a:lnTo>
                    <a:pt x="3219857" y="12700"/>
                  </a:lnTo>
                  <a:close/>
                </a:path>
                <a:path w="12176760" h="1968500">
                  <a:moveTo>
                    <a:pt x="5316374" y="12700"/>
                  </a:moveTo>
                  <a:lnTo>
                    <a:pt x="4778859" y="12700"/>
                  </a:lnTo>
                  <a:lnTo>
                    <a:pt x="4736481" y="25400"/>
                  </a:lnTo>
                  <a:lnTo>
                    <a:pt x="4696832" y="38100"/>
                  </a:lnTo>
                  <a:lnTo>
                    <a:pt x="5398407" y="38100"/>
                  </a:lnTo>
                  <a:lnTo>
                    <a:pt x="5358755" y="25400"/>
                  </a:lnTo>
                  <a:lnTo>
                    <a:pt x="5316374" y="12700"/>
                  </a:lnTo>
                  <a:close/>
                </a:path>
                <a:path w="12176760" h="1968500">
                  <a:moveTo>
                    <a:pt x="7412412" y="12700"/>
                  </a:moveTo>
                  <a:lnTo>
                    <a:pt x="6874899" y="12700"/>
                  </a:lnTo>
                  <a:lnTo>
                    <a:pt x="6832522" y="25400"/>
                  </a:lnTo>
                  <a:lnTo>
                    <a:pt x="6792874" y="38100"/>
                  </a:lnTo>
                  <a:lnTo>
                    <a:pt x="7494453" y="38100"/>
                  </a:lnTo>
                  <a:lnTo>
                    <a:pt x="7454797" y="25400"/>
                  </a:lnTo>
                  <a:lnTo>
                    <a:pt x="7412412" y="12700"/>
                  </a:lnTo>
                  <a:close/>
                </a:path>
                <a:path w="12176760" h="1968500">
                  <a:moveTo>
                    <a:pt x="9508937" y="12700"/>
                  </a:moveTo>
                  <a:lnTo>
                    <a:pt x="8971446" y="12700"/>
                  </a:lnTo>
                  <a:lnTo>
                    <a:pt x="8929068" y="25400"/>
                  </a:lnTo>
                  <a:lnTo>
                    <a:pt x="8889420" y="38100"/>
                  </a:lnTo>
                  <a:lnTo>
                    <a:pt x="9590962" y="38100"/>
                  </a:lnTo>
                  <a:lnTo>
                    <a:pt x="9551314" y="25400"/>
                  </a:lnTo>
                  <a:lnTo>
                    <a:pt x="9508937" y="12700"/>
                  </a:lnTo>
                  <a:close/>
                </a:path>
                <a:path w="12176760" h="1968500">
                  <a:moveTo>
                    <a:pt x="1029055" y="0"/>
                  </a:moveTo>
                  <a:lnTo>
                    <a:pt x="718362" y="0"/>
                  </a:lnTo>
                  <a:lnTo>
                    <a:pt x="659045" y="12700"/>
                  </a:lnTo>
                  <a:lnTo>
                    <a:pt x="1078256" y="12700"/>
                  </a:lnTo>
                  <a:lnTo>
                    <a:pt x="1029055" y="0"/>
                  </a:lnTo>
                  <a:close/>
                </a:path>
                <a:path w="12176760" h="1968500">
                  <a:moveTo>
                    <a:pt x="3125090" y="0"/>
                  </a:moveTo>
                  <a:lnTo>
                    <a:pt x="2777106" y="0"/>
                  </a:lnTo>
                  <a:lnTo>
                    <a:pt x="2727902" y="12700"/>
                  </a:lnTo>
                  <a:lnTo>
                    <a:pt x="3174292" y="12700"/>
                  </a:lnTo>
                  <a:lnTo>
                    <a:pt x="3125090" y="0"/>
                  </a:lnTo>
                  <a:close/>
                </a:path>
                <a:path w="12176760" h="1968500">
                  <a:moveTo>
                    <a:pt x="5221605" y="0"/>
                  </a:moveTo>
                  <a:lnTo>
                    <a:pt x="4873622" y="0"/>
                  </a:lnTo>
                  <a:lnTo>
                    <a:pt x="4824421" y="12700"/>
                  </a:lnTo>
                  <a:lnTo>
                    <a:pt x="5270809" y="12700"/>
                  </a:lnTo>
                  <a:lnTo>
                    <a:pt x="5221605" y="0"/>
                  </a:lnTo>
                  <a:close/>
                </a:path>
                <a:path w="12176760" h="1968500">
                  <a:moveTo>
                    <a:pt x="7317639" y="0"/>
                  </a:moveTo>
                  <a:lnTo>
                    <a:pt x="6969660" y="0"/>
                  </a:lnTo>
                  <a:lnTo>
                    <a:pt x="6920460" y="12700"/>
                  </a:lnTo>
                  <a:lnTo>
                    <a:pt x="7366845" y="12700"/>
                  </a:lnTo>
                  <a:lnTo>
                    <a:pt x="7317639" y="0"/>
                  </a:lnTo>
                  <a:close/>
                </a:path>
                <a:path w="12176760" h="1968500">
                  <a:moveTo>
                    <a:pt x="9414176" y="0"/>
                  </a:moveTo>
                  <a:lnTo>
                    <a:pt x="9066210" y="0"/>
                  </a:lnTo>
                  <a:lnTo>
                    <a:pt x="9017009" y="12700"/>
                  </a:lnTo>
                  <a:lnTo>
                    <a:pt x="9463375" y="12700"/>
                  </a:lnTo>
                  <a:lnTo>
                    <a:pt x="9414176" y="0"/>
                  </a:lnTo>
                  <a:close/>
                </a:path>
                <a:path w="12176760" h="1968500">
                  <a:moveTo>
                    <a:pt x="11472248" y="0"/>
                  </a:moveTo>
                  <a:lnTo>
                    <a:pt x="11162243" y="0"/>
                  </a:lnTo>
                  <a:lnTo>
                    <a:pt x="11113042" y="12700"/>
                  </a:lnTo>
                  <a:lnTo>
                    <a:pt x="11531318" y="12700"/>
                  </a:lnTo>
                  <a:lnTo>
                    <a:pt x="11472248" y="0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72639" y="1799919"/>
              <a:ext cx="7779384" cy="3897629"/>
            </a:xfrm>
            <a:custGeom>
              <a:avLst/>
              <a:gdLst/>
              <a:ahLst/>
              <a:cxnLst/>
              <a:rect l="l" t="t" r="r" b="b"/>
              <a:pathLst>
                <a:path w="7779384" h="3897629">
                  <a:moveTo>
                    <a:pt x="7779296" y="0"/>
                  </a:moveTo>
                  <a:lnTo>
                    <a:pt x="0" y="0"/>
                  </a:lnTo>
                  <a:lnTo>
                    <a:pt x="0" y="3897604"/>
                  </a:lnTo>
                  <a:lnTo>
                    <a:pt x="7779296" y="3897604"/>
                  </a:lnTo>
                  <a:lnTo>
                    <a:pt x="7779296" y="0"/>
                  </a:lnTo>
                  <a:close/>
                </a:path>
              </a:pathLst>
            </a:custGeom>
            <a:solidFill>
              <a:srgbClr val="1A51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28972" y="1952810"/>
              <a:ext cx="1791970" cy="914400"/>
            </a:xfrm>
            <a:custGeom>
              <a:avLst/>
              <a:gdLst/>
              <a:ahLst/>
              <a:cxnLst/>
              <a:rect l="l" t="t" r="r" b="b"/>
              <a:pathLst>
                <a:path w="1791970" h="914400">
                  <a:moveTo>
                    <a:pt x="1791601" y="0"/>
                  </a:moveTo>
                  <a:lnTo>
                    <a:pt x="0" y="0"/>
                  </a:lnTo>
                  <a:lnTo>
                    <a:pt x="0" y="914100"/>
                  </a:lnTo>
                  <a:lnTo>
                    <a:pt x="1791601" y="914100"/>
                  </a:lnTo>
                  <a:lnTo>
                    <a:pt x="1791601" y="0"/>
                  </a:lnTo>
                  <a:close/>
                </a:path>
              </a:pathLst>
            </a:custGeom>
            <a:solidFill>
              <a:srgbClr val="B3D4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14701" y="1952810"/>
            <a:ext cx="1791970" cy="914400"/>
          </a:xfrm>
          <a:prstGeom prst="rect">
            <a:avLst/>
          </a:prstGeom>
          <a:solidFill>
            <a:srgbClr val="B3D4DE"/>
          </a:solidFill>
        </p:spPr>
        <p:txBody>
          <a:bodyPr vert="horz" wrap="square" lIns="0" tIns="79375" rIns="0" bIns="0" rtlCol="0">
            <a:spAutoFit/>
          </a:bodyPr>
          <a:lstStyle/>
          <a:p>
            <a:pPr marL="431165" marR="423545" algn="ctr">
              <a:lnSpc>
                <a:spcPct val="100000"/>
              </a:lnSpc>
              <a:spcBef>
                <a:spcPts val="625"/>
              </a:spcBef>
            </a:pPr>
            <a:r>
              <a:rPr sz="1200" dirty="0">
                <a:solidFill>
                  <a:srgbClr val="1A3038"/>
                </a:solidFill>
                <a:latin typeface="Arial"/>
                <a:cs typeface="Arial"/>
              </a:rPr>
              <a:t>Data</a:t>
            </a:r>
            <a:r>
              <a:rPr sz="1200" spc="2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A3038"/>
                </a:solidFill>
                <a:latin typeface="Arial"/>
                <a:cs typeface="Arial"/>
              </a:rPr>
              <a:t>Science </a:t>
            </a:r>
            <a:r>
              <a:rPr sz="1200" spc="80" dirty="0">
                <a:solidFill>
                  <a:srgbClr val="1A3038"/>
                </a:solidFill>
                <a:latin typeface="Arial"/>
                <a:cs typeface="Arial"/>
              </a:rPr>
              <a:t>&amp;</a:t>
            </a:r>
            <a:r>
              <a:rPr sz="1200" spc="-1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1A3038"/>
                </a:solidFill>
                <a:latin typeface="Arial"/>
                <a:cs typeface="Arial"/>
              </a:rPr>
              <a:t>AI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1600" spc="50" dirty="0">
                <a:solidFill>
                  <a:srgbClr val="1A3038"/>
                </a:solidFill>
                <a:latin typeface="Arial"/>
                <a:cs typeface="Arial"/>
              </a:rPr>
              <a:t>Mosaic</a:t>
            </a:r>
            <a:r>
              <a:rPr sz="1600" spc="-3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1A3038"/>
                </a:solidFill>
                <a:latin typeface="Arial"/>
                <a:cs typeface="Arial"/>
              </a:rPr>
              <a:t>AI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01484" y="5723389"/>
            <a:ext cx="2957195" cy="8610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5"/>
              </a:spcBef>
            </a:pPr>
            <a:r>
              <a:rPr sz="2000" b="1" dirty="0">
                <a:solidFill>
                  <a:srgbClr val="1B3139"/>
                </a:solidFill>
                <a:latin typeface="Arial"/>
                <a:cs typeface="Arial"/>
              </a:rPr>
              <a:t>Open</a:t>
            </a:r>
            <a:r>
              <a:rPr sz="2000" b="1" spc="-1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b="1" spc="55" dirty="0">
                <a:solidFill>
                  <a:srgbClr val="1B3139"/>
                </a:solidFill>
                <a:latin typeface="Arial"/>
                <a:cs typeface="Arial"/>
              </a:rPr>
              <a:t>Data</a:t>
            </a:r>
            <a:r>
              <a:rPr sz="2000" b="1" spc="-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1B3139"/>
                </a:solidFill>
                <a:latin typeface="Arial"/>
                <a:cs typeface="Arial"/>
              </a:rPr>
              <a:t>Lake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sz="1450" dirty="0">
                <a:solidFill>
                  <a:srgbClr val="1B3139"/>
                </a:solidFill>
                <a:latin typeface="Arial"/>
                <a:cs typeface="Arial"/>
              </a:rPr>
              <a:t>All</a:t>
            </a:r>
            <a:r>
              <a:rPr sz="1450" spc="-3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50" spc="-50" dirty="0">
                <a:solidFill>
                  <a:srgbClr val="1B3139"/>
                </a:solidFill>
                <a:latin typeface="Arial"/>
                <a:cs typeface="Arial"/>
              </a:rPr>
              <a:t>Raw</a:t>
            </a:r>
            <a:r>
              <a:rPr sz="1450" spc="-3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50" spc="-20" dirty="0">
                <a:solidFill>
                  <a:srgbClr val="1B3139"/>
                </a:solidFill>
                <a:latin typeface="Arial"/>
                <a:cs typeface="Arial"/>
              </a:rPr>
              <a:t>Data</a:t>
            </a:r>
            <a:endParaRPr sz="1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450" spc="-10" dirty="0">
                <a:solidFill>
                  <a:srgbClr val="1B3139"/>
                </a:solidFill>
                <a:latin typeface="Arial"/>
                <a:cs typeface="Arial"/>
              </a:rPr>
              <a:t>(Logs, </a:t>
            </a:r>
            <a:r>
              <a:rPr sz="1450" spc="-25" dirty="0">
                <a:solidFill>
                  <a:srgbClr val="1B3139"/>
                </a:solidFill>
                <a:latin typeface="Arial"/>
                <a:cs typeface="Arial"/>
              </a:rPr>
              <a:t>Texts,</a:t>
            </a:r>
            <a:r>
              <a:rPr sz="1450" spc="-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1B3139"/>
                </a:solidFill>
                <a:latin typeface="Arial"/>
                <a:cs typeface="Arial"/>
              </a:rPr>
              <a:t>Audio,</a:t>
            </a:r>
            <a:r>
              <a:rPr sz="1450" spc="-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1B3139"/>
                </a:solidFill>
                <a:latin typeface="Arial"/>
                <a:cs typeface="Arial"/>
              </a:rPr>
              <a:t>Video,</a:t>
            </a:r>
            <a:r>
              <a:rPr sz="1450" spc="-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1B3139"/>
                </a:solidFill>
                <a:latin typeface="Arial"/>
                <a:cs typeface="Arial"/>
              </a:rPr>
              <a:t>Images)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8167" y="6458629"/>
            <a:ext cx="281876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©2023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Databricks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Inc.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693"/>
                </a:solidFill>
                <a:latin typeface="Arial"/>
                <a:cs typeface="Arial"/>
              </a:rPr>
              <a:t>—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All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rights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693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27991" y="1952810"/>
            <a:ext cx="1791970" cy="914400"/>
          </a:xfrm>
          <a:prstGeom prst="rect">
            <a:avLst/>
          </a:prstGeom>
          <a:solidFill>
            <a:srgbClr val="B3D4DE"/>
          </a:solidFill>
        </p:spPr>
        <p:txBody>
          <a:bodyPr vert="horz" wrap="square" lIns="0" tIns="79375" rIns="0" bIns="0" rtlCol="0">
            <a:spAutoFit/>
          </a:bodyPr>
          <a:lstStyle/>
          <a:p>
            <a:pPr marL="407034">
              <a:lnSpc>
                <a:spcPct val="100000"/>
              </a:lnSpc>
              <a:spcBef>
                <a:spcPts val="625"/>
              </a:spcBef>
            </a:pPr>
            <a:r>
              <a:rPr sz="1200" spc="-10" dirty="0">
                <a:solidFill>
                  <a:srgbClr val="1A3038"/>
                </a:solidFill>
                <a:latin typeface="Arial"/>
                <a:cs typeface="Arial"/>
              </a:rPr>
              <a:t>Orchestration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200">
              <a:latin typeface="Arial"/>
              <a:cs typeface="Arial"/>
            </a:endParaRPr>
          </a:p>
          <a:p>
            <a:pPr marL="392430">
              <a:lnSpc>
                <a:spcPct val="100000"/>
              </a:lnSpc>
            </a:pPr>
            <a:r>
              <a:rPr sz="1600" spc="45" dirty="0">
                <a:solidFill>
                  <a:srgbClr val="1A3038"/>
                </a:solidFill>
                <a:latin typeface="Arial"/>
                <a:cs typeface="Arial"/>
              </a:rPr>
              <a:t>Workﬂows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34629" y="1952810"/>
            <a:ext cx="1791970" cy="914400"/>
          </a:xfrm>
          <a:prstGeom prst="rect">
            <a:avLst/>
          </a:prstGeom>
          <a:solidFill>
            <a:srgbClr val="B3D4DE"/>
          </a:solidFill>
        </p:spPr>
        <p:txBody>
          <a:bodyPr vert="horz" wrap="square" lIns="0" tIns="79375" rIns="0" bIns="0" rtlCol="0">
            <a:spAutoFit/>
          </a:bodyPr>
          <a:lstStyle/>
          <a:p>
            <a:pPr marL="438784" marR="430530" algn="ctr">
              <a:lnSpc>
                <a:spcPct val="100000"/>
              </a:lnSpc>
              <a:spcBef>
                <a:spcPts val="625"/>
              </a:spcBef>
            </a:pPr>
            <a:r>
              <a:rPr sz="1200" spc="-20" dirty="0">
                <a:solidFill>
                  <a:srgbClr val="1A3038"/>
                </a:solidFill>
                <a:latin typeface="Arial"/>
                <a:cs typeface="Arial"/>
              </a:rPr>
              <a:t>Data </a:t>
            </a:r>
            <a:r>
              <a:rPr sz="1200" spc="-10" dirty="0">
                <a:solidFill>
                  <a:srgbClr val="1A3038"/>
                </a:solidFill>
                <a:latin typeface="Arial"/>
                <a:cs typeface="Arial"/>
              </a:rPr>
              <a:t>Warehousing</a:t>
            </a:r>
            <a:endParaRPr sz="1200">
              <a:latin typeface="Arial"/>
              <a:cs typeface="Arial"/>
            </a:endParaRPr>
          </a:p>
          <a:p>
            <a:pPr marL="9525" algn="ctr">
              <a:lnSpc>
                <a:spcPct val="100000"/>
              </a:lnSpc>
              <a:spcBef>
                <a:spcPts val="655"/>
              </a:spcBef>
            </a:pPr>
            <a:r>
              <a:rPr sz="1600" spc="50" dirty="0">
                <a:solidFill>
                  <a:srgbClr val="1A3038"/>
                </a:solidFill>
                <a:latin typeface="Arial"/>
                <a:cs typeface="Arial"/>
              </a:rPr>
              <a:t>Databricks</a:t>
            </a:r>
            <a:r>
              <a:rPr sz="1600" spc="-1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1A3038"/>
                </a:solidFill>
                <a:latin typeface="Arial"/>
                <a:cs typeface="Arial"/>
              </a:rPr>
              <a:t>SQL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4587" y="3621018"/>
            <a:ext cx="7511415" cy="914400"/>
          </a:xfrm>
          <a:prstGeom prst="rect">
            <a:avLst/>
          </a:prstGeom>
          <a:solidFill>
            <a:srgbClr val="D8DCFE"/>
          </a:solidFill>
        </p:spPr>
        <p:txBody>
          <a:bodyPr vert="horz" wrap="square" lIns="0" tIns="7874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620"/>
              </a:spcBef>
            </a:pPr>
            <a:r>
              <a:rPr sz="1400" dirty="0">
                <a:solidFill>
                  <a:srgbClr val="1A3038"/>
                </a:solidFill>
                <a:latin typeface="Arial"/>
                <a:cs typeface="Arial"/>
              </a:rPr>
              <a:t>Unified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3038"/>
                </a:solidFill>
                <a:latin typeface="Arial"/>
                <a:cs typeface="Arial"/>
              </a:rPr>
              <a:t>security,</a:t>
            </a:r>
            <a:r>
              <a:rPr sz="1400" spc="10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3038"/>
                </a:solidFill>
                <a:latin typeface="Arial"/>
                <a:cs typeface="Arial"/>
              </a:rPr>
              <a:t>governance,</a:t>
            </a:r>
            <a:r>
              <a:rPr sz="1400" spc="10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3038"/>
                </a:solidFill>
                <a:latin typeface="Arial"/>
                <a:cs typeface="Arial"/>
              </a:rPr>
              <a:t>and</a:t>
            </a:r>
            <a:r>
              <a:rPr sz="1400" spc="10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A3038"/>
                </a:solidFill>
                <a:latin typeface="Arial"/>
                <a:cs typeface="Arial"/>
              </a:rPr>
              <a:t>cataloging</a:t>
            </a:r>
            <a:endParaRPr sz="1400">
              <a:latin typeface="Arial"/>
              <a:cs typeface="Arial"/>
            </a:endParaRPr>
          </a:p>
          <a:p>
            <a:pPr marR="107314" algn="ctr">
              <a:lnSpc>
                <a:spcPct val="100000"/>
              </a:lnSpc>
              <a:spcBef>
                <a:spcPts val="1055"/>
              </a:spcBef>
            </a:pPr>
            <a:r>
              <a:rPr sz="1600" spc="55" dirty="0">
                <a:solidFill>
                  <a:srgbClr val="1A3038"/>
                </a:solidFill>
                <a:latin typeface="Arial"/>
                <a:cs typeface="Arial"/>
              </a:rPr>
              <a:t>Unity</a:t>
            </a:r>
            <a:r>
              <a:rPr sz="1600" spc="-2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1A3038"/>
                </a:solidFill>
                <a:latin typeface="Arial"/>
                <a:cs typeface="Arial"/>
              </a:rPr>
              <a:t>Catalog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237" rIns="0" bIns="0" rtlCol="0">
            <a:spAutoFit/>
          </a:bodyPr>
          <a:lstStyle/>
          <a:p>
            <a:pPr marL="365760">
              <a:lnSpc>
                <a:spcPct val="100000"/>
              </a:lnSpc>
              <a:spcBef>
                <a:spcPts val="100"/>
              </a:spcBef>
            </a:pPr>
            <a:r>
              <a:rPr sz="3600" spc="110" dirty="0">
                <a:solidFill>
                  <a:srgbClr val="F9F7F3"/>
                </a:solidFill>
              </a:rPr>
              <a:t>Databricks</a:t>
            </a:r>
            <a:r>
              <a:rPr sz="3600" spc="-55" dirty="0">
                <a:solidFill>
                  <a:srgbClr val="F9F7F3"/>
                </a:solidFill>
              </a:rPr>
              <a:t> </a:t>
            </a:r>
            <a:r>
              <a:rPr sz="3600" spc="65" dirty="0">
                <a:solidFill>
                  <a:srgbClr val="F9F7F3"/>
                </a:solidFill>
              </a:rPr>
              <a:t>Data</a:t>
            </a:r>
            <a:r>
              <a:rPr sz="3600" spc="-50" dirty="0">
                <a:solidFill>
                  <a:srgbClr val="F9F7F3"/>
                </a:solidFill>
              </a:rPr>
              <a:t> </a:t>
            </a:r>
            <a:r>
              <a:rPr sz="3600" spc="95" dirty="0">
                <a:solidFill>
                  <a:srgbClr val="F9F7F3"/>
                </a:solidFill>
              </a:rPr>
              <a:t>Intelligence</a:t>
            </a:r>
            <a:r>
              <a:rPr sz="3600" spc="-50" dirty="0">
                <a:solidFill>
                  <a:srgbClr val="F9F7F3"/>
                </a:solidFill>
              </a:rPr>
              <a:t> </a:t>
            </a:r>
            <a:r>
              <a:rPr sz="3600" spc="100" dirty="0">
                <a:solidFill>
                  <a:srgbClr val="F9F7F3"/>
                </a:solidFill>
              </a:rPr>
              <a:t>Platform</a:t>
            </a:r>
            <a:endParaRPr sz="3600"/>
          </a:p>
        </p:txBody>
      </p:sp>
      <p:sp>
        <p:nvSpPr>
          <p:cNvPr id="13" name="object 13"/>
          <p:cNvSpPr txBox="1"/>
          <p:nvPr/>
        </p:nvSpPr>
        <p:spPr>
          <a:xfrm>
            <a:off x="2314587" y="4636003"/>
            <a:ext cx="7511415" cy="914400"/>
          </a:xfrm>
          <a:prstGeom prst="rect">
            <a:avLst/>
          </a:prstGeom>
          <a:solidFill>
            <a:srgbClr val="D8DCFE"/>
          </a:solidFill>
        </p:spPr>
        <p:txBody>
          <a:bodyPr vert="horz" wrap="square" lIns="0" tIns="7874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620"/>
              </a:spcBef>
            </a:pPr>
            <a:r>
              <a:rPr sz="1400" spc="10" dirty="0">
                <a:solidFill>
                  <a:srgbClr val="1A3038"/>
                </a:solidFill>
                <a:latin typeface="Arial"/>
                <a:cs typeface="Arial"/>
              </a:rPr>
              <a:t>Unified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1A3038"/>
                </a:solidFill>
                <a:latin typeface="Arial"/>
                <a:cs typeface="Arial"/>
              </a:rPr>
              <a:t>data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1A3038"/>
                </a:solidFill>
                <a:latin typeface="Arial"/>
                <a:cs typeface="Arial"/>
              </a:rPr>
              <a:t>storage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1A3038"/>
                </a:solidFill>
                <a:latin typeface="Arial"/>
                <a:cs typeface="Arial"/>
              </a:rPr>
              <a:t>for</a:t>
            </a:r>
            <a:r>
              <a:rPr sz="1400" spc="10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1A3038"/>
                </a:solidFill>
                <a:latin typeface="Arial"/>
                <a:cs typeface="Arial"/>
              </a:rPr>
              <a:t>reliability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1A3038"/>
                </a:solidFill>
                <a:latin typeface="Arial"/>
                <a:cs typeface="Arial"/>
              </a:rPr>
              <a:t>and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A3038"/>
                </a:solidFill>
                <a:latin typeface="Arial"/>
                <a:cs typeface="Arial"/>
              </a:rPr>
              <a:t>sharing</a:t>
            </a:r>
            <a:endParaRPr sz="1400">
              <a:latin typeface="Arial"/>
              <a:cs typeface="Arial"/>
            </a:endParaRPr>
          </a:p>
          <a:p>
            <a:pPr marL="48895" algn="ctr">
              <a:lnSpc>
                <a:spcPct val="100000"/>
              </a:lnSpc>
              <a:spcBef>
                <a:spcPts val="1385"/>
              </a:spcBef>
            </a:pPr>
            <a:r>
              <a:rPr sz="1600" dirty="0">
                <a:solidFill>
                  <a:srgbClr val="1A3038"/>
                </a:solidFill>
                <a:latin typeface="Arial"/>
                <a:cs typeface="Arial"/>
              </a:rPr>
              <a:t>Delta</a:t>
            </a:r>
            <a:r>
              <a:rPr sz="1600" spc="6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A3038"/>
                </a:solidFill>
                <a:latin typeface="Arial"/>
                <a:cs typeface="Arial"/>
              </a:rPr>
              <a:t>Lake</a:t>
            </a:r>
            <a:r>
              <a:rPr sz="1600" spc="6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1A3038"/>
                </a:solidFill>
                <a:latin typeface="Arial"/>
                <a:cs typeface="Arial"/>
              </a:rPr>
              <a:t>UniForm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72635" y="1799921"/>
            <a:ext cx="7779384" cy="3897629"/>
          </a:xfrm>
          <a:prstGeom prst="rect">
            <a:avLst/>
          </a:prstGeom>
          <a:ln w="9524">
            <a:solidFill>
              <a:srgbClr val="F9F7F3"/>
            </a:solidFill>
          </a:ln>
        </p:spPr>
        <p:txBody>
          <a:bodyPr vert="horz" wrap="square" lIns="0" tIns="571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0"/>
              </a:spcBef>
            </a:pPr>
            <a:endParaRPr sz="1200">
              <a:latin typeface="Times New Roman"/>
              <a:cs typeface="Times New Roman"/>
            </a:endParaRPr>
          </a:p>
          <a:p>
            <a:pPr marR="1866900" algn="ctr">
              <a:lnSpc>
                <a:spcPct val="100000"/>
              </a:lnSpc>
            </a:pPr>
            <a:r>
              <a:rPr sz="1200" spc="-75" dirty="0">
                <a:solidFill>
                  <a:srgbClr val="1A3038"/>
                </a:solidFill>
                <a:latin typeface="Arial"/>
                <a:cs typeface="Arial"/>
              </a:rPr>
              <a:t>ETL</a:t>
            </a:r>
            <a:r>
              <a:rPr sz="1200" spc="-1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1A3038"/>
                </a:solidFill>
                <a:latin typeface="Arial"/>
                <a:cs typeface="Arial"/>
              </a:rPr>
              <a:t>&amp;</a:t>
            </a:r>
            <a:endParaRPr sz="1200">
              <a:latin typeface="Arial"/>
              <a:cs typeface="Arial"/>
            </a:endParaRPr>
          </a:p>
          <a:p>
            <a:pPr marR="1866900" algn="ctr">
              <a:lnSpc>
                <a:spcPct val="100000"/>
              </a:lnSpc>
            </a:pPr>
            <a:r>
              <a:rPr sz="1200" dirty="0">
                <a:solidFill>
                  <a:srgbClr val="1A3038"/>
                </a:solidFill>
                <a:latin typeface="Arial"/>
                <a:cs typeface="Arial"/>
              </a:rPr>
              <a:t>Real-</a:t>
            </a:r>
            <a:r>
              <a:rPr sz="1200" spc="65" dirty="0">
                <a:solidFill>
                  <a:srgbClr val="1A3038"/>
                </a:solidFill>
                <a:latin typeface="Arial"/>
                <a:cs typeface="Arial"/>
              </a:rPr>
              <a:t>time</a:t>
            </a:r>
            <a:r>
              <a:rPr sz="1200" spc="4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A3038"/>
                </a:solidFill>
                <a:latin typeface="Arial"/>
                <a:cs typeface="Arial"/>
              </a:rPr>
              <a:t>Analytics</a:t>
            </a:r>
            <a:endParaRPr sz="1200">
              <a:latin typeface="Arial"/>
              <a:cs typeface="Arial"/>
            </a:endParaRPr>
          </a:p>
          <a:p>
            <a:pPr marL="2479675" marR="4354195" algn="ctr">
              <a:lnSpc>
                <a:spcPct val="100000"/>
              </a:lnSpc>
              <a:spcBef>
                <a:spcPts val="655"/>
              </a:spcBef>
            </a:pPr>
            <a:r>
              <a:rPr sz="1600" dirty="0">
                <a:solidFill>
                  <a:srgbClr val="1A3038"/>
                </a:solidFill>
                <a:latin typeface="Arial"/>
                <a:cs typeface="Arial"/>
              </a:rPr>
              <a:t>Delta</a:t>
            </a:r>
            <a:r>
              <a:rPr sz="1600" spc="18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1A3038"/>
                </a:solidFill>
                <a:latin typeface="Arial"/>
                <a:cs typeface="Arial"/>
              </a:rPr>
              <a:t>Live </a:t>
            </a:r>
            <a:r>
              <a:rPr sz="1600" spc="-10" dirty="0">
                <a:solidFill>
                  <a:srgbClr val="1A3038"/>
                </a:solidFill>
                <a:latin typeface="Arial"/>
                <a:cs typeface="Arial"/>
              </a:rPr>
              <a:t>Tables</a:t>
            </a:r>
            <a:endParaRPr sz="1600">
              <a:latin typeface="Arial"/>
              <a:cs typeface="Arial"/>
            </a:endParaRPr>
          </a:p>
          <a:p>
            <a:pPr marL="25400" algn="ctr">
              <a:lnSpc>
                <a:spcPct val="100000"/>
              </a:lnSpc>
              <a:spcBef>
                <a:spcPts val="40"/>
              </a:spcBef>
            </a:pPr>
            <a:r>
              <a:rPr sz="1200" spc="10" dirty="0">
                <a:solidFill>
                  <a:srgbClr val="F9F7F3"/>
                </a:solidFill>
                <a:latin typeface="Arial"/>
                <a:cs typeface="Arial"/>
              </a:rPr>
              <a:t>An</a:t>
            </a:r>
            <a:r>
              <a:rPr sz="1200" spc="7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AI</a:t>
            </a:r>
            <a:r>
              <a:rPr sz="1200" spc="7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9F7F3"/>
                </a:solidFill>
                <a:latin typeface="Arial"/>
                <a:cs typeface="Arial"/>
              </a:rPr>
              <a:t>powered</a:t>
            </a:r>
            <a:r>
              <a:rPr sz="1200" spc="7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9F7F3"/>
                </a:solidFill>
                <a:latin typeface="Arial"/>
                <a:cs typeface="Arial"/>
              </a:rPr>
              <a:t>data</a:t>
            </a:r>
            <a:r>
              <a:rPr sz="1200" spc="7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9F7F3"/>
                </a:solidFill>
                <a:latin typeface="Arial"/>
                <a:cs typeface="Arial"/>
              </a:rPr>
              <a:t>intelligence</a:t>
            </a:r>
            <a:r>
              <a:rPr sz="1200" spc="7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9F7F3"/>
                </a:solidFill>
                <a:latin typeface="Arial"/>
                <a:cs typeface="Arial"/>
              </a:rPr>
              <a:t>engine</a:t>
            </a:r>
            <a:r>
              <a:rPr sz="1200" spc="8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F9F7F3"/>
                </a:solidFill>
                <a:latin typeface="Arial"/>
                <a:cs typeface="Arial"/>
              </a:rPr>
              <a:t>to </a:t>
            </a:r>
            <a:r>
              <a:rPr sz="1200" spc="10" dirty="0">
                <a:solidFill>
                  <a:srgbClr val="F9F7F3"/>
                </a:solidFill>
                <a:latin typeface="Arial"/>
                <a:cs typeface="Arial"/>
              </a:rPr>
              <a:t>understand</a:t>
            </a:r>
            <a:r>
              <a:rPr sz="1200" spc="7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9F7F3"/>
                </a:solidFill>
                <a:latin typeface="Arial"/>
                <a:cs typeface="Arial"/>
              </a:rPr>
              <a:t>the</a:t>
            </a:r>
            <a:r>
              <a:rPr sz="1200" spc="7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9F7F3"/>
                </a:solidFill>
                <a:latin typeface="Arial"/>
                <a:cs typeface="Arial"/>
              </a:rPr>
              <a:t>semantics</a:t>
            </a:r>
            <a:r>
              <a:rPr sz="1200" spc="7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9F7F3"/>
                </a:solidFill>
                <a:latin typeface="Arial"/>
                <a:cs typeface="Arial"/>
              </a:rPr>
              <a:t>of</a:t>
            </a:r>
            <a:r>
              <a:rPr sz="1200" spc="8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9F7F3"/>
                </a:solidFill>
                <a:latin typeface="Arial"/>
                <a:cs typeface="Arial"/>
              </a:rPr>
              <a:t>your</a:t>
            </a:r>
            <a:r>
              <a:rPr sz="1200" spc="7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9F7F3"/>
                </a:solidFill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  <a:p>
            <a:pPr marL="25400" algn="ctr">
              <a:lnSpc>
                <a:spcPct val="100000"/>
              </a:lnSpc>
              <a:spcBef>
                <a:spcPts val="585"/>
              </a:spcBef>
            </a:pPr>
            <a:r>
              <a:rPr sz="1600" b="1" spc="-10" dirty="0">
                <a:solidFill>
                  <a:srgbClr val="F9F7F3"/>
                </a:solidFill>
                <a:latin typeface="Arial"/>
                <a:cs typeface="Arial"/>
              </a:rPr>
              <a:t>DatabricksIQ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1A303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029" y="4889500"/>
            <a:ext cx="12176760" cy="1968500"/>
            <a:chOff x="3029" y="4889500"/>
            <a:chExt cx="12176760" cy="1968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64240" y="6469461"/>
              <a:ext cx="186721" cy="1866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29" y="4889500"/>
              <a:ext cx="12176760" cy="1968500"/>
            </a:xfrm>
            <a:custGeom>
              <a:avLst/>
              <a:gdLst/>
              <a:ahLst/>
              <a:cxnLst/>
              <a:rect l="l" t="t" r="r" b="b"/>
              <a:pathLst>
                <a:path w="12176760" h="1968500">
                  <a:moveTo>
                    <a:pt x="1591943" y="139700"/>
                  </a:moveTo>
                  <a:lnTo>
                    <a:pt x="104359" y="139700"/>
                  </a:lnTo>
                  <a:lnTo>
                    <a:pt x="54409" y="152400"/>
                  </a:lnTo>
                  <a:lnTo>
                    <a:pt x="0" y="165100"/>
                  </a:lnTo>
                  <a:lnTo>
                    <a:pt x="0" y="1968500"/>
                  </a:lnTo>
                  <a:lnTo>
                    <a:pt x="12176270" y="1968500"/>
                  </a:lnTo>
                  <a:lnTo>
                    <a:pt x="12176270" y="165100"/>
                  </a:lnTo>
                  <a:lnTo>
                    <a:pt x="1729081" y="165100"/>
                  </a:lnTo>
                  <a:lnTo>
                    <a:pt x="1679881" y="152400"/>
                  </a:lnTo>
                  <a:lnTo>
                    <a:pt x="1634320" y="152400"/>
                  </a:lnTo>
                  <a:lnTo>
                    <a:pt x="1591943" y="139700"/>
                  </a:lnTo>
                  <a:close/>
                </a:path>
                <a:path w="12176760" h="1968500">
                  <a:moveTo>
                    <a:pt x="3776216" y="152400"/>
                  </a:moveTo>
                  <a:lnTo>
                    <a:pt x="2126248" y="152400"/>
                  </a:lnTo>
                  <a:lnTo>
                    <a:pt x="2077047" y="165100"/>
                  </a:lnTo>
                  <a:lnTo>
                    <a:pt x="3825463" y="165100"/>
                  </a:lnTo>
                  <a:lnTo>
                    <a:pt x="3776216" y="152400"/>
                  </a:lnTo>
                  <a:close/>
                </a:path>
                <a:path w="12176760" h="1968500">
                  <a:moveTo>
                    <a:pt x="5872463" y="152400"/>
                  </a:moveTo>
                  <a:lnTo>
                    <a:pt x="4222797" y="152400"/>
                  </a:lnTo>
                  <a:lnTo>
                    <a:pt x="4173597" y="165100"/>
                  </a:lnTo>
                  <a:lnTo>
                    <a:pt x="5921664" y="165100"/>
                  </a:lnTo>
                  <a:lnTo>
                    <a:pt x="5872463" y="152400"/>
                  </a:lnTo>
                  <a:close/>
                </a:path>
                <a:path w="12176760" h="1968500">
                  <a:moveTo>
                    <a:pt x="7968790" y="152400"/>
                  </a:moveTo>
                  <a:lnTo>
                    <a:pt x="6318835" y="152400"/>
                  </a:lnTo>
                  <a:lnTo>
                    <a:pt x="6269634" y="165100"/>
                  </a:lnTo>
                  <a:lnTo>
                    <a:pt x="8018038" y="165100"/>
                  </a:lnTo>
                  <a:lnTo>
                    <a:pt x="7968790" y="152400"/>
                  </a:lnTo>
                  <a:close/>
                </a:path>
                <a:path w="12176760" h="1968500">
                  <a:moveTo>
                    <a:pt x="10065022" y="152400"/>
                  </a:moveTo>
                  <a:lnTo>
                    <a:pt x="8415377" y="152400"/>
                  </a:lnTo>
                  <a:lnTo>
                    <a:pt x="8366176" y="165100"/>
                  </a:lnTo>
                  <a:lnTo>
                    <a:pt x="10114226" y="165100"/>
                  </a:lnTo>
                  <a:lnTo>
                    <a:pt x="10065022" y="152400"/>
                  </a:lnTo>
                  <a:close/>
                </a:path>
                <a:path w="12176760" h="1968500">
                  <a:moveTo>
                    <a:pt x="12083150" y="139700"/>
                  </a:moveTo>
                  <a:lnTo>
                    <a:pt x="10599350" y="139700"/>
                  </a:lnTo>
                  <a:lnTo>
                    <a:pt x="10556972" y="152400"/>
                  </a:lnTo>
                  <a:lnTo>
                    <a:pt x="10511410" y="152400"/>
                  </a:lnTo>
                  <a:lnTo>
                    <a:pt x="10462209" y="165100"/>
                  </a:lnTo>
                  <a:lnTo>
                    <a:pt x="12176270" y="165100"/>
                  </a:lnTo>
                  <a:lnTo>
                    <a:pt x="12132508" y="152400"/>
                  </a:lnTo>
                  <a:lnTo>
                    <a:pt x="12083150" y="139700"/>
                  </a:lnTo>
                  <a:close/>
                </a:path>
                <a:path w="12176760" h="1968500">
                  <a:moveTo>
                    <a:pt x="3688196" y="139700"/>
                  </a:moveTo>
                  <a:lnTo>
                    <a:pt x="2214189" y="139700"/>
                  </a:lnTo>
                  <a:lnTo>
                    <a:pt x="2171810" y="152400"/>
                  </a:lnTo>
                  <a:lnTo>
                    <a:pt x="3730612" y="152400"/>
                  </a:lnTo>
                  <a:lnTo>
                    <a:pt x="3688196" y="139700"/>
                  </a:lnTo>
                  <a:close/>
                </a:path>
                <a:path w="12176760" h="1968500">
                  <a:moveTo>
                    <a:pt x="5784522" y="139700"/>
                  </a:moveTo>
                  <a:lnTo>
                    <a:pt x="4310735" y="139700"/>
                  </a:lnTo>
                  <a:lnTo>
                    <a:pt x="4268358" y="152400"/>
                  </a:lnTo>
                  <a:lnTo>
                    <a:pt x="5826901" y="152400"/>
                  </a:lnTo>
                  <a:lnTo>
                    <a:pt x="5784522" y="139700"/>
                  </a:lnTo>
                  <a:close/>
                </a:path>
                <a:path w="12176760" h="1968500">
                  <a:moveTo>
                    <a:pt x="7880770" y="139700"/>
                  </a:moveTo>
                  <a:lnTo>
                    <a:pt x="6406775" y="139700"/>
                  </a:lnTo>
                  <a:lnTo>
                    <a:pt x="6364397" y="152400"/>
                  </a:lnTo>
                  <a:lnTo>
                    <a:pt x="7923186" y="152400"/>
                  </a:lnTo>
                  <a:lnTo>
                    <a:pt x="7880770" y="139700"/>
                  </a:lnTo>
                  <a:close/>
                </a:path>
                <a:path w="12176760" h="1968500">
                  <a:moveTo>
                    <a:pt x="9977076" y="139700"/>
                  </a:moveTo>
                  <a:lnTo>
                    <a:pt x="8503317" y="139700"/>
                  </a:lnTo>
                  <a:lnTo>
                    <a:pt x="8460939" y="152400"/>
                  </a:lnTo>
                  <a:lnTo>
                    <a:pt x="10019457" y="152400"/>
                  </a:lnTo>
                  <a:lnTo>
                    <a:pt x="9977076" y="139700"/>
                  </a:lnTo>
                  <a:close/>
                </a:path>
                <a:path w="12176760" h="1968500">
                  <a:moveTo>
                    <a:pt x="1243219" y="38100"/>
                  </a:moveTo>
                  <a:lnTo>
                    <a:pt x="466074" y="38100"/>
                  </a:lnTo>
                  <a:lnTo>
                    <a:pt x="425487" y="50800"/>
                  </a:lnTo>
                  <a:lnTo>
                    <a:pt x="234293" y="114300"/>
                  </a:lnTo>
                  <a:lnTo>
                    <a:pt x="193617" y="127000"/>
                  </a:lnTo>
                  <a:lnTo>
                    <a:pt x="150534" y="139700"/>
                  </a:lnTo>
                  <a:lnTo>
                    <a:pt x="1552295" y="139700"/>
                  </a:lnTo>
                  <a:lnTo>
                    <a:pt x="1514921" y="127000"/>
                  </a:lnTo>
                  <a:lnTo>
                    <a:pt x="1479367" y="114300"/>
                  </a:lnTo>
                  <a:lnTo>
                    <a:pt x="1445177" y="101600"/>
                  </a:lnTo>
                  <a:lnTo>
                    <a:pt x="1411896" y="88900"/>
                  </a:lnTo>
                  <a:lnTo>
                    <a:pt x="1346245" y="76200"/>
                  </a:lnTo>
                  <a:lnTo>
                    <a:pt x="1312965" y="63500"/>
                  </a:lnTo>
                  <a:lnTo>
                    <a:pt x="1278774" y="50800"/>
                  </a:lnTo>
                  <a:lnTo>
                    <a:pt x="1243219" y="38100"/>
                  </a:lnTo>
                  <a:close/>
                </a:path>
                <a:path w="12176760" h="1968500">
                  <a:moveTo>
                    <a:pt x="3339272" y="38100"/>
                  </a:moveTo>
                  <a:lnTo>
                    <a:pt x="2562927" y="38100"/>
                  </a:lnTo>
                  <a:lnTo>
                    <a:pt x="2527370" y="50800"/>
                  </a:lnTo>
                  <a:lnTo>
                    <a:pt x="2493178" y="63500"/>
                  </a:lnTo>
                  <a:lnTo>
                    <a:pt x="2459896" y="76200"/>
                  </a:lnTo>
                  <a:lnTo>
                    <a:pt x="2394241" y="88900"/>
                  </a:lnTo>
                  <a:lnTo>
                    <a:pt x="2360960" y="101600"/>
                  </a:lnTo>
                  <a:lnTo>
                    <a:pt x="2326768" y="114300"/>
                  </a:lnTo>
                  <a:lnTo>
                    <a:pt x="2291213" y="127000"/>
                  </a:lnTo>
                  <a:lnTo>
                    <a:pt x="2253838" y="139700"/>
                  </a:lnTo>
                  <a:lnTo>
                    <a:pt x="3648513" y="139700"/>
                  </a:lnTo>
                  <a:lnTo>
                    <a:pt x="3611109" y="127000"/>
                  </a:lnTo>
                  <a:lnTo>
                    <a:pt x="3575527" y="114300"/>
                  </a:lnTo>
                  <a:lnTo>
                    <a:pt x="3541313" y="101600"/>
                  </a:lnTo>
                  <a:lnTo>
                    <a:pt x="3508012" y="88900"/>
                  </a:lnTo>
                  <a:lnTo>
                    <a:pt x="3442329" y="76200"/>
                  </a:lnTo>
                  <a:lnTo>
                    <a:pt x="3409036" y="63500"/>
                  </a:lnTo>
                  <a:lnTo>
                    <a:pt x="3374835" y="50800"/>
                  </a:lnTo>
                  <a:lnTo>
                    <a:pt x="3339272" y="38100"/>
                  </a:lnTo>
                  <a:close/>
                </a:path>
                <a:path w="12176760" h="1968500">
                  <a:moveTo>
                    <a:pt x="5435784" y="38100"/>
                  </a:moveTo>
                  <a:lnTo>
                    <a:pt x="4659458" y="38100"/>
                  </a:lnTo>
                  <a:lnTo>
                    <a:pt x="4623903" y="50800"/>
                  </a:lnTo>
                  <a:lnTo>
                    <a:pt x="4589713" y="63500"/>
                  </a:lnTo>
                  <a:lnTo>
                    <a:pt x="4556432" y="76200"/>
                  </a:lnTo>
                  <a:lnTo>
                    <a:pt x="4490781" y="88900"/>
                  </a:lnTo>
                  <a:lnTo>
                    <a:pt x="4457501" y="101600"/>
                  </a:lnTo>
                  <a:lnTo>
                    <a:pt x="4423311" y="114300"/>
                  </a:lnTo>
                  <a:lnTo>
                    <a:pt x="4387757" y="127000"/>
                  </a:lnTo>
                  <a:lnTo>
                    <a:pt x="4350383" y="139700"/>
                  </a:lnTo>
                  <a:lnTo>
                    <a:pt x="5744873" y="139700"/>
                  </a:lnTo>
                  <a:lnTo>
                    <a:pt x="5707498" y="127000"/>
                  </a:lnTo>
                  <a:lnTo>
                    <a:pt x="5671942" y="114300"/>
                  </a:lnTo>
                  <a:lnTo>
                    <a:pt x="5637751" y="101600"/>
                  </a:lnTo>
                  <a:lnTo>
                    <a:pt x="5604469" y="88900"/>
                  </a:lnTo>
                  <a:lnTo>
                    <a:pt x="5538815" y="76200"/>
                  </a:lnTo>
                  <a:lnTo>
                    <a:pt x="5505533" y="63500"/>
                  </a:lnTo>
                  <a:lnTo>
                    <a:pt x="5471341" y="50800"/>
                  </a:lnTo>
                  <a:lnTo>
                    <a:pt x="5435784" y="38100"/>
                  </a:lnTo>
                  <a:close/>
                </a:path>
                <a:path w="12176760" h="1968500">
                  <a:moveTo>
                    <a:pt x="7531836" y="38100"/>
                  </a:moveTo>
                  <a:lnTo>
                    <a:pt x="6755500" y="38100"/>
                  </a:lnTo>
                  <a:lnTo>
                    <a:pt x="6719945" y="50800"/>
                  </a:lnTo>
                  <a:lnTo>
                    <a:pt x="6685755" y="63500"/>
                  </a:lnTo>
                  <a:lnTo>
                    <a:pt x="6652475" y="76200"/>
                  </a:lnTo>
                  <a:lnTo>
                    <a:pt x="6586824" y="88900"/>
                  </a:lnTo>
                  <a:lnTo>
                    <a:pt x="6553544" y="101600"/>
                  </a:lnTo>
                  <a:lnTo>
                    <a:pt x="6519353" y="114300"/>
                  </a:lnTo>
                  <a:lnTo>
                    <a:pt x="6483798" y="127000"/>
                  </a:lnTo>
                  <a:lnTo>
                    <a:pt x="6446424" y="139700"/>
                  </a:lnTo>
                  <a:lnTo>
                    <a:pt x="7841087" y="139700"/>
                  </a:lnTo>
                  <a:lnTo>
                    <a:pt x="7803682" y="127000"/>
                  </a:lnTo>
                  <a:lnTo>
                    <a:pt x="7768100" y="114300"/>
                  </a:lnTo>
                  <a:lnTo>
                    <a:pt x="7733885" y="101600"/>
                  </a:lnTo>
                  <a:lnTo>
                    <a:pt x="7700584" y="88900"/>
                  </a:lnTo>
                  <a:lnTo>
                    <a:pt x="7634898" y="76200"/>
                  </a:lnTo>
                  <a:lnTo>
                    <a:pt x="7601603" y="63500"/>
                  </a:lnTo>
                  <a:lnTo>
                    <a:pt x="7567401" y="50800"/>
                  </a:lnTo>
                  <a:lnTo>
                    <a:pt x="7531836" y="38100"/>
                  </a:lnTo>
                  <a:close/>
                </a:path>
                <a:path w="12176760" h="1968500">
                  <a:moveTo>
                    <a:pt x="9628337" y="38100"/>
                  </a:moveTo>
                  <a:lnTo>
                    <a:pt x="8852045" y="38100"/>
                  </a:lnTo>
                  <a:lnTo>
                    <a:pt x="8816490" y="50800"/>
                  </a:lnTo>
                  <a:lnTo>
                    <a:pt x="8782299" y="63500"/>
                  </a:lnTo>
                  <a:lnTo>
                    <a:pt x="8749019" y="76200"/>
                  </a:lnTo>
                  <a:lnTo>
                    <a:pt x="8683367" y="88900"/>
                  </a:lnTo>
                  <a:lnTo>
                    <a:pt x="8650086" y="101600"/>
                  </a:lnTo>
                  <a:lnTo>
                    <a:pt x="8615895" y="114300"/>
                  </a:lnTo>
                  <a:lnTo>
                    <a:pt x="8580340" y="127000"/>
                  </a:lnTo>
                  <a:lnTo>
                    <a:pt x="8542966" y="139700"/>
                  </a:lnTo>
                  <a:lnTo>
                    <a:pt x="9937425" y="139700"/>
                  </a:lnTo>
                  <a:lnTo>
                    <a:pt x="9900048" y="127000"/>
                  </a:lnTo>
                  <a:lnTo>
                    <a:pt x="9864491" y="114300"/>
                  </a:lnTo>
                  <a:lnTo>
                    <a:pt x="9830299" y="101600"/>
                  </a:lnTo>
                  <a:lnTo>
                    <a:pt x="9797017" y="88900"/>
                  </a:lnTo>
                  <a:lnTo>
                    <a:pt x="9731364" y="76200"/>
                  </a:lnTo>
                  <a:lnTo>
                    <a:pt x="9698082" y="63500"/>
                  </a:lnTo>
                  <a:lnTo>
                    <a:pt x="9663892" y="50800"/>
                  </a:lnTo>
                  <a:lnTo>
                    <a:pt x="9628337" y="38100"/>
                  </a:lnTo>
                  <a:close/>
                </a:path>
                <a:path w="12176760" h="1968500">
                  <a:moveTo>
                    <a:pt x="11585324" y="12700"/>
                  </a:moveTo>
                  <a:lnTo>
                    <a:pt x="11067480" y="12700"/>
                  </a:lnTo>
                  <a:lnTo>
                    <a:pt x="11025102" y="25400"/>
                  </a:lnTo>
                  <a:lnTo>
                    <a:pt x="10985453" y="38100"/>
                  </a:lnTo>
                  <a:lnTo>
                    <a:pt x="10948078" y="38100"/>
                  </a:lnTo>
                  <a:lnTo>
                    <a:pt x="10912523" y="50800"/>
                  </a:lnTo>
                  <a:lnTo>
                    <a:pt x="10878333" y="63500"/>
                  </a:lnTo>
                  <a:lnTo>
                    <a:pt x="10845052" y="76200"/>
                  </a:lnTo>
                  <a:lnTo>
                    <a:pt x="10779400" y="88900"/>
                  </a:lnTo>
                  <a:lnTo>
                    <a:pt x="10746119" y="101600"/>
                  </a:lnTo>
                  <a:lnTo>
                    <a:pt x="10711929" y="114300"/>
                  </a:lnTo>
                  <a:lnTo>
                    <a:pt x="10676374" y="127000"/>
                  </a:lnTo>
                  <a:lnTo>
                    <a:pt x="10638999" y="139700"/>
                  </a:lnTo>
                  <a:lnTo>
                    <a:pt x="12037469" y="139700"/>
                  </a:lnTo>
                  <a:lnTo>
                    <a:pt x="11994791" y="127000"/>
                  </a:lnTo>
                  <a:lnTo>
                    <a:pt x="11954445" y="114300"/>
                  </a:lnTo>
                  <a:lnTo>
                    <a:pt x="11764158" y="50800"/>
                  </a:lnTo>
                  <a:lnTo>
                    <a:pt x="11723684" y="38100"/>
                  </a:lnTo>
                  <a:lnTo>
                    <a:pt x="11680835" y="25400"/>
                  </a:lnTo>
                  <a:lnTo>
                    <a:pt x="11634939" y="25400"/>
                  </a:lnTo>
                  <a:lnTo>
                    <a:pt x="11585324" y="12700"/>
                  </a:lnTo>
                  <a:close/>
                </a:path>
                <a:path w="12176760" h="1968500">
                  <a:moveTo>
                    <a:pt x="1123818" y="12700"/>
                  </a:moveTo>
                  <a:lnTo>
                    <a:pt x="604842" y="12700"/>
                  </a:lnTo>
                  <a:lnTo>
                    <a:pt x="555068" y="25400"/>
                  </a:lnTo>
                  <a:lnTo>
                    <a:pt x="509040" y="38100"/>
                  </a:lnTo>
                  <a:lnTo>
                    <a:pt x="1205845" y="38100"/>
                  </a:lnTo>
                  <a:lnTo>
                    <a:pt x="1166196" y="25400"/>
                  </a:lnTo>
                  <a:lnTo>
                    <a:pt x="1123818" y="12700"/>
                  </a:lnTo>
                  <a:close/>
                </a:path>
                <a:path w="12176760" h="1968500">
                  <a:moveTo>
                    <a:pt x="3219857" y="12700"/>
                  </a:moveTo>
                  <a:lnTo>
                    <a:pt x="2682336" y="12700"/>
                  </a:lnTo>
                  <a:lnTo>
                    <a:pt x="2639956" y="25400"/>
                  </a:lnTo>
                  <a:lnTo>
                    <a:pt x="2600304" y="38100"/>
                  </a:lnTo>
                  <a:lnTo>
                    <a:pt x="3301891" y="38100"/>
                  </a:lnTo>
                  <a:lnTo>
                    <a:pt x="3262238" y="25400"/>
                  </a:lnTo>
                  <a:lnTo>
                    <a:pt x="3219857" y="12700"/>
                  </a:lnTo>
                  <a:close/>
                </a:path>
                <a:path w="12176760" h="1968500">
                  <a:moveTo>
                    <a:pt x="5316374" y="12700"/>
                  </a:moveTo>
                  <a:lnTo>
                    <a:pt x="4778859" y="12700"/>
                  </a:lnTo>
                  <a:lnTo>
                    <a:pt x="4736481" y="25400"/>
                  </a:lnTo>
                  <a:lnTo>
                    <a:pt x="4696832" y="38100"/>
                  </a:lnTo>
                  <a:lnTo>
                    <a:pt x="5398407" y="38100"/>
                  </a:lnTo>
                  <a:lnTo>
                    <a:pt x="5358755" y="25400"/>
                  </a:lnTo>
                  <a:lnTo>
                    <a:pt x="5316374" y="12700"/>
                  </a:lnTo>
                  <a:close/>
                </a:path>
                <a:path w="12176760" h="1968500">
                  <a:moveTo>
                    <a:pt x="7412412" y="12700"/>
                  </a:moveTo>
                  <a:lnTo>
                    <a:pt x="6874899" y="12700"/>
                  </a:lnTo>
                  <a:lnTo>
                    <a:pt x="6832522" y="25400"/>
                  </a:lnTo>
                  <a:lnTo>
                    <a:pt x="6792874" y="38100"/>
                  </a:lnTo>
                  <a:lnTo>
                    <a:pt x="7494453" y="38100"/>
                  </a:lnTo>
                  <a:lnTo>
                    <a:pt x="7454797" y="25400"/>
                  </a:lnTo>
                  <a:lnTo>
                    <a:pt x="7412412" y="12700"/>
                  </a:lnTo>
                  <a:close/>
                </a:path>
                <a:path w="12176760" h="1968500">
                  <a:moveTo>
                    <a:pt x="9508937" y="12700"/>
                  </a:moveTo>
                  <a:lnTo>
                    <a:pt x="8971446" y="12700"/>
                  </a:lnTo>
                  <a:lnTo>
                    <a:pt x="8929068" y="25400"/>
                  </a:lnTo>
                  <a:lnTo>
                    <a:pt x="8889420" y="38100"/>
                  </a:lnTo>
                  <a:lnTo>
                    <a:pt x="9590962" y="38100"/>
                  </a:lnTo>
                  <a:lnTo>
                    <a:pt x="9551314" y="25400"/>
                  </a:lnTo>
                  <a:lnTo>
                    <a:pt x="9508937" y="12700"/>
                  </a:lnTo>
                  <a:close/>
                </a:path>
                <a:path w="12176760" h="1968500">
                  <a:moveTo>
                    <a:pt x="1029055" y="0"/>
                  </a:moveTo>
                  <a:lnTo>
                    <a:pt x="718362" y="0"/>
                  </a:lnTo>
                  <a:lnTo>
                    <a:pt x="659045" y="12700"/>
                  </a:lnTo>
                  <a:lnTo>
                    <a:pt x="1078256" y="12700"/>
                  </a:lnTo>
                  <a:lnTo>
                    <a:pt x="1029055" y="0"/>
                  </a:lnTo>
                  <a:close/>
                </a:path>
                <a:path w="12176760" h="1968500">
                  <a:moveTo>
                    <a:pt x="3125090" y="0"/>
                  </a:moveTo>
                  <a:lnTo>
                    <a:pt x="2777106" y="0"/>
                  </a:lnTo>
                  <a:lnTo>
                    <a:pt x="2727902" y="12700"/>
                  </a:lnTo>
                  <a:lnTo>
                    <a:pt x="3174292" y="12700"/>
                  </a:lnTo>
                  <a:lnTo>
                    <a:pt x="3125090" y="0"/>
                  </a:lnTo>
                  <a:close/>
                </a:path>
                <a:path w="12176760" h="1968500">
                  <a:moveTo>
                    <a:pt x="5221605" y="0"/>
                  </a:moveTo>
                  <a:lnTo>
                    <a:pt x="4873622" y="0"/>
                  </a:lnTo>
                  <a:lnTo>
                    <a:pt x="4824421" y="12700"/>
                  </a:lnTo>
                  <a:lnTo>
                    <a:pt x="5270809" y="12700"/>
                  </a:lnTo>
                  <a:lnTo>
                    <a:pt x="5221605" y="0"/>
                  </a:lnTo>
                  <a:close/>
                </a:path>
                <a:path w="12176760" h="1968500">
                  <a:moveTo>
                    <a:pt x="7317639" y="0"/>
                  </a:moveTo>
                  <a:lnTo>
                    <a:pt x="6969660" y="0"/>
                  </a:lnTo>
                  <a:lnTo>
                    <a:pt x="6920460" y="12700"/>
                  </a:lnTo>
                  <a:lnTo>
                    <a:pt x="7366845" y="12700"/>
                  </a:lnTo>
                  <a:lnTo>
                    <a:pt x="7317639" y="0"/>
                  </a:lnTo>
                  <a:close/>
                </a:path>
                <a:path w="12176760" h="1968500">
                  <a:moveTo>
                    <a:pt x="9414176" y="0"/>
                  </a:moveTo>
                  <a:lnTo>
                    <a:pt x="9066210" y="0"/>
                  </a:lnTo>
                  <a:lnTo>
                    <a:pt x="9017009" y="12700"/>
                  </a:lnTo>
                  <a:lnTo>
                    <a:pt x="9463375" y="12700"/>
                  </a:lnTo>
                  <a:lnTo>
                    <a:pt x="9414176" y="0"/>
                  </a:lnTo>
                  <a:close/>
                </a:path>
                <a:path w="12176760" h="1968500">
                  <a:moveTo>
                    <a:pt x="11472248" y="0"/>
                  </a:moveTo>
                  <a:lnTo>
                    <a:pt x="11162243" y="0"/>
                  </a:lnTo>
                  <a:lnTo>
                    <a:pt x="11113042" y="12700"/>
                  </a:lnTo>
                  <a:lnTo>
                    <a:pt x="11531318" y="12700"/>
                  </a:lnTo>
                  <a:lnTo>
                    <a:pt x="11472248" y="0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46137" y="2027186"/>
            <a:ext cx="929005" cy="72072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algn="ctr">
              <a:lnSpc>
                <a:spcPts val="1440"/>
              </a:lnSpc>
              <a:spcBef>
                <a:spcPts val="35"/>
              </a:spcBef>
            </a:pPr>
            <a:r>
              <a:rPr sz="1200" dirty="0">
                <a:solidFill>
                  <a:srgbClr val="1A3038"/>
                </a:solidFill>
                <a:latin typeface="Arial"/>
                <a:cs typeface="Arial"/>
              </a:rPr>
              <a:t>Data</a:t>
            </a:r>
            <a:r>
              <a:rPr sz="1200" spc="2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A3038"/>
                </a:solidFill>
                <a:latin typeface="Arial"/>
                <a:cs typeface="Arial"/>
              </a:rPr>
              <a:t>Science </a:t>
            </a:r>
            <a:r>
              <a:rPr sz="1200" spc="80" dirty="0">
                <a:solidFill>
                  <a:srgbClr val="1A3038"/>
                </a:solidFill>
                <a:latin typeface="Arial"/>
                <a:cs typeface="Arial"/>
              </a:rPr>
              <a:t>&amp;</a:t>
            </a:r>
            <a:r>
              <a:rPr sz="1200" spc="-1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1A3038"/>
                </a:solidFill>
                <a:latin typeface="Arial"/>
                <a:cs typeface="Arial"/>
              </a:rPr>
              <a:t>AI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600" spc="50" dirty="0">
                <a:solidFill>
                  <a:srgbClr val="1A3038"/>
                </a:solidFill>
                <a:latin typeface="Arial"/>
                <a:cs typeface="Arial"/>
              </a:rPr>
              <a:t>Mosaic</a:t>
            </a:r>
            <a:r>
              <a:rPr sz="1600" spc="-3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1A3038"/>
                </a:solidFill>
                <a:latin typeface="Arial"/>
                <a:cs typeface="Arial"/>
              </a:rPr>
              <a:t>AI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01484" y="5723389"/>
            <a:ext cx="2957195" cy="8610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5"/>
              </a:spcBef>
            </a:pPr>
            <a:r>
              <a:rPr sz="2000" b="1" dirty="0">
                <a:solidFill>
                  <a:srgbClr val="1B3139"/>
                </a:solidFill>
                <a:latin typeface="Arial"/>
                <a:cs typeface="Arial"/>
              </a:rPr>
              <a:t>Open</a:t>
            </a:r>
            <a:r>
              <a:rPr sz="2000" b="1" spc="-1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b="1" spc="55" dirty="0">
                <a:solidFill>
                  <a:srgbClr val="1B3139"/>
                </a:solidFill>
                <a:latin typeface="Arial"/>
                <a:cs typeface="Arial"/>
              </a:rPr>
              <a:t>Data</a:t>
            </a:r>
            <a:r>
              <a:rPr sz="2000" b="1" spc="-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1B3139"/>
                </a:solidFill>
                <a:latin typeface="Arial"/>
                <a:cs typeface="Arial"/>
              </a:rPr>
              <a:t>Lake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25"/>
              </a:spcBef>
            </a:pPr>
            <a:r>
              <a:rPr sz="1450" dirty="0">
                <a:solidFill>
                  <a:srgbClr val="1B3139"/>
                </a:solidFill>
                <a:latin typeface="Arial"/>
                <a:cs typeface="Arial"/>
              </a:rPr>
              <a:t>All</a:t>
            </a:r>
            <a:r>
              <a:rPr sz="1450" spc="-3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50" spc="-50" dirty="0">
                <a:solidFill>
                  <a:srgbClr val="1B3139"/>
                </a:solidFill>
                <a:latin typeface="Arial"/>
                <a:cs typeface="Arial"/>
              </a:rPr>
              <a:t>Raw</a:t>
            </a:r>
            <a:r>
              <a:rPr sz="1450" spc="-3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50" spc="-20" dirty="0">
                <a:solidFill>
                  <a:srgbClr val="1B3139"/>
                </a:solidFill>
                <a:latin typeface="Arial"/>
                <a:cs typeface="Arial"/>
              </a:rPr>
              <a:t>Data</a:t>
            </a:r>
            <a:endParaRPr sz="1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450" spc="-10" dirty="0">
                <a:solidFill>
                  <a:srgbClr val="1B3139"/>
                </a:solidFill>
                <a:latin typeface="Arial"/>
                <a:cs typeface="Arial"/>
              </a:rPr>
              <a:t>(Logs, </a:t>
            </a:r>
            <a:r>
              <a:rPr sz="1450" spc="-25" dirty="0">
                <a:solidFill>
                  <a:srgbClr val="1B3139"/>
                </a:solidFill>
                <a:latin typeface="Arial"/>
                <a:cs typeface="Arial"/>
              </a:rPr>
              <a:t>Texts,</a:t>
            </a:r>
            <a:r>
              <a:rPr sz="1450" spc="-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1B3139"/>
                </a:solidFill>
                <a:latin typeface="Arial"/>
                <a:cs typeface="Arial"/>
              </a:rPr>
              <a:t>Audio,</a:t>
            </a:r>
            <a:r>
              <a:rPr sz="1450" spc="-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1B3139"/>
                </a:solidFill>
                <a:latin typeface="Arial"/>
                <a:cs typeface="Arial"/>
              </a:rPr>
              <a:t>Video,</a:t>
            </a:r>
            <a:r>
              <a:rPr sz="1450" spc="-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1B3139"/>
                </a:solidFill>
                <a:latin typeface="Arial"/>
                <a:cs typeface="Arial"/>
              </a:rPr>
              <a:t>Images)</a:t>
            </a:r>
            <a:endParaRPr sz="14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8167" y="6458629"/>
            <a:ext cx="281876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©2023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Databricks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Inc.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693"/>
                </a:solidFill>
                <a:latin typeface="Arial"/>
                <a:cs typeface="Arial"/>
              </a:rPr>
              <a:t>—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All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rights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693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34094" y="2027186"/>
            <a:ext cx="1381760" cy="96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30"/>
              </a:lnSpc>
            </a:pPr>
            <a:r>
              <a:rPr sz="1200" spc="-75" dirty="0">
                <a:solidFill>
                  <a:srgbClr val="1A3038"/>
                </a:solidFill>
                <a:latin typeface="Arial"/>
                <a:cs typeface="Arial"/>
              </a:rPr>
              <a:t>ETL</a:t>
            </a:r>
            <a:r>
              <a:rPr sz="1200" spc="-1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200" spc="30" dirty="0">
                <a:solidFill>
                  <a:srgbClr val="1A3038"/>
                </a:solidFill>
                <a:latin typeface="Arial"/>
                <a:cs typeface="Arial"/>
              </a:rPr>
              <a:t>&amp;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1A3038"/>
                </a:solidFill>
                <a:latin typeface="Arial"/>
                <a:cs typeface="Arial"/>
              </a:rPr>
              <a:t>Real-</a:t>
            </a:r>
            <a:r>
              <a:rPr sz="1200" spc="65" dirty="0">
                <a:solidFill>
                  <a:srgbClr val="1A3038"/>
                </a:solidFill>
                <a:latin typeface="Arial"/>
                <a:cs typeface="Arial"/>
              </a:rPr>
              <a:t>time</a:t>
            </a:r>
            <a:r>
              <a:rPr sz="1200" spc="4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A3038"/>
                </a:solidFill>
                <a:latin typeface="Arial"/>
                <a:cs typeface="Arial"/>
              </a:rPr>
              <a:t>Analytics</a:t>
            </a:r>
            <a:endParaRPr sz="1200">
              <a:latin typeface="Arial"/>
              <a:cs typeface="Arial"/>
            </a:endParaRPr>
          </a:p>
          <a:p>
            <a:pPr marL="218440" marR="217804" algn="ctr">
              <a:lnSpc>
                <a:spcPct val="100000"/>
              </a:lnSpc>
              <a:spcBef>
                <a:spcPts val="705"/>
              </a:spcBef>
            </a:pPr>
            <a:r>
              <a:rPr sz="1600" dirty="0">
                <a:solidFill>
                  <a:srgbClr val="1A3038"/>
                </a:solidFill>
                <a:latin typeface="Arial"/>
                <a:cs typeface="Arial"/>
              </a:rPr>
              <a:t>Delta</a:t>
            </a:r>
            <a:r>
              <a:rPr sz="1600" spc="18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1A3038"/>
                </a:solidFill>
                <a:latin typeface="Arial"/>
                <a:cs typeface="Arial"/>
              </a:rPr>
              <a:t>Live </a:t>
            </a:r>
            <a:r>
              <a:rPr sz="1600" spc="-10" dirty="0">
                <a:solidFill>
                  <a:srgbClr val="1A3038"/>
                </a:solidFill>
                <a:latin typeface="Arial"/>
                <a:cs typeface="Arial"/>
              </a:rPr>
              <a:t>Tables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20924" y="2027186"/>
            <a:ext cx="995680" cy="720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">
              <a:lnSpc>
                <a:spcPts val="1430"/>
              </a:lnSpc>
            </a:pPr>
            <a:r>
              <a:rPr sz="1200" spc="-10" dirty="0">
                <a:solidFill>
                  <a:srgbClr val="1A3038"/>
                </a:solidFill>
                <a:latin typeface="Arial"/>
                <a:cs typeface="Arial"/>
              </a:rPr>
              <a:t>Orchestration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65"/>
              </a:spcBef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600" spc="45" dirty="0">
                <a:solidFill>
                  <a:srgbClr val="1A3038"/>
                </a:solidFill>
                <a:latin typeface="Arial"/>
                <a:cs typeface="Arial"/>
              </a:rPr>
              <a:t>Workﬂows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01603" y="2027186"/>
            <a:ext cx="1467485" cy="72072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71780" marR="273685" algn="ctr">
              <a:lnSpc>
                <a:spcPts val="1440"/>
              </a:lnSpc>
              <a:spcBef>
                <a:spcPts val="35"/>
              </a:spcBef>
            </a:pPr>
            <a:r>
              <a:rPr sz="1200" spc="-20" dirty="0">
                <a:solidFill>
                  <a:srgbClr val="1A3038"/>
                </a:solidFill>
                <a:latin typeface="Arial"/>
                <a:cs typeface="Arial"/>
              </a:rPr>
              <a:t>Data </a:t>
            </a:r>
            <a:r>
              <a:rPr sz="1200" spc="-10" dirty="0">
                <a:solidFill>
                  <a:srgbClr val="1A3038"/>
                </a:solidFill>
                <a:latin typeface="Arial"/>
                <a:cs typeface="Arial"/>
              </a:rPr>
              <a:t>Warehousing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600" spc="50" dirty="0">
                <a:solidFill>
                  <a:srgbClr val="1A3038"/>
                </a:solidFill>
                <a:latin typeface="Arial"/>
                <a:cs typeface="Arial"/>
              </a:rPr>
              <a:t>Databricks</a:t>
            </a:r>
            <a:r>
              <a:rPr sz="1600" spc="-1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1A3038"/>
                </a:solidFill>
                <a:latin typeface="Arial"/>
                <a:cs typeface="Arial"/>
              </a:rPr>
              <a:t>SQL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70489" y="3701058"/>
            <a:ext cx="3601720" cy="612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70"/>
              </a:lnSpc>
            </a:pPr>
            <a:r>
              <a:rPr sz="1400" dirty="0">
                <a:solidFill>
                  <a:srgbClr val="1A3038"/>
                </a:solidFill>
                <a:latin typeface="Arial"/>
                <a:cs typeface="Arial"/>
              </a:rPr>
              <a:t>Unified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3038"/>
                </a:solidFill>
                <a:latin typeface="Arial"/>
                <a:cs typeface="Arial"/>
              </a:rPr>
              <a:t>security,</a:t>
            </a:r>
            <a:r>
              <a:rPr sz="1400" spc="10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3038"/>
                </a:solidFill>
                <a:latin typeface="Arial"/>
                <a:cs typeface="Arial"/>
              </a:rPr>
              <a:t>governance,</a:t>
            </a:r>
            <a:r>
              <a:rPr sz="1400" spc="10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A3038"/>
                </a:solidFill>
                <a:latin typeface="Arial"/>
                <a:cs typeface="Arial"/>
              </a:rPr>
              <a:t>and</a:t>
            </a:r>
            <a:r>
              <a:rPr sz="1400" spc="10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A3038"/>
                </a:solidFill>
                <a:latin typeface="Arial"/>
                <a:cs typeface="Arial"/>
              </a:rPr>
              <a:t>cataloging</a:t>
            </a:r>
            <a:endParaRPr sz="1400">
              <a:latin typeface="Arial"/>
              <a:cs typeface="Arial"/>
            </a:endParaRPr>
          </a:p>
          <a:p>
            <a:pPr marL="1096645">
              <a:lnSpc>
                <a:spcPct val="100000"/>
              </a:lnSpc>
              <a:spcBef>
                <a:spcPts val="1055"/>
              </a:spcBef>
            </a:pPr>
            <a:r>
              <a:rPr sz="1600" spc="55" dirty="0">
                <a:solidFill>
                  <a:srgbClr val="1A3038"/>
                </a:solidFill>
                <a:latin typeface="Arial"/>
                <a:cs typeface="Arial"/>
              </a:rPr>
              <a:t>Unity</a:t>
            </a:r>
            <a:r>
              <a:rPr sz="1600" spc="-2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1A3038"/>
                </a:solidFill>
                <a:latin typeface="Arial"/>
                <a:cs typeface="Arial"/>
              </a:rPr>
              <a:t>Catalog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237" rIns="0" bIns="0" rtlCol="0">
            <a:spAutoFit/>
          </a:bodyPr>
          <a:lstStyle/>
          <a:p>
            <a:pPr marL="365760">
              <a:lnSpc>
                <a:spcPct val="100000"/>
              </a:lnSpc>
              <a:spcBef>
                <a:spcPts val="100"/>
              </a:spcBef>
            </a:pPr>
            <a:r>
              <a:rPr sz="3600" spc="110" dirty="0">
                <a:solidFill>
                  <a:srgbClr val="F9F7F3"/>
                </a:solidFill>
              </a:rPr>
              <a:t>Databricks</a:t>
            </a:r>
            <a:r>
              <a:rPr sz="3600" spc="-55" dirty="0">
                <a:solidFill>
                  <a:srgbClr val="F9F7F3"/>
                </a:solidFill>
              </a:rPr>
              <a:t> </a:t>
            </a:r>
            <a:r>
              <a:rPr sz="3600" spc="65" dirty="0">
                <a:solidFill>
                  <a:srgbClr val="F9F7F3"/>
                </a:solidFill>
              </a:rPr>
              <a:t>Data</a:t>
            </a:r>
            <a:r>
              <a:rPr sz="3600" spc="-50" dirty="0">
                <a:solidFill>
                  <a:srgbClr val="F9F7F3"/>
                </a:solidFill>
              </a:rPr>
              <a:t> </a:t>
            </a:r>
            <a:r>
              <a:rPr sz="3600" spc="95" dirty="0">
                <a:solidFill>
                  <a:srgbClr val="F9F7F3"/>
                </a:solidFill>
              </a:rPr>
              <a:t>Intelligence</a:t>
            </a:r>
            <a:r>
              <a:rPr sz="3600" spc="-50" dirty="0">
                <a:solidFill>
                  <a:srgbClr val="F9F7F3"/>
                </a:solidFill>
              </a:rPr>
              <a:t> </a:t>
            </a:r>
            <a:r>
              <a:rPr sz="3600" spc="100" dirty="0">
                <a:solidFill>
                  <a:srgbClr val="F9F7F3"/>
                </a:solidFill>
              </a:rPr>
              <a:t>Platform</a:t>
            </a:r>
            <a:endParaRPr sz="3600"/>
          </a:p>
        </p:txBody>
      </p:sp>
      <p:sp>
        <p:nvSpPr>
          <p:cNvPr id="12" name="object 12"/>
          <p:cNvSpPr txBox="1"/>
          <p:nvPr/>
        </p:nvSpPr>
        <p:spPr>
          <a:xfrm>
            <a:off x="4205719" y="4716043"/>
            <a:ext cx="3731260" cy="654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70"/>
              </a:lnSpc>
            </a:pPr>
            <a:r>
              <a:rPr sz="1400" spc="10" dirty="0">
                <a:solidFill>
                  <a:srgbClr val="1A3038"/>
                </a:solidFill>
                <a:latin typeface="Arial"/>
                <a:cs typeface="Arial"/>
              </a:rPr>
              <a:t>Unified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1A3038"/>
                </a:solidFill>
                <a:latin typeface="Arial"/>
                <a:cs typeface="Arial"/>
              </a:rPr>
              <a:t>data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1A3038"/>
                </a:solidFill>
                <a:latin typeface="Arial"/>
                <a:cs typeface="Arial"/>
              </a:rPr>
              <a:t>storage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1A3038"/>
                </a:solidFill>
                <a:latin typeface="Arial"/>
                <a:cs typeface="Arial"/>
              </a:rPr>
              <a:t>for</a:t>
            </a:r>
            <a:r>
              <a:rPr sz="1400" spc="10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1A3038"/>
                </a:solidFill>
                <a:latin typeface="Arial"/>
                <a:cs typeface="Arial"/>
              </a:rPr>
              <a:t>reliability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1A3038"/>
                </a:solidFill>
                <a:latin typeface="Arial"/>
                <a:cs typeface="Arial"/>
              </a:rPr>
              <a:t>and</a:t>
            </a:r>
            <a:r>
              <a:rPr sz="1400" spc="10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A3038"/>
                </a:solidFill>
                <a:latin typeface="Arial"/>
                <a:cs typeface="Arial"/>
              </a:rPr>
              <a:t>sharing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85"/>
              </a:spcBef>
            </a:pPr>
            <a:r>
              <a:rPr sz="1600" dirty="0">
                <a:solidFill>
                  <a:srgbClr val="1A3038"/>
                </a:solidFill>
                <a:latin typeface="Arial"/>
                <a:cs typeface="Arial"/>
              </a:rPr>
              <a:t>Delta</a:t>
            </a:r>
            <a:r>
              <a:rPr sz="1600" spc="18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1A3038"/>
                </a:solidFill>
                <a:latin typeface="Arial"/>
                <a:cs typeface="Arial"/>
              </a:rPr>
              <a:t>Lake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72635" y="1799921"/>
            <a:ext cx="7779384" cy="3897629"/>
          </a:xfrm>
          <a:prstGeom prst="rect">
            <a:avLst/>
          </a:prstGeom>
          <a:solidFill>
            <a:srgbClr val="1A5162"/>
          </a:solidFill>
          <a:ln w="9524">
            <a:solidFill>
              <a:srgbClr val="F9F7F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65"/>
              </a:spcBef>
            </a:pPr>
            <a:endParaRPr sz="1200">
              <a:latin typeface="Times New Roman"/>
              <a:cs typeface="Times New Roman"/>
            </a:endParaRPr>
          </a:p>
          <a:p>
            <a:pPr marL="25400"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Use</a:t>
            </a:r>
            <a:r>
              <a:rPr sz="1200" spc="4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9F7F3"/>
                </a:solidFill>
                <a:latin typeface="Arial"/>
                <a:cs typeface="Arial"/>
              </a:rPr>
              <a:t>generative</a:t>
            </a:r>
            <a:r>
              <a:rPr sz="1200" spc="5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AI</a:t>
            </a:r>
            <a:r>
              <a:rPr sz="1200" spc="5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F9F7F3"/>
                </a:solidFill>
                <a:latin typeface="Arial"/>
                <a:cs typeface="Arial"/>
              </a:rPr>
              <a:t>to</a:t>
            </a:r>
            <a:r>
              <a:rPr sz="1200" spc="5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9F7F3"/>
                </a:solidFill>
                <a:latin typeface="Arial"/>
                <a:cs typeface="Arial"/>
              </a:rPr>
              <a:t>understand</a:t>
            </a:r>
            <a:r>
              <a:rPr sz="1200" spc="5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9F7F3"/>
                </a:solidFill>
                <a:latin typeface="Arial"/>
                <a:cs typeface="Arial"/>
              </a:rPr>
              <a:t>the</a:t>
            </a:r>
            <a:r>
              <a:rPr sz="1200" spc="5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9F7F3"/>
                </a:solidFill>
                <a:latin typeface="Arial"/>
                <a:cs typeface="Arial"/>
              </a:rPr>
              <a:t>semantics</a:t>
            </a:r>
            <a:r>
              <a:rPr sz="1200" spc="5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9F7F3"/>
                </a:solidFill>
                <a:latin typeface="Arial"/>
                <a:cs typeface="Arial"/>
              </a:rPr>
              <a:t>of</a:t>
            </a:r>
            <a:r>
              <a:rPr sz="1200" spc="5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9F7F3"/>
                </a:solidFill>
                <a:latin typeface="Arial"/>
                <a:cs typeface="Arial"/>
              </a:rPr>
              <a:t>your</a:t>
            </a:r>
            <a:r>
              <a:rPr sz="1200" spc="5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9F7F3"/>
                </a:solidFill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  <a:p>
            <a:pPr marL="26034" algn="ctr">
              <a:lnSpc>
                <a:spcPct val="100000"/>
              </a:lnSpc>
              <a:spcBef>
                <a:spcPts val="580"/>
              </a:spcBef>
            </a:pPr>
            <a:r>
              <a:rPr sz="1600" b="1" spc="50" dirty="0">
                <a:solidFill>
                  <a:srgbClr val="F9F7F3"/>
                </a:solidFill>
                <a:latin typeface="Arial"/>
                <a:cs typeface="Arial"/>
              </a:rPr>
              <a:t>Data</a:t>
            </a:r>
            <a:r>
              <a:rPr sz="1600" b="1" spc="6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9F7F3"/>
                </a:solidFill>
                <a:latin typeface="Arial"/>
                <a:cs typeface="Arial"/>
              </a:rPr>
              <a:t>Intelligence</a:t>
            </a:r>
            <a:r>
              <a:rPr sz="1600" b="1" spc="7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9F7F3"/>
                </a:solidFill>
                <a:latin typeface="Arial"/>
                <a:cs typeface="Arial"/>
              </a:rPr>
              <a:t>Engine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22570" y="3621017"/>
            <a:ext cx="7511415" cy="914400"/>
          </a:xfrm>
          <a:prstGeom prst="rect">
            <a:avLst/>
          </a:prstGeom>
          <a:solidFill>
            <a:srgbClr val="133C49"/>
          </a:solidFill>
          <a:ln w="9524">
            <a:solidFill>
              <a:srgbClr val="F9F7F3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1400" b="1" dirty="0">
                <a:solidFill>
                  <a:srgbClr val="F9F7F3"/>
                </a:solidFill>
                <a:latin typeface="Arial"/>
                <a:cs typeface="Arial"/>
              </a:rPr>
              <a:t>Unity</a:t>
            </a:r>
            <a:r>
              <a:rPr sz="1400" b="1" spc="7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9F7F3"/>
                </a:solidFill>
                <a:latin typeface="Arial"/>
                <a:cs typeface="Arial"/>
              </a:rPr>
              <a:t>Catalog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Securely</a:t>
            </a:r>
            <a:r>
              <a:rPr sz="1200" spc="1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get</a:t>
            </a:r>
            <a:r>
              <a:rPr sz="1200" spc="1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insights</a:t>
            </a:r>
            <a:r>
              <a:rPr sz="1200" spc="12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in</a:t>
            </a:r>
            <a:r>
              <a:rPr sz="1200" spc="1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natural</a:t>
            </a:r>
            <a:r>
              <a:rPr sz="1200" spc="1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9F7F3"/>
                </a:solidFill>
                <a:latin typeface="Arial"/>
                <a:cs typeface="Arial"/>
              </a:rPr>
              <a:t>language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23822" y="4634040"/>
            <a:ext cx="7511415" cy="914400"/>
          </a:xfrm>
          <a:prstGeom prst="rect">
            <a:avLst/>
          </a:prstGeom>
          <a:solidFill>
            <a:srgbClr val="133C49"/>
          </a:solidFill>
          <a:ln w="9524">
            <a:solidFill>
              <a:srgbClr val="F9F7F3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1400" b="1" dirty="0">
                <a:solidFill>
                  <a:srgbClr val="F9F7F3"/>
                </a:solidFill>
                <a:latin typeface="Arial"/>
                <a:cs typeface="Arial"/>
              </a:rPr>
              <a:t>Delta</a:t>
            </a:r>
            <a:r>
              <a:rPr sz="1400" b="1" spc="4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9F7F3"/>
                </a:solidFill>
                <a:latin typeface="Arial"/>
                <a:cs typeface="Arial"/>
              </a:rPr>
              <a:t>Lake</a:t>
            </a:r>
            <a:r>
              <a:rPr sz="1400" b="1" spc="4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9F7F3"/>
                </a:solidFill>
                <a:latin typeface="Arial"/>
                <a:cs typeface="Arial"/>
              </a:rPr>
              <a:t>UniForm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610"/>
              </a:spcBef>
            </a:pPr>
            <a:r>
              <a:rPr sz="1200" spc="20" dirty="0">
                <a:solidFill>
                  <a:srgbClr val="F9F7F3"/>
                </a:solidFill>
                <a:latin typeface="Arial"/>
                <a:cs typeface="Arial"/>
              </a:rPr>
              <a:t>Data</a:t>
            </a:r>
            <a:r>
              <a:rPr sz="1200" spc="4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9F7F3"/>
                </a:solidFill>
                <a:latin typeface="Arial"/>
                <a:cs typeface="Arial"/>
              </a:rPr>
              <a:t>layout</a:t>
            </a:r>
            <a:r>
              <a:rPr sz="1200" spc="4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9F7F3"/>
                </a:solidFill>
                <a:latin typeface="Arial"/>
                <a:cs typeface="Arial"/>
              </a:rPr>
              <a:t>is</a:t>
            </a:r>
            <a:r>
              <a:rPr sz="1200" spc="4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9F7F3"/>
                </a:solidFill>
                <a:latin typeface="Arial"/>
                <a:cs typeface="Arial"/>
              </a:rPr>
              <a:t>automatically</a:t>
            </a:r>
            <a:r>
              <a:rPr sz="1200" spc="4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9F7F3"/>
                </a:solidFill>
                <a:latin typeface="Arial"/>
                <a:cs typeface="Arial"/>
              </a:rPr>
              <a:t>optimized</a:t>
            </a:r>
            <a:r>
              <a:rPr sz="1200" spc="4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9F7F3"/>
                </a:solidFill>
                <a:latin typeface="Arial"/>
                <a:cs typeface="Arial"/>
              </a:rPr>
              <a:t>based</a:t>
            </a:r>
            <a:r>
              <a:rPr sz="1200" spc="4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9F7F3"/>
                </a:solidFill>
                <a:latin typeface="Arial"/>
                <a:cs typeface="Arial"/>
              </a:rPr>
              <a:t>on</a:t>
            </a:r>
            <a:r>
              <a:rPr sz="1200" spc="4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9F7F3"/>
                </a:solidFill>
                <a:latin typeface="Arial"/>
                <a:cs typeface="Arial"/>
              </a:rPr>
              <a:t>usage</a:t>
            </a:r>
            <a:r>
              <a:rPr sz="1200" spc="4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9F7F3"/>
                </a:solidFill>
                <a:latin typeface="Arial"/>
                <a:cs typeface="Arial"/>
              </a:rPr>
              <a:t>patterns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34608" y="1945641"/>
            <a:ext cx="1791970" cy="914400"/>
          </a:xfrm>
          <a:prstGeom prst="rect">
            <a:avLst/>
          </a:prstGeom>
          <a:solidFill>
            <a:srgbClr val="133C49"/>
          </a:solidFill>
          <a:ln w="9524">
            <a:solidFill>
              <a:srgbClr val="F9F7F3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60"/>
              </a:spcBef>
            </a:pPr>
            <a:r>
              <a:rPr sz="1400" b="1" dirty="0">
                <a:solidFill>
                  <a:srgbClr val="F9F7F3"/>
                </a:solidFill>
                <a:latin typeface="Arial"/>
                <a:cs typeface="Arial"/>
              </a:rPr>
              <a:t>Databricks</a:t>
            </a:r>
            <a:r>
              <a:rPr sz="1400" b="1" spc="24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9F7F3"/>
                </a:solidFill>
                <a:latin typeface="Arial"/>
                <a:cs typeface="Arial"/>
              </a:rPr>
              <a:t>SQL</a:t>
            </a:r>
            <a:endParaRPr sz="1400">
              <a:latin typeface="Arial"/>
              <a:cs typeface="Arial"/>
            </a:endParaRPr>
          </a:p>
          <a:p>
            <a:pPr marL="450850" marR="442595" algn="ctr">
              <a:lnSpc>
                <a:spcPct val="100000"/>
              </a:lnSpc>
              <a:spcBef>
                <a:spcPts val="610"/>
              </a:spcBef>
            </a:pP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Text-to-</a:t>
            </a:r>
            <a:r>
              <a:rPr sz="1200" spc="-25" dirty="0">
                <a:solidFill>
                  <a:srgbClr val="F9F7F3"/>
                </a:solidFill>
                <a:latin typeface="Arial"/>
                <a:cs typeface="Arial"/>
              </a:rPr>
              <a:t>SQL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Text-</a:t>
            </a:r>
            <a:r>
              <a:rPr sz="1200" spc="105" dirty="0">
                <a:solidFill>
                  <a:srgbClr val="F9F7F3"/>
                </a:solidFill>
                <a:latin typeface="Arial"/>
                <a:cs typeface="Arial"/>
              </a:rPr>
              <a:t>to-</a:t>
            </a:r>
            <a:r>
              <a:rPr sz="1200" spc="-25" dirty="0">
                <a:solidFill>
                  <a:srgbClr val="F9F7F3"/>
                </a:solidFill>
                <a:latin typeface="Arial"/>
                <a:cs typeface="Arial"/>
              </a:rPr>
              <a:t>Viz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27987" y="1945641"/>
            <a:ext cx="1791970" cy="914400"/>
          </a:xfrm>
          <a:prstGeom prst="rect">
            <a:avLst/>
          </a:prstGeom>
          <a:solidFill>
            <a:srgbClr val="133C49"/>
          </a:solidFill>
          <a:ln w="9524">
            <a:solidFill>
              <a:srgbClr val="F9F7F3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438150">
              <a:lnSpc>
                <a:spcPct val="100000"/>
              </a:lnSpc>
              <a:spcBef>
                <a:spcPts val="960"/>
              </a:spcBef>
            </a:pPr>
            <a:r>
              <a:rPr sz="1400" b="1" spc="-10" dirty="0">
                <a:solidFill>
                  <a:srgbClr val="F9F7F3"/>
                </a:solidFill>
                <a:latin typeface="Arial"/>
                <a:cs typeface="Arial"/>
              </a:rPr>
              <a:t>Workfiows</a:t>
            </a:r>
            <a:endParaRPr sz="1400">
              <a:latin typeface="Arial"/>
              <a:cs typeface="Arial"/>
            </a:endParaRPr>
          </a:p>
          <a:p>
            <a:pPr marL="217804" marR="208915" indent="-1270">
              <a:lnSpc>
                <a:spcPct val="100000"/>
              </a:lnSpc>
              <a:spcBef>
                <a:spcPts val="610"/>
              </a:spcBef>
            </a:pP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Job</a:t>
            </a:r>
            <a:r>
              <a:rPr sz="1200" spc="55" dirty="0">
                <a:solidFill>
                  <a:srgbClr val="F9F7F3"/>
                </a:solidFill>
                <a:latin typeface="Arial"/>
                <a:cs typeface="Arial"/>
              </a:rPr>
              <a:t> cost</a:t>
            </a:r>
            <a:r>
              <a:rPr sz="1200" spc="6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9F7F3"/>
                </a:solidFill>
                <a:latin typeface="Arial"/>
                <a:cs typeface="Arial"/>
              </a:rPr>
              <a:t>optimized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based</a:t>
            </a:r>
            <a:r>
              <a:rPr sz="1200" spc="1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on</a:t>
            </a:r>
            <a:r>
              <a:rPr sz="1200" spc="1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past</a:t>
            </a:r>
            <a:r>
              <a:rPr sz="1200" spc="1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9F7F3"/>
                </a:solidFill>
                <a:latin typeface="Arial"/>
                <a:cs typeface="Arial"/>
              </a:rPr>
              <a:t>runs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28966" y="1946981"/>
            <a:ext cx="1791970" cy="914400"/>
          </a:xfrm>
          <a:prstGeom prst="rect">
            <a:avLst/>
          </a:prstGeom>
          <a:solidFill>
            <a:srgbClr val="133C49"/>
          </a:solidFill>
          <a:ln w="9524">
            <a:solidFill>
              <a:srgbClr val="F9F7F3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60"/>
              </a:spcBef>
            </a:pPr>
            <a:r>
              <a:rPr sz="1400" b="1" dirty="0">
                <a:solidFill>
                  <a:srgbClr val="F9F7F3"/>
                </a:solidFill>
                <a:latin typeface="Arial"/>
                <a:cs typeface="Arial"/>
              </a:rPr>
              <a:t>Delta</a:t>
            </a:r>
            <a:r>
              <a:rPr sz="1400" b="1" spc="2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9F7F3"/>
                </a:solidFill>
                <a:latin typeface="Arial"/>
                <a:cs typeface="Arial"/>
              </a:rPr>
              <a:t>Live</a:t>
            </a:r>
            <a:r>
              <a:rPr sz="1400" b="1" spc="2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9F7F3"/>
                </a:solidFill>
                <a:latin typeface="Arial"/>
                <a:cs typeface="Arial"/>
              </a:rPr>
              <a:t>Tables</a:t>
            </a:r>
            <a:endParaRPr sz="1400">
              <a:latin typeface="Arial"/>
              <a:cs typeface="Arial"/>
            </a:endParaRPr>
          </a:p>
          <a:p>
            <a:pPr marL="475615" marR="467359" algn="ctr">
              <a:lnSpc>
                <a:spcPct val="100000"/>
              </a:lnSpc>
              <a:spcBef>
                <a:spcPts val="610"/>
              </a:spcBef>
            </a:pPr>
            <a:r>
              <a:rPr sz="1200" spc="-10" dirty="0">
                <a:solidFill>
                  <a:srgbClr val="F9F7F3"/>
                </a:solidFill>
                <a:latin typeface="Arial"/>
                <a:cs typeface="Arial"/>
              </a:rPr>
              <a:t>Automated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data</a:t>
            </a:r>
            <a:r>
              <a:rPr sz="1200" spc="16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9F7F3"/>
                </a:solidFill>
                <a:latin typeface="Arial"/>
                <a:cs typeface="Arial"/>
              </a:rPr>
              <a:t>quality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11450" y="1947006"/>
            <a:ext cx="1791970" cy="914400"/>
          </a:xfrm>
          <a:prstGeom prst="rect">
            <a:avLst/>
          </a:prstGeom>
          <a:solidFill>
            <a:srgbClr val="133C49"/>
          </a:solidFill>
          <a:ln w="9524">
            <a:solidFill>
              <a:srgbClr val="F9F7F3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sz="1400" b="1" dirty="0">
                <a:solidFill>
                  <a:srgbClr val="F9F7F3"/>
                </a:solidFill>
                <a:latin typeface="Arial"/>
                <a:cs typeface="Arial"/>
              </a:rPr>
              <a:t>Mosaic</a:t>
            </a:r>
            <a:r>
              <a:rPr sz="1400" b="1" spc="8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9F7F3"/>
                </a:solidFill>
                <a:latin typeface="Arial"/>
                <a:cs typeface="Arial"/>
              </a:rPr>
              <a:t>AI</a:t>
            </a:r>
            <a:endParaRPr sz="1400">
              <a:latin typeface="Arial"/>
              <a:cs typeface="Arial"/>
            </a:endParaRPr>
          </a:p>
          <a:p>
            <a:pPr marL="215265" marR="207010" algn="ctr">
              <a:lnSpc>
                <a:spcPct val="100000"/>
              </a:lnSpc>
              <a:spcBef>
                <a:spcPts val="610"/>
              </a:spcBef>
            </a:pP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Create,</a:t>
            </a:r>
            <a:r>
              <a:rPr sz="1200" spc="2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tune,</a:t>
            </a:r>
            <a:r>
              <a:rPr sz="1200" spc="2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9F7F3"/>
                </a:solidFill>
                <a:latin typeface="Arial"/>
                <a:cs typeface="Arial"/>
              </a:rPr>
              <a:t>and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serve</a:t>
            </a:r>
            <a:r>
              <a:rPr sz="1200" spc="2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F9F7F3"/>
                </a:solidFill>
                <a:latin typeface="Arial"/>
                <a:cs typeface="Arial"/>
              </a:rPr>
              <a:t>custom</a:t>
            </a:r>
            <a:r>
              <a:rPr sz="1200" spc="2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9F7F3"/>
                </a:solidFill>
                <a:latin typeface="Arial"/>
                <a:cs typeface="Arial"/>
              </a:rPr>
              <a:t>LLMs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1A30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4239" y="6469461"/>
            <a:ext cx="186721" cy="1866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48167" y="6457511"/>
            <a:ext cx="28187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©2023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Databricks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Inc.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693"/>
                </a:solidFill>
                <a:latin typeface="Arial"/>
                <a:cs typeface="Arial"/>
              </a:rPr>
              <a:t>—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All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rights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693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29" y="1799919"/>
            <a:ext cx="12176760" cy="5058410"/>
            <a:chOff x="3029" y="1799919"/>
            <a:chExt cx="12176760" cy="5058410"/>
          </a:xfrm>
        </p:grpSpPr>
        <p:sp>
          <p:nvSpPr>
            <p:cNvPr id="6" name="object 6"/>
            <p:cNvSpPr/>
            <p:nvPr/>
          </p:nvSpPr>
          <p:spPr>
            <a:xfrm>
              <a:off x="3029" y="4889500"/>
              <a:ext cx="12176760" cy="1968500"/>
            </a:xfrm>
            <a:custGeom>
              <a:avLst/>
              <a:gdLst/>
              <a:ahLst/>
              <a:cxnLst/>
              <a:rect l="l" t="t" r="r" b="b"/>
              <a:pathLst>
                <a:path w="12176760" h="1968500">
                  <a:moveTo>
                    <a:pt x="1591943" y="139700"/>
                  </a:moveTo>
                  <a:lnTo>
                    <a:pt x="104359" y="139700"/>
                  </a:lnTo>
                  <a:lnTo>
                    <a:pt x="54409" y="152400"/>
                  </a:lnTo>
                  <a:lnTo>
                    <a:pt x="0" y="165100"/>
                  </a:lnTo>
                  <a:lnTo>
                    <a:pt x="0" y="1968500"/>
                  </a:lnTo>
                  <a:lnTo>
                    <a:pt x="12176270" y="1968500"/>
                  </a:lnTo>
                  <a:lnTo>
                    <a:pt x="12176270" y="165100"/>
                  </a:lnTo>
                  <a:lnTo>
                    <a:pt x="1729081" y="165100"/>
                  </a:lnTo>
                  <a:lnTo>
                    <a:pt x="1679881" y="152400"/>
                  </a:lnTo>
                  <a:lnTo>
                    <a:pt x="1634320" y="152400"/>
                  </a:lnTo>
                  <a:lnTo>
                    <a:pt x="1591943" y="139700"/>
                  </a:lnTo>
                  <a:close/>
                </a:path>
                <a:path w="12176760" h="1968500">
                  <a:moveTo>
                    <a:pt x="3776216" y="152400"/>
                  </a:moveTo>
                  <a:lnTo>
                    <a:pt x="2126248" y="152400"/>
                  </a:lnTo>
                  <a:lnTo>
                    <a:pt x="2077047" y="165100"/>
                  </a:lnTo>
                  <a:lnTo>
                    <a:pt x="3825463" y="165100"/>
                  </a:lnTo>
                  <a:lnTo>
                    <a:pt x="3776216" y="152400"/>
                  </a:lnTo>
                  <a:close/>
                </a:path>
                <a:path w="12176760" h="1968500">
                  <a:moveTo>
                    <a:pt x="5872463" y="152400"/>
                  </a:moveTo>
                  <a:lnTo>
                    <a:pt x="4222797" y="152400"/>
                  </a:lnTo>
                  <a:lnTo>
                    <a:pt x="4173597" y="165100"/>
                  </a:lnTo>
                  <a:lnTo>
                    <a:pt x="5921664" y="165100"/>
                  </a:lnTo>
                  <a:lnTo>
                    <a:pt x="5872463" y="152400"/>
                  </a:lnTo>
                  <a:close/>
                </a:path>
                <a:path w="12176760" h="1968500">
                  <a:moveTo>
                    <a:pt x="7968790" y="152400"/>
                  </a:moveTo>
                  <a:lnTo>
                    <a:pt x="6318835" y="152400"/>
                  </a:lnTo>
                  <a:lnTo>
                    <a:pt x="6269634" y="165100"/>
                  </a:lnTo>
                  <a:lnTo>
                    <a:pt x="8018038" y="165100"/>
                  </a:lnTo>
                  <a:lnTo>
                    <a:pt x="7968790" y="152400"/>
                  </a:lnTo>
                  <a:close/>
                </a:path>
                <a:path w="12176760" h="1968500">
                  <a:moveTo>
                    <a:pt x="10065022" y="152400"/>
                  </a:moveTo>
                  <a:lnTo>
                    <a:pt x="8415377" y="152400"/>
                  </a:lnTo>
                  <a:lnTo>
                    <a:pt x="8366176" y="165100"/>
                  </a:lnTo>
                  <a:lnTo>
                    <a:pt x="10114226" y="165100"/>
                  </a:lnTo>
                  <a:lnTo>
                    <a:pt x="10065022" y="152400"/>
                  </a:lnTo>
                  <a:close/>
                </a:path>
                <a:path w="12176760" h="1968500">
                  <a:moveTo>
                    <a:pt x="12083150" y="139700"/>
                  </a:moveTo>
                  <a:lnTo>
                    <a:pt x="10599350" y="139700"/>
                  </a:lnTo>
                  <a:lnTo>
                    <a:pt x="10556972" y="152400"/>
                  </a:lnTo>
                  <a:lnTo>
                    <a:pt x="10511410" y="152400"/>
                  </a:lnTo>
                  <a:lnTo>
                    <a:pt x="10462209" y="165100"/>
                  </a:lnTo>
                  <a:lnTo>
                    <a:pt x="12176270" y="165100"/>
                  </a:lnTo>
                  <a:lnTo>
                    <a:pt x="12132508" y="152400"/>
                  </a:lnTo>
                  <a:lnTo>
                    <a:pt x="12083150" y="139700"/>
                  </a:lnTo>
                  <a:close/>
                </a:path>
                <a:path w="12176760" h="1968500">
                  <a:moveTo>
                    <a:pt x="3688196" y="139700"/>
                  </a:moveTo>
                  <a:lnTo>
                    <a:pt x="2214189" y="139700"/>
                  </a:lnTo>
                  <a:lnTo>
                    <a:pt x="2171810" y="152400"/>
                  </a:lnTo>
                  <a:lnTo>
                    <a:pt x="3730612" y="152400"/>
                  </a:lnTo>
                  <a:lnTo>
                    <a:pt x="3688196" y="139700"/>
                  </a:lnTo>
                  <a:close/>
                </a:path>
                <a:path w="12176760" h="1968500">
                  <a:moveTo>
                    <a:pt x="5784522" y="139700"/>
                  </a:moveTo>
                  <a:lnTo>
                    <a:pt x="4310735" y="139700"/>
                  </a:lnTo>
                  <a:lnTo>
                    <a:pt x="4268358" y="152400"/>
                  </a:lnTo>
                  <a:lnTo>
                    <a:pt x="5826901" y="152400"/>
                  </a:lnTo>
                  <a:lnTo>
                    <a:pt x="5784522" y="139700"/>
                  </a:lnTo>
                  <a:close/>
                </a:path>
                <a:path w="12176760" h="1968500">
                  <a:moveTo>
                    <a:pt x="7880770" y="139700"/>
                  </a:moveTo>
                  <a:lnTo>
                    <a:pt x="6406775" y="139700"/>
                  </a:lnTo>
                  <a:lnTo>
                    <a:pt x="6364397" y="152400"/>
                  </a:lnTo>
                  <a:lnTo>
                    <a:pt x="7923186" y="152400"/>
                  </a:lnTo>
                  <a:lnTo>
                    <a:pt x="7880770" y="139700"/>
                  </a:lnTo>
                  <a:close/>
                </a:path>
                <a:path w="12176760" h="1968500">
                  <a:moveTo>
                    <a:pt x="9977076" y="139700"/>
                  </a:moveTo>
                  <a:lnTo>
                    <a:pt x="8503317" y="139700"/>
                  </a:lnTo>
                  <a:lnTo>
                    <a:pt x="8460939" y="152400"/>
                  </a:lnTo>
                  <a:lnTo>
                    <a:pt x="10019457" y="152400"/>
                  </a:lnTo>
                  <a:lnTo>
                    <a:pt x="9977076" y="139700"/>
                  </a:lnTo>
                  <a:close/>
                </a:path>
                <a:path w="12176760" h="1968500">
                  <a:moveTo>
                    <a:pt x="1243219" y="38100"/>
                  </a:moveTo>
                  <a:lnTo>
                    <a:pt x="466074" y="38100"/>
                  </a:lnTo>
                  <a:lnTo>
                    <a:pt x="425487" y="50800"/>
                  </a:lnTo>
                  <a:lnTo>
                    <a:pt x="234293" y="114300"/>
                  </a:lnTo>
                  <a:lnTo>
                    <a:pt x="193617" y="127000"/>
                  </a:lnTo>
                  <a:lnTo>
                    <a:pt x="150534" y="139700"/>
                  </a:lnTo>
                  <a:lnTo>
                    <a:pt x="1552295" y="139700"/>
                  </a:lnTo>
                  <a:lnTo>
                    <a:pt x="1514921" y="127000"/>
                  </a:lnTo>
                  <a:lnTo>
                    <a:pt x="1479367" y="114300"/>
                  </a:lnTo>
                  <a:lnTo>
                    <a:pt x="1445177" y="101600"/>
                  </a:lnTo>
                  <a:lnTo>
                    <a:pt x="1411896" y="88900"/>
                  </a:lnTo>
                  <a:lnTo>
                    <a:pt x="1346245" y="76200"/>
                  </a:lnTo>
                  <a:lnTo>
                    <a:pt x="1312965" y="63500"/>
                  </a:lnTo>
                  <a:lnTo>
                    <a:pt x="1278774" y="50800"/>
                  </a:lnTo>
                  <a:lnTo>
                    <a:pt x="1243219" y="38100"/>
                  </a:lnTo>
                  <a:close/>
                </a:path>
                <a:path w="12176760" h="1968500">
                  <a:moveTo>
                    <a:pt x="3339272" y="38100"/>
                  </a:moveTo>
                  <a:lnTo>
                    <a:pt x="2562927" y="38100"/>
                  </a:lnTo>
                  <a:lnTo>
                    <a:pt x="2527370" y="50800"/>
                  </a:lnTo>
                  <a:lnTo>
                    <a:pt x="2493178" y="63500"/>
                  </a:lnTo>
                  <a:lnTo>
                    <a:pt x="2459896" y="76200"/>
                  </a:lnTo>
                  <a:lnTo>
                    <a:pt x="2394241" y="88900"/>
                  </a:lnTo>
                  <a:lnTo>
                    <a:pt x="2360960" y="101600"/>
                  </a:lnTo>
                  <a:lnTo>
                    <a:pt x="2326768" y="114300"/>
                  </a:lnTo>
                  <a:lnTo>
                    <a:pt x="2291213" y="127000"/>
                  </a:lnTo>
                  <a:lnTo>
                    <a:pt x="2253838" y="139700"/>
                  </a:lnTo>
                  <a:lnTo>
                    <a:pt x="3648513" y="139700"/>
                  </a:lnTo>
                  <a:lnTo>
                    <a:pt x="3611109" y="127000"/>
                  </a:lnTo>
                  <a:lnTo>
                    <a:pt x="3575527" y="114300"/>
                  </a:lnTo>
                  <a:lnTo>
                    <a:pt x="3541313" y="101600"/>
                  </a:lnTo>
                  <a:lnTo>
                    <a:pt x="3508012" y="88900"/>
                  </a:lnTo>
                  <a:lnTo>
                    <a:pt x="3442329" y="76200"/>
                  </a:lnTo>
                  <a:lnTo>
                    <a:pt x="3409036" y="63500"/>
                  </a:lnTo>
                  <a:lnTo>
                    <a:pt x="3374835" y="50800"/>
                  </a:lnTo>
                  <a:lnTo>
                    <a:pt x="3339272" y="38100"/>
                  </a:lnTo>
                  <a:close/>
                </a:path>
                <a:path w="12176760" h="1968500">
                  <a:moveTo>
                    <a:pt x="5435784" y="38100"/>
                  </a:moveTo>
                  <a:lnTo>
                    <a:pt x="4659458" y="38100"/>
                  </a:lnTo>
                  <a:lnTo>
                    <a:pt x="4623903" y="50800"/>
                  </a:lnTo>
                  <a:lnTo>
                    <a:pt x="4589713" y="63500"/>
                  </a:lnTo>
                  <a:lnTo>
                    <a:pt x="4556432" y="76200"/>
                  </a:lnTo>
                  <a:lnTo>
                    <a:pt x="4490781" y="88900"/>
                  </a:lnTo>
                  <a:lnTo>
                    <a:pt x="4457501" y="101600"/>
                  </a:lnTo>
                  <a:lnTo>
                    <a:pt x="4423311" y="114300"/>
                  </a:lnTo>
                  <a:lnTo>
                    <a:pt x="4387757" y="127000"/>
                  </a:lnTo>
                  <a:lnTo>
                    <a:pt x="4350383" y="139700"/>
                  </a:lnTo>
                  <a:lnTo>
                    <a:pt x="5744873" y="139700"/>
                  </a:lnTo>
                  <a:lnTo>
                    <a:pt x="5707498" y="127000"/>
                  </a:lnTo>
                  <a:lnTo>
                    <a:pt x="5671942" y="114300"/>
                  </a:lnTo>
                  <a:lnTo>
                    <a:pt x="5637751" y="101600"/>
                  </a:lnTo>
                  <a:lnTo>
                    <a:pt x="5604469" y="88900"/>
                  </a:lnTo>
                  <a:lnTo>
                    <a:pt x="5538815" y="76200"/>
                  </a:lnTo>
                  <a:lnTo>
                    <a:pt x="5505533" y="63500"/>
                  </a:lnTo>
                  <a:lnTo>
                    <a:pt x="5471341" y="50800"/>
                  </a:lnTo>
                  <a:lnTo>
                    <a:pt x="5435784" y="38100"/>
                  </a:lnTo>
                  <a:close/>
                </a:path>
                <a:path w="12176760" h="1968500">
                  <a:moveTo>
                    <a:pt x="7531836" y="38100"/>
                  </a:moveTo>
                  <a:lnTo>
                    <a:pt x="6755500" y="38100"/>
                  </a:lnTo>
                  <a:lnTo>
                    <a:pt x="6719945" y="50800"/>
                  </a:lnTo>
                  <a:lnTo>
                    <a:pt x="6685755" y="63500"/>
                  </a:lnTo>
                  <a:lnTo>
                    <a:pt x="6652475" y="76200"/>
                  </a:lnTo>
                  <a:lnTo>
                    <a:pt x="6586824" y="88900"/>
                  </a:lnTo>
                  <a:lnTo>
                    <a:pt x="6553544" y="101600"/>
                  </a:lnTo>
                  <a:lnTo>
                    <a:pt x="6519353" y="114300"/>
                  </a:lnTo>
                  <a:lnTo>
                    <a:pt x="6483798" y="127000"/>
                  </a:lnTo>
                  <a:lnTo>
                    <a:pt x="6446424" y="139700"/>
                  </a:lnTo>
                  <a:lnTo>
                    <a:pt x="7841087" y="139700"/>
                  </a:lnTo>
                  <a:lnTo>
                    <a:pt x="7803682" y="127000"/>
                  </a:lnTo>
                  <a:lnTo>
                    <a:pt x="7768100" y="114300"/>
                  </a:lnTo>
                  <a:lnTo>
                    <a:pt x="7733885" y="101600"/>
                  </a:lnTo>
                  <a:lnTo>
                    <a:pt x="7700584" y="88900"/>
                  </a:lnTo>
                  <a:lnTo>
                    <a:pt x="7634898" y="76200"/>
                  </a:lnTo>
                  <a:lnTo>
                    <a:pt x="7601603" y="63500"/>
                  </a:lnTo>
                  <a:lnTo>
                    <a:pt x="7567401" y="50800"/>
                  </a:lnTo>
                  <a:lnTo>
                    <a:pt x="7531836" y="38100"/>
                  </a:lnTo>
                  <a:close/>
                </a:path>
                <a:path w="12176760" h="1968500">
                  <a:moveTo>
                    <a:pt x="9628337" y="38100"/>
                  </a:moveTo>
                  <a:lnTo>
                    <a:pt x="8852045" y="38100"/>
                  </a:lnTo>
                  <a:lnTo>
                    <a:pt x="8816490" y="50800"/>
                  </a:lnTo>
                  <a:lnTo>
                    <a:pt x="8782299" y="63500"/>
                  </a:lnTo>
                  <a:lnTo>
                    <a:pt x="8749019" y="76200"/>
                  </a:lnTo>
                  <a:lnTo>
                    <a:pt x="8683367" y="88900"/>
                  </a:lnTo>
                  <a:lnTo>
                    <a:pt x="8650086" y="101600"/>
                  </a:lnTo>
                  <a:lnTo>
                    <a:pt x="8615895" y="114300"/>
                  </a:lnTo>
                  <a:lnTo>
                    <a:pt x="8580340" y="127000"/>
                  </a:lnTo>
                  <a:lnTo>
                    <a:pt x="8542966" y="139700"/>
                  </a:lnTo>
                  <a:lnTo>
                    <a:pt x="9937425" y="139700"/>
                  </a:lnTo>
                  <a:lnTo>
                    <a:pt x="9900048" y="127000"/>
                  </a:lnTo>
                  <a:lnTo>
                    <a:pt x="9864491" y="114300"/>
                  </a:lnTo>
                  <a:lnTo>
                    <a:pt x="9830299" y="101600"/>
                  </a:lnTo>
                  <a:lnTo>
                    <a:pt x="9797017" y="88900"/>
                  </a:lnTo>
                  <a:lnTo>
                    <a:pt x="9731364" y="76200"/>
                  </a:lnTo>
                  <a:lnTo>
                    <a:pt x="9698082" y="63500"/>
                  </a:lnTo>
                  <a:lnTo>
                    <a:pt x="9663892" y="50800"/>
                  </a:lnTo>
                  <a:lnTo>
                    <a:pt x="9628337" y="38100"/>
                  </a:lnTo>
                  <a:close/>
                </a:path>
                <a:path w="12176760" h="1968500">
                  <a:moveTo>
                    <a:pt x="11585324" y="12700"/>
                  </a:moveTo>
                  <a:lnTo>
                    <a:pt x="11067480" y="12700"/>
                  </a:lnTo>
                  <a:lnTo>
                    <a:pt x="11025102" y="25400"/>
                  </a:lnTo>
                  <a:lnTo>
                    <a:pt x="10985453" y="38100"/>
                  </a:lnTo>
                  <a:lnTo>
                    <a:pt x="10948078" y="38100"/>
                  </a:lnTo>
                  <a:lnTo>
                    <a:pt x="10912523" y="50800"/>
                  </a:lnTo>
                  <a:lnTo>
                    <a:pt x="10878333" y="63500"/>
                  </a:lnTo>
                  <a:lnTo>
                    <a:pt x="10845052" y="76200"/>
                  </a:lnTo>
                  <a:lnTo>
                    <a:pt x="10779400" y="88900"/>
                  </a:lnTo>
                  <a:lnTo>
                    <a:pt x="10746119" y="101600"/>
                  </a:lnTo>
                  <a:lnTo>
                    <a:pt x="10711929" y="114300"/>
                  </a:lnTo>
                  <a:lnTo>
                    <a:pt x="10676374" y="127000"/>
                  </a:lnTo>
                  <a:lnTo>
                    <a:pt x="10638999" y="139700"/>
                  </a:lnTo>
                  <a:lnTo>
                    <a:pt x="12037469" y="139700"/>
                  </a:lnTo>
                  <a:lnTo>
                    <a:pt x="11994791" y="127000"/>
                  </a:lnTo>
                  <a:lnTo>
                    <a:pt x="11954445" y="114300"/>
                  </a:lnTo>
                  <a:lnTo>
                    <a:pt x="11764158" y="50800"/>
                  </a:lnTo>
                  <a:lnTo>
                    <a:pt x="11723684" y="38100"/>
                  </a:lnTo>
                  <a:lnTo>
                    <a:pt x="11680835" y="25400"/>
                  </a:lnTo>
                  <a:lnTo>
                    <a:pt x="11634939" y="25400"/>
                  </a:lnTo>
                  <a:lnTo>
                    <a:pt x="11585324" y="12700"/>
                  </a:lnTo>
                  <a:close/>
                </a:path>
                <a:path w="12176760" h="1968500">
                  <a:moveTo>
                    <a:pt x="1123818" y="12700"/>
                  </a:moveTo>
                  <a:lnTo>
                    <a:pt x="604842" y="12700"/>
                  </a:lnTo>
                  <a:lnTo>
                    <a:pt x="555068" y="25400"/>
                  </a:lnTo>
                  <a:lnTo>
                    <a:pt x="509040" y="38100"/>
                  </a:lnTo>
                  <a:lnTo>
                    <a:pt x="1205845" y="38100"/>
                  </a:lnTo>
                  <a:lnTo>
                    <a:pt x="1166196" y="25400"/>
                  </a:lnTo>
                  <a:lnTo>
                    <a:pt x="1123818" y="12700"/>
                  </a:lnTo>
                  <a:close/>
                </a:path>
                <a:path w="12176760" h="1968500">
                  <a:moveTo>
                    <a:pt x="3219857" y="12700"/>
                  </a:moveTo>
                  <a:lnTo>
                    <a:pt x="2682336" y="12700"/>
                  </a:lnTo>
                  <a:lnTo>
                    <a:pt x="2639956" y="25400"/>
                  </a:lnTo>
                  <a:lnTo>
                    <a:pt x="2600304" y="38100"/>
                  </a:lnTo>
                  <a:lnTo>
                    <a:pt x="3301891" y="38100"/>
                  </a:lnTo>
                  <a:lnTo>
                    <a:pt x="3262238" y="25400"/>
                  </a:lnTo>
                  <a:lnTo>
                    <a:pt x="3219857" y="12700"/>
                  </a:lnTo>
                  <a:close/>
                </a:path>
                <a:path w="12176760" h="1968500">
                  <a:moveTo>
                    <a:pt x="5316374" y="12700"/>
                  </a:moveTo>
                  <a:lnTo>
                    <a:pt x="4778859" y="12700"/>
                  </a:lnTo>
                  <a:lnTo>
                    <a:pt x="4736481" y="25400"/>
                  </a:lnTo>
                  <a:lnTo>
                    <a:pt x="4696832" y="38100"/>
                  </a:lnTo>
                  <a:lnTo>
                    <a:pt x="5398407" y="38100"/>
                  </a:lnTo>
                  <a:lnTo>
                    <a:pt x="5358755" y="25400"/>
                  </a:lnTo>
                  <a:lnTo>
                    <a:pt x="5316374" y="12700"/>
                  </a:lnTo>
                  <a:close/>
                </a:path>
                <a:path w="12176760" h="1968500">
                  <a:moveTo>
                    <a:pt x="7412412" y="12700"/>
                  </a:moveTo>
                  <a:lnTo>
                    <a:pt x="6874899" y="12700"/>
                  </a:lnTo>
                  <a:lnTo>
                    <a:pt x="6832522" y="25400"/>
                  </a:lnTo>
                  <a:lnTo>
                    <a:pt x="6792874" y="38100"/>
                  </a:lnTo>
                  <a:lnTo>
                    <a:pt x="7494453" y="38100"/>
                  </a:lnTo>
                  <a:lnTo>
                    <a:pt x="7454797" y="25400"/>
                  </a:lnTo>
                  <a:lnTo>
                    <a:pt x="7412412" y="12700"/>
                  </a:lnTo>
                  <a:close/>
                </a:path>
                <a:path w="12176760" h="1968500">
                  <a:moveTo>
                    <a:pt x="9508937" y="12700"/>
                  </a:moveTo>
                  <a:lnTo>
                    <a:pt x="8971446" y="12700"/>
                  </a:lnTo>
                  <a:lnTo>
                    <a:pt x="8929068" y="25400"/>
                  </a:lnTo>
                  <a:lnTo>
                    <a:pt x="8889420" y="38100"/>
                  </a:lnTo>
                  <a:lnTo>
                    <a:pt x="9590962" y="38100"/>
                  </a:lnTo>
                  <a:lnTo>
                    <a:pt x="9551314" y="25400"/>
                  </a:lnTo>
                  <a:lnTo>
                    <a:pt x="9508937" y="12700"/>
                  </a:lnTo>
                  <a:close/>
                </a:path>
                <a:path w="12176760" h="1968500">
                  <a:moveTo>
                    <a:pt x="1029055" y="0"/>
                  </a:moveTo>
                  <a:lnTo>
                    <a:pt x="718362" y="0"/>
                  </a:lnTo>
                  <a:lnTo>
                    <a:pt x="659045" y="12700"/>
                  </a:lnTo>
                  <a:lnTo>
                    <a:pt x="1078256" y="12700"/>
                  </a:lnTo>
                  <a:lnTo>
                    <a:pt x="1029055" y="0"/>
                  </a:lnTo>
                  <a:close/>
                </a:path>
                <a:path w="12176760" h="1968500">
                  <a:moveTo>
                    <a:pt x="3125090" y="0"/>
                  </a:moveTo>
                  <a:lnTo>
                    <a:pt x="2777106" y="0"/>
                  </a:lnTo>
                  <a:lnTo>
                    <a:pt x="2727902" y="12700"/>
                  </a:lnTo>
                  <a:lnTo>
                    <a:pt x="3174292" y="12700"/>
                  </a:lnTo>
                  <a:lnTo>
                    <a:pt x="3125090" y="0"/>
                  </a:lnTo>
                  <a:close/>
                </a:path>
                <a:path w="12176760" h="1968500">
                  <a:moveTo>
                    <a:pt x="5221605" y="0"/>
                  </a:moveTo>
                  <a:lnTo>
                    <a:pt x="4873622" y="0"/>
                  </a:lnTo>
                  <a:lnTo>
                    <a:pt x="4824421" y="12700"/>
                  </a:lnTo>
                  <a:lnTo>
                    <a:pt x="5270809" y="12700"/>
                  </a:lnTo>
                  <a:lnTo>
                    <a:pt x="5221605" y="0"/>
                  </a:lnTo>
                  <a:close/>
                </a:path>
                <a:path w="12176760" h="1968500">
                  <a:moveTo>
                    <a:pt x="7317639" y="0"/>
                  </a:moveTo>
                  <a:lnTo>
                    <a:pt x="6969660" y="0"/>
                  </a:lnTo>
                  <a:lnTo>
                    <a:pt x="6920460" y="12700"/>
                  </a:lnTo>
                  <a:lnTo>
                    <a:pt x="7366845" y="12700"/>
                  </a:lnTo>
                  <a:lnTo>
                    <a:pt x="7317639" y="0"/>
                  </a:lnTo>
                  <a:close/>
                </a:path>
                <a:path w="12176760" h="1968500">
                  <a:moveTo>
                    <a:pt x="9414176" y="0"/>
                  </a:moveTo>
                  <a:lnTo>
                    <a:pt x="9066210" y="0"/>
                  </a:lnTo>
                  <a:lnTo>
                    <a:pt x="9017009" y="12700"/>
                  </a:lnTo>
                  <a:lnTo>
                    <a:pt x="9463375" y="12700"/>
                  </a:lnTo>
                  <a:lnTo>
                    <a:pt x="9414176" y="0"/>
                  </a:lnTo>
                  <a:close/>
                </a:path>
                <a:path w="12176760" h="1968500">
                  <a:moveTo>
                    <a:pt x="11472248" y="0"/>
                  </a:moveTo>
                  <a:lnTo>
                    <a:pt x="11162243" y="0"/>
                  </a:lnTo>
                  <a:lnTo>
                    <a:pt x="11113042" y="12700"/>
                  </a:lnTo>
                  <a:lnTo>
                    <a:pt x="11531318" y="12700"/>
                  </a:lnTo>
                  <a:lnTo>
                    <a:pt x="11472248" y="0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1299" y="1799919"/>
              <a:ext cx="2849245" cy="3897629"/>
            </a:xfrm>
            <a:custGeom>
              <a:avLst/>
              <a:gdLst/>
              <a:ahLst/>
              <a:cxnLst/>
              <a:rect l="l" t="t" r="r" b="b"/>
              <a:pathLst>
                <a:path w="2849245" h="3897629">
                  <a:moveTo>
                    <a:pt x="2849143" y="0"/>
                  </a:moveTo>
                  <a:lnTo>
                    <a:pt x="0" y="0"/>
                  </a:lnTo>
                  <a:lnTo>
                    <a:pt x="0" y="3897604"/>
                  </a:lnTo>
                  <a:lnTo>
                    <a:pt x="2849143" y="3897604"/>
                  </a:lnTo>
                  <a:lnTo>
                    <a:pt x="2849143" y="0"/>
                  </a:lnTo>
                  <a:close/>
                </a:path>
              </a:pathLst>
            </a:custGeom>
            <a:solidFill>
              <a:srgbClr val="1A30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237" rIns="0" bIns="0" rtlCol="0">
            <a:spAutoFit/>
          </a:bodyPr>
          <a:lstStyle/>
          <a:p>
            <a:pPr marL="365760">
              <a:lnSpc>
                <a:spcPct val="100000"/>
              </a:lnSpc>
              <a:spcBef>
                <a:spcPts val="100"/>
              </a:spcBef>
            </a:pPr>
            <a:r>
              <a:rPr sz="3600" spc="110" dirty="0">
                <a:solidFill>
                  <a:srgbClr val="F9F7F3"/>
                </a:solidFill>
              </a:rPr>
              <a:t>Databricks</a:t>
            </a:r>
            <a:r>
              <a:rPr sz="3600" spc="-55" dirty="0">
                <a:solidFill>
                  <a:srgbClr val="F9F7F3"/>
                </a:solidFill>
              </a:rPr>
              <a:t> </a:t>
            </a:r>
            <a:r>
              <a:rPr sz="3600" spc="65" dirty="0">
                <a:solidFill>
                  <a:srgbClr val="F9F7F3"/>
                </a:solidFill>
              </a:rPr>
              <a:t>Data</a:t>
            </a:r>
            <a:r>
              <a:rPr sz="3600" spc="-50" dirty="0">
                <a:solidFill>
                  <a:srgbClr val="F9F7F3"/>
                </a:solidFill>
              </a:rPr>
              <a:t> </a:t>
            </a:r>
            <a:r>
              <a:rPr sz="3600" spc="95" dirty="0">
                <a:solidFill>
                  <a:srgbClr val="F9F7F3"/>
                </a:solidFill>
              </a:rPr>
              <a:t>Intelligence</a:t>
            </a:r>
            <a:r>
              <a:rPr sz="3600" spc="-50" dirty="0">
                <a:solidFill>
                  <a:srgbClr val="F9F7F3"/>
                </a:solidFill>
              </a:rPr>
              <a:t> </a:t>
            </a:r>
            <a:r>
              <a:rPr sz="3600" spc="100" dirty="0">
                <a:solidFill>
                  <a:srgbClr val="F9F7F3"/>
                </a:solidFill>
              </a:rPr>
              <a:t>Platform</a:t>
            </a:r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731296" y="1799921"/>
            <a:ext cx="2849245" cy="3897629"/>
          </a:xfrm>
          <a:prstGeom prst="rect">
            <a:avLst/>
          </a:prstGeom>
          <a:ln w="28574">
            <a:solidFill>
              <a:srgbClr val="00A971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706120">
              <a:lnSpc>
                <a:spcPct val="100000"/>
              </a:lnSpc>
              <a:spcBef>
                <a:spcPts val="575"/>
              </a:spcBef>
            </a:pPr>
            <a:r>
              <a:rPr sz="2400" b="1" dirty="0">
                <a:solidFill>
                  <a:srgbClr val="F9F7F3"/>
                </a:solidFill>
                <a:latin typeface="Arial"/>
                <a:cs typeface="Arial"/>
              </a:rPr>
              <a:t>Mosaic</a:t>
            </a:r>
            <a:r>
              <a:rPr sz="2400" b="1" spc="13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9F7F3"/>
                </a:solidFill>
                <a:latin typeface="Arial"/>
                <a:cs typeface="Arial"/>
              </a:rPr>
              <a:t>AI</a:t>
            </a:r>
            <a:endParaRPr sz="2400">
              <a:latin typeface="Arial"/>
              <a:cs typeface="Arial"/>
            </a:endParaRPr>
          </a:p>
          <a:p>
            <a:pPr marL="238125">
              <a:lnSpc>
                <a:spcPct val="100000"/>
              </a:lnSpc>
              <a:spcBef>
                <a:spcPts val="1455"/>
              </a:spcBef>
            </a:pPr>
            <a:r>
              <a:rPr sz="1600" b="1" dirty="0">
                <a:solidFill>
                  <a:srgbClr val="F9F7F3"/>
                </a:solidFill>
                <a:latin typeface="Arial"/>
                <a:cs typeface="Arial"/>
              </a:rPr>
              <a:t>Gen</a:t>
            </a:r>
            <a:r>
              <a:rPr sz="1600" b="1" spc="-1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600" b="1" spc="-25" dirty="0">
                <a:solidFill>
                  <a:srgbClr val="F9F7F3"/>
                </a:solidFill>
                <a:latin typeface="Arial"/>
                <a:cs typeface="Arial"/>
              </a:rPr>
              <a:t>AI</a:t>
            </a:r>
            <a:endParaRPr sz="1600">
              <a:latin typeface="Arial"/>
              <a:cs typeface="Arial"/>
            </a:endParaRPr>
          </a:p>
          <a:p>
            <a:pPr marL="523875" indent="-255270">
              <a:lnSpc>
                <a:spcPct val="100000"/>
              </a:lnSpc>
              <a:spcBef>
                <a:spcPts val="600"/>
              </a:spcBef>
              <a:buClr>
                <a:srgbClr val="00A971"/>
              </a:buClr>
              <a:buChar char="•"/>
              <a:tabLst>
                <a:tab pos="523875" algn="l"/>
              </a:tabLst>
            </a:pPr>
            <a:r>
              <a:rPr sz="1600" dirty="0">
                <a:solidFill>
                  <a:srgbClr val="F9F7F3"/>
                </a:solidFill>
                <a:latin typeface="Arial"/>
                <a:cs typeface="Arial"/>
              </a:rPr>
              <a:t>Custom</a:t>
            </a:r>
            <a:r>
              <a:rPr sz="1600" spc="254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9F7F3"/>
                </a:solidFill>
                <a:latin typeface="Arial"/>
                <a:cs typeface="Arial"/>
              </a:rPr>
              <a:t>models</a:t>
            </a:r>
            <a:endParaRPr sz="1600">
              <a:latin typeface="Arial"/>
              <a:cs typeface="Arial"/>
            </a:endParaRPr>
          </a:p>
          <a:p>
            <a:pPr marL="523875" indent="-255270">
              <a:lnSpc>
                <a:spcPct val="100000"/>
              </a:lnSpc>
              <a:spcBef>
                <a:spcPts val="600"/>
              </a:spcBef>
              <a:buClr>
                <a:srgbClr val="00A971"/>
              </a:buClr>
              <a:buChar char="•"/>
              <a:tabLst>
                <a:tab pos="523875" algn="l"/>
              </a:tabLst>
            </a:pPr>
            <a:r>
              <a:rPr sz="1600" dirty="0">
                <a:solidFill>
                  <a:srgbClr val="F9F7F3"/>
                </a:solidFill>
                <a:latin typeface="Arial"/>
                <a:cs typeface="Arial"/>
              </a:rPr>
              <a:t>Model</a:t>
            </a:r>
            <a:r>
              <a:rPr sz="1600" spc="15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9F7F3"/>
                </a:solidFill>
                <a:latin typeface="Arial"/>
                <a:cs typeface="Arial"/>
              </a:rPr>
              <a:t>serving</a:t>
            </a:r>
            <a:endParaRPr sz="1600">
              <a:latin typeface="Arial"/>
              <a:cs typeface="Arial"/>
            </a:endParaRPr>
          </a:p>
          <a:p>
            <a:pPr marL="523875" indent="-255270">
              <a:lnSpc>
                <a:spcPct val="100000"/>
              </a:lnSpc>
              <a:spcBef>
                <a:spcPts val="600"/>
              </a:spcBef>
              <a:buClr>
                <a:srgbClr val="00A971"/>
              </a:buClr>
              <a:buChar char="•"/>
              <a:tabLst>
                <a:tab pos="523875" algn="l"/>
              </a:tabLst>
            </a:pPr>
            <a:r>
              <a:rPr sz="1600" spc="-25" dirty="0">
                <a:solidFill>
                  <a:srgbClr val="F9F7F3"/>
                </a:solidFill>
                <a:latin typeface="Arial"/>
                <a:cs typeface="Arial"/>
              </a:rPr>
              <a:t>RAG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80"/>
              </a:spcBef>
              <a:buClr>
                <a:srgbClr val="00A971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238125">
              <a:lnSpc>
                <a:spcPct val="100000"/>
              </a:lnSpc>
            </a:pPr>
            <a:r>
              <a:rPr sz="1600" b="1" spc="105" dirty="0">
                <a:solidFill>
                  <a:srgbClr val="F9F7F3"/>
                </a:solidFill>
                <a:latin typeface="Arial"/>
                <a:cs typeface="Arial"/>
              </a:rPr>
              <a:t>End-</a:t>
            </a:r>
            <a:r>
              <a:rPr sz="1600" b="1" spc="75" dirty="0">
                <a:solidFill>
                  <a:srgbClr val="F9F7F3"/>
                </a:solidFill>
                <a:latin typeface="Arial"/>
                <a:cs typeface="Arial"/>
              </a:rPr>
              <a:t>to-</a:t>
            </a:r>
            <a:r>
              <a:rPr sz="1600" b="1" spc="110" dirty="0">
                <a:solidFill>
                  <a:srgbClr val="F9F7F3"/>
                </a:solidFill>
                <a:latin typeface="Arial"/>
                <a:cs typeface="Arial"/>
              </a:rPr>
              <a:t>end</a:t>
            </a:r>
            <a:r>
              <a:rPr sz="1600" b="1" spc="-5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600" b="1" spc="-25" dirty="0">
                <a:solidFill>
                  <a:srgbClr val="F9F7F3"/>
                </a:solidFill>
                <a:latin typeface="Arial"/>
                <a:cs typeface="Arial"/>
              </a:rPr>
              <a:t>AI</a:t>
            </a:r>
            <a:endParaRPr sz="1600">
              <a:latin typeface="Arial"/>
              <a:cs typeface="Arial"/>
            </a:endParaRPr>
          </a:p>
          <a:p>
            <a:pPr marL="523875" indent="-255270">
              <a:lnSpc>
                <a:spcPct val="100000"/>
              </a:lnSpc>
              <a:spcBef>
                <a:spcPts val="600"/>
              </a:spcBef>
              <a:buClr>
                <a:srgbClr val="00A971"/>
              </a:buClr>
              <a:buChar char="•"/>
              <a:tabLst>
                <a:tab pos="523875" algn="l"/>
              </a:tabLst>
            </a:pPr>
            <a:r>
              <a:rPr sz="1600" spc="-10" dirty="0">
                <a:solidFill>
                  <a:srgbClr val="F9F7F3"/>
                </a:solidFill>
                <a:latin typeface="Arial"/>
                <a:cs typeface="Arial"/>
              </a:rPr>
              <a:t>MLOps/MLﬂow</a:t>
            </a:r>
            <a:endParaRPr sz="1600">
              <a:latin typeface="Arial"/>
              <a:cs typeface="Arial"/>
            </a:endParaRPr>
          </a:p>
          <a:p>
            <a:pPr marL="523875" indent="-255270">
              <a:lnSpc>
                <a:spcPct val="100000"/>
              </a:lnSpc>
              <a:spcBef>
                <a:spcPts val="600"/>
              </a:spcBef>
              <a:buClr>
                <a:srgbClr val="00A971"/>
              </a:buClr>
              <a:buChar char="•"/>
              <a:tabLst>
                <a:tab pos="523875" algn="l"/>
              </a:tabLst>
            </a:pPr>
            <a:r>
              <a:rPr sz="1600" spc="-10" dirty="0">
                <a:solidFill>
                  <a:srgbClr val="F9F7F3"/>
                </a:solidFill>
                <a:latin typeface="Arial"/>
                <a:cs typeface="Arial"/>
              </a:rPr>
              <a:t>AutoML</a:t>
            </a:r>
            <a:endParaRPr sz="1600">
              <a:latin typeface="Arial"/>
              <a:cs typeface="Arial"/>
            </a:endParaRPr>
          </a:p>
          <a:p>
            <a:pPr marL="523875" indent="-255270">
              <a:lnSpc>
                <a:spcPct val="100000"/>
              </a:lnSpc>
              <a:spcBef>
                <a:spcPts val="600"/>
              </a:spcBef>
              <a:buClr>
                <a:srgbClr val="00A971"/>
              </a:buClr>
              <a:buChar char="•"/>
              <a:tabLst>
                <a:tab pos="523875" algn="l"/>
              </a:tabLst>
            </a:pPr>
            <a:r>
              <a:rPr sz="1600" spc="-10" dirty="0">
                <a:solidFill>
                  <a:srgbClr val="F9F7F3"/>
                </a:solidFill>
                <a:latin typeface="Arial"/>
                <a:cs typeface="Arial"/>
              </a:rPr>
              <a:t>Monitoring</a:t>
            </a:r>
            <a:endParaRPr sz="1600">
              <a:latin typeface="Arial"/>
              <a:cs typeface="Arial"/>
            </a:endParaRPr>
          </a:p>
          <a:p>
            <a:pPr marL="523875" indent="-255270">
              <a:lnSpc>
                <a:spcPct val="100000"/>
              </a:lnSpc>
              <a:spcBef>
                <a:spcPts val="600"/>
              </a:spcBef>
              <a:buClr>
                <a:srgbClr val="00A971"/>
              </a:buClr>
              <a:buChar char="•"/>
              <a:tabLst>
                <a:tab pos="523875" algn="l"/>
              </a:tabLst>
            </a:pPr>
            <a:r>
              <a:rPr sz="1600" spc="-10" dirty="0">
                <a:solidFill>
                  <a:srgbClr val="F9F7F3"/>
                </a:solidFill>
                <a:latin typeface="Arial"/>
                <a:cs typeface="Arial"/>
              </a:rPr>
              <a:t>Governance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23092" y="1799921"/>
            <a:ext cx="7779384" cy="3897629"/>
          </a:xfrm>
          <a:prstGeom prst="rect">
            <a:avLst/>
          </a:prstGeom>
          <a:solidFill>
            <a:srgbClr val="1A5162"/>
          </a:solidFill>
          <a:ln w="9524">
            <a:solidFill>
              <a:srgbClr val="F9F7F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65"/>
              </a:spcBef>
            </a:pPr>
            <a:endParaRPr sz="1200">
              <a:latin typeface="Times New Roman"/>
              <a:cs typeface="Times New Roman"/>
            </a:endParaRPr>
          </a:p>
          <a:p>
            <a:pPr marL="25400" algn="ctr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Use</a:t>
            </a:r>
            <a:r>
              <a:rPr sz="1200" spc="4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9F7F3"/>
                </a:solidFill>
                <a:latin typeface="Arial"/>
                <a:cs typeface="Arial"/>
              </a:rPr>
              <a:t>generative</a:t>
            </a:r>
            <a:r>
              <a:rPr sz="1200" spc="5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AI</a:t>
            </a:r>
            <a:r>
              <a:rPr sz="1200" spc="5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F9F7F3"/>
                </a:solidFill>
                <a:latin typeface="Arial"/>
                <a:cs typeface="Arial"/>
              </a:rPr>
              <a:t>to</a:t>
            </a:r>
            <a:r>
              <a:rPr sz="1200" spc="5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9F7F3"/>
                </a:solidFill>
                <a:latin typeface="Arial"/>
                <a:cs typeface="Arial"/>
              </a:rPr>
              <a:t>understand</a:t>
            </a:r>
            <a:r>
              <a:rPr sz="1200" spc="5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9F7F3"/>
                </a:solidFill>
                <a:latin typeface="Arial"/>
                <a:cs typeface="Arial"/>
              </a:rPr>
              <a:t>the</a:t>
            </a:r>
            <a:r>
              <a:rPr sz="1200" spc="5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9F7F3"/>
                </a:solidFill>
                <a:latin typeface="Arial"/>
                <a:cs typeface="Arial"/>
              </a:rPr>
              <a:t>semantics</a:t>
            </a:r>
            <a:r>
              <a:rPr sz="1200" spc="5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F9F7F3"/>
                </a:solidFill>
                <a:latin typeface="Arial"/>
                <a:cs typeface="Arial"/>
              </a:rPr>
              <a:t>of</a:t>
            </a:r>
            <a:r>
              <a:rPr sz="1200" spc="5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9F7F3"/>
                </a:solidFill>
                <a:latin typeface="Arial"/>
                <a:cs typeface="Arial"/>
              </a:rPr>
              <a:t>your</a:t>
            </a:r>
            <a:r>
              <a:rPr sz="1200" spc="5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9F7F3"/>
                </a:solidFill>
                <a:latin typeface="Arial"/>
                <a:cs typeface="Arial"/>
              </a:rPr>
              <a:t>data</a:t>
            </a:r>
            <a:endParaRPr sz="1200">
              <a:latin typeface="Arial"/>
              <a:cs typeface="Arial"/>
            </a:endParaRPr>
          </a:p>
          <a:p>
            <a:pPr marL="26034" algn="ctr">
              <a:lnSpc>
                <a:spcPct val="100000"/>
              </a:lnSpc>
              <a:spcBef>
                <a:spcPts val="580"/>
              </a:spcBef>
            </a:pPr>
            <a:r>
              <a:rPr sz="1600" b="1" spc="50" dirty="0">
                <a:solidFill>
                  <a:srgbClr val="F9F7F3"/>
                </a:solidFill>
                <a:latin typeface="Arial"/>
                <a:cs typeface="Arial"/>
              </a:rPr>
              <a:t>Data</a:t>
            </a:r>
            <a:r>
              <a:rPr sz="1600" b="1" spc="6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9F7F3"/>
                </a:solidFill>
                <a:latin typeface="Arial"/>
                <a:cs typeface="Arial"/>
              </a:rPr>
              <a:t>Intelligence</a:t>
            </a:r>
            <a:r>
              <a:rPr sz="1600" b="1" spc="7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9F7F3"/>
                </a:solidFill>
                <a:latin typeface="Arial"/>
                <a:cs typeface="Arial"/>
              </a:rPr>
              <a:t>Engine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51951" y="5632386"/>
            <a:ext cx="2957195" cy="931544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0"/>
              </a:spcBef>
            </a:pPr>
            <a:r>
              <a:rPr sz="2000" b="1" dirty="0">
                <a:solidFill>
                  <a:srgbClr val="1B3139"/>
                </a:solidFill>
                <a:latin typeface="Arial"/>
                <a:cs typeface="Arial"/>
              </a:rPr>
              <a:t>Open</a:t>
            </a:r>
            <a:r>
              <a:rPr sz="2000" b="1" spc="-1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b="1" spc="55" dirty="0">
                <a:solidFill>
                  <a:srgbClr val="1B3139"/>
                </a:solidFill>
                <a:latin typeface="Arial"/>
                <a:cs typeface="Arial"/>
              </a:rPr>
              <a:t>Data</a:t>
            </a:r>
            <a:r>
              <a:rPr sz="2000" b="1" spc="-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1B3139"/>
                </a:solidFill>
                <a:latin typeface="Arial"/>
                <a:cs typeface="Arial"/>
              </a:rPr>
              <a:t>Lake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1450" dirty="0">
                <a:solidFill>
                  <a:srgbClr val="1B3139"/>
                </a:solidFill>
                <a:latin typeface="Arial"/>
                <a:cs typeface="Arial"/>
              </a:rPr>
              <a:t>All</a:t>
            </a:r>
            <a:r>
              <a:rPr sz="1450" spc="-3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50" spc="-50" dirty="0">
                <a:solidFill>
                  <a:srgbClr val="1B3139"/>
                </a:solidFill>
                <a:latin typeface="Arial"/>
                <a:cs typeface="Arial"/>
              </a:rPr>
              <a:t>Raw</a:t>
            </a:r>
            <a:r>
              <a:rPr sz="1450" spc="-3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50" spc="-20" dirty="0">
                <a:solidFill>
                  <a:srgbClr val="1B3139"/>
                </a:solidFill>
                <a:latin typeface="Arial"/>
                <a:cs typeface="Arial"/>
              </a:rPr>
              <a:t>Data</a:t>
            </a:r>
            <a:endParaRPr sz="14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450" spc="-10" dirty="0">
                <a:solidFill>
                  <a:srgbClr val="1B3139"/>
                </a:solidFill>
                <a:latin typeface="Arial"/>
                <a:cs typeface="Arial"/>
              </a:rPr>
              <a:t>(Logs, </a:t>
            </a:r>
            <a:r>
              <a:rPr sz="1450" spc="-25" dirty="0">
                <a:solidFill>
                  <a:srgbClr val="1B3139"/>
                </a:solidFill>
                <a:latin typeface="Arial"/>
                <a:cs typeface="Arial"/>
              </a:rPr>
              <a:t>Texts,</a:t>
            </a:r>
            <a:r>
              <a:rPr sz="1450" spc="-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1B3139"/>
                </a:solidFill>
                <a:latin typeface="Arial"/>
                <a:cs typeface="Arial"/>
              </a:rPr>
              <a:t>Audio,</a:t>
            </a:r>
            <a:r>
              <a:rPr sz="1450" spc="-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1B3139"/>
                </a:solidFill>
                <a:latin typeface="Arial"/>
                <a:cs typeface="Arial"/>
              </a:rPr>
              <a:t>Video,</a:t>
            </a:r>
            <a:r>
              <a:rPr sz="1450" spc="-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1B3139"/>
                </a:solidFill>
                <a:latin typeface="Arial"/>
                <a:cs typeface="Arial"/>
              </a:rPr>
              <a:t>Images)</a:t>
            </a:r>
            <a:endParaRPr sz="1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85080" y="1946328"/>
            <a:ext cx="1791970" cy="914400"/>
          </a:xfrm>
          <a:prstGeom prst="rect">
            <a:avLst/>
          </a:prstGeom>
          <a:solidFill>
            <a:srgbClr val="133C49"/>
          </a:solidFill>
          <a:ln w="9524">
            <a:solidFill>
              <a:srgbClr val="F9F7F3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60"/>
              </a:spcBef>
            </a:pPr>
            <a:r>
              <a:rPr sz="1400" b="1" dirty="0">
                <a:solidFill>
                  <a:srgbClr val="F9F7F3"/>
                </a:solidFill>
                <a:latin typeface="Arial"/>
                <a:cs typeface="Arial"/>
              </a:rPr>
              <a:t>Databricks</a:t>
            </a:r>
            <a:r>
              <a:rPr sz="1400" b="1" spc="24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9F7F3"/>
                </a:solidFill>
                <a:latin typeface="Arial"/>
                <a:cs typeface="Arial"/>
              </a:rPr>
              <a:t>SQL</a:t>
            </a:r>
            <a:endParaRPr sz="1400">
              <a:latin typeface="Arial"/>
              <a:cs typeface="Arial"/>
            </a:endParaRPr>
          </a:p>
          <a:p>
            <a:pPr marL="450850" marR="442595" algn="ctr">
              <a:lnSpc>
                <a:spcPct val="100000"/>
              </a:lnSpc>
              <a:spcBef>
                <a:spcPts val="610"/>
              </a:spcBef>
            </a:pP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Text-to-</a:t>
            </a:r>
            <a:r>
              <a:rPr sz="1200" spc="-25" dirty="0">
                <a:solidFill>
                  <a:srgbClr val="F9F7F3"/>
                </a:solidFill>
                <a:latin typeface="Arial"/>
                <a:cs typeface="Arial"/>
              </a:rPr>
              <a:t>SQL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Text-</a:t>
            </a:r>
            <a:r>
              <a:rPr sz="1200" spc="105" dirty="0">
                <a:solidFill>
                  <a:srgbClr val="F9F7F3"/>
                </a:solidFill>
                <a:latin typeface="Arial"/>
                <a:cs typeface="Arial"/>
              </a:rPr>
              <a:t>to-</a:t>
            </a:r>
            <a:r>
              <a:rPr sz="1200" spc="-25" dirty="0">
                <a:solidFill>
                  <a:srgbClr val="F9F7F3"/>
                </a:solidFill>
                <a:latin typeface="Arial"/>
                <a:cs typeface="Arial"/>
              </a:rPr>
              <a:t>Viz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78434" y="1946328"/>
            <a:ext cx="1791970" cy="914400"/>
          </a:xfrm>
          <a:prstGeom prst="rect">
            <a:avLst/>
          </a:prstGeom>
          <a:solidFill>
            <a:srgbClr val="133C49"/>
          </a:solidFill>
          <a:ln w="9524">
            <a:solidFill>
              <a:srgbClr val="F9F7F3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438150">
              <a:lnSpc>
                <a:spcPct val="100000"/>
              </a:lnSpc>
              <a:spcBef>
                <a:spcPts val="960"/>
              </a:spcBef>
            </a:pPr>
            <a:r>
              <a:rPr sz="1400" b="1" spc="-10" dirty="0">
                <a:solidFill>
                  <a:srgbClr val="F9F7F3"/>
                </a:solidFill>
                <a:latin typeface="Arial"/>
                <a:cs typeface="Arial"/>
              </a:rPr>
              <a:t>Workfiows</a:t>
            </a:r>
            <a:endParaRPr sz="1400">
              <a:latin typeface="Arial"/>
              <a:cs typeface="Arial"/>
            </a:endParaRPr>
          </a:p>
          <a:p>
            <a:pPr marL="217804" marR="208915" indent="-1270">
              <a:lnSpc>
                <a:spcPct val="100000"/>
              </a:lnSpc>
              <a:spcBef>
                <a:spcPts val="610"/>
              </a:spcBef>
            </a:pP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Job</a:t>
            </a:r>
            <a:r>
              <a:rPr sz="1200" spc="55" dirty="0">
                <a:solidFill>
                  <a:srgbClr val="F9F7F3"/>
                </a:solidFill>
                <a:latin typeface="Arial"/>
                <a:cs typeface="Arial"/>
              </a:rPr>
              <a:t> cost</a:t>
            </a:r>
            <a:r>
              <a:rPr sz="1200" spc="6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9F7F3"/>
                </a:solidFill>
                <a:latin typeface="Arial"/>
                <a:cs typeface="Arial"/>
              </a:rPr>
              <a:t>optimized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based</a:t>
            </a:r>
            <a:r>
              <a:rPr sz="1200" spc="1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on</a:t>
            </a:r>
            <a:r>
              <a:rPr sz="1200" spc="1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past</a:t>
            </a:r>
            <a:r>
              <a:rPr sz="1200" spc="1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F9F7F3"/>
                </a:solidFill>
                <a:latin typeface="Arial"/>
                <a:cs typeface="Arial"/>
              </a:rPr>
              <a:t>runs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79413" y="1946328"/>
            <a:ext cx="1791970" cy="914400"/>
          </a:xfrm>
          <a:prstGeom prst="rect">
            <a:avLst/>
          </a:prstGeom>
          <a:solidFill>
            <a:srgbClr val="133C49"/>
          </a:solidFill>
          <a:ln w="9524">
            <a:solidFill>
              <a:srgbClr val="F9F7F3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60"/>
              </a:spcBef>
            </a:pPr>
            <a:r>
              <a:rPr sz="1400" b="1" dirty="0">
                <a:solidFill>
                  <a:srgbClr val="F9F7F3"/>
                </a:solidFill>
                <a:latin typeface="Arial"/>
                <a:cs typeface="Arial"/>
              </a:rPr>
              <a:t>Delta</a:t>
            </a:r>
            <a:r>
              <a:rPr sz="1400" b="1" spc="2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9F7F3"/>
                </a:solidFill>
                <a:latin typeface="Arial"/>
                <a:cs typeface="Arial"/>
              </a:rPr>
              <a:t>Live</a:t>
            </a:r>
            <a:r>
              <a:rPr sz="1400" b="1" spc="2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9F7F3"/>
                </a:solidFill>
                <a:latin typeface="Arial"/>
                <a:cs typeface="Arial"/>
              </a:rPr>
              <a:t>Tables</a:t>
            </a:r>
            <a:endParaRPr sz="1400">
              <a:latin typeface="Arial"/>
              <a:cs typeface="Arial"/>
            </a:endParaRPr>
          </a:p>
          <a:p>
            <a:pPr marL="475615" marR="467359" algn="ctr">
              <a:lnSpc>
                <a:spcPct val="100000"/>
              </a:lnSpc>
              <a:spcBef>
                <a:spcPts val="610"/>
              </a:spcBef>
            </a:pPr>
            <a:r>
              <a:rPr sz="1200" spc="-10" dirty="0">
                <a:solidFill>
                  <a:srgbClr val="F9F7F3"/>
                </a:solidFill>
                <a:latin typeface="Arial"/>
                <a:cs typeface="Arial"/>
              </a:rPr>
              <a:t>Automated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data</a:t>
            </a:r>
            <a:r>
              <a:rPr sz="1200" spc="16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9F7F3"/>
                </a:solidFill>
                <a:latin typeface="Arial"/>
                <a:cs typeface="Arial"/>
              </a:rPr>
              <a:t>quality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61917" y="1946328"/>
            <a:ext cx="1791970" cy="914400"/>
          </a:xfrm>
          <a:prstGeom prst="rect">
            <a:avLst/>
          </a:prstGeom>
          <a:solidFill>
            <a:srgbClr val="32FEB9"/>
          </a:solidFill>
          <a:ln w="19049">
            <a:solidFill>
              <a:srgbClr val="00A971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sz="1400" b="1" dirty="0">
                <a:solidFill>
                  <a:srgbClr val="1A3038"/>
                </a:solidFill>
                <a:latin typeface="Arial"/>
                <a:cs typeface="Arial"/>
              </a:rPr>
              <a:t>Mosaic</a:t>
            </a:r>
            <a:r>
              <a:rPr sz="1400" b="1" spc="80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1A3038"/>
                </a:solidFill>
                <a:latin typeface="Arial"/>
                <a:cs typeface="Arial"/>
              </a:rPr>
              <a:t>AI</a:t>
            </a:r>
            <a:endParaRPr sz="1400">
              <a:latin typeface="Arial"/>
              <a:cs typeface="Arial"/>
            </a:endParaRPr>
          </a:p>
          <a:p>
            <a:pPr marL="215265" marR="207010" algn="ctr">
              <a:lnSpc>
                <a:spcPct val="100000"/>
              </a:lnSpc>
              <a:spcBef>
                <a:spcPts val="610"/>
              </a:spcBef>
            </a:pPr>
            <a:r>
              <a:rPr sz="1200" dirty="0">
                <a:solidFill>
                  <a:srgbClr val="1A3038"/>
                </a:solidFill>
                <a:latin typeface="Arial"/>
                <a:cs typeface="Arial"/>
              </a:rPr>
              <a:t>Create,</a:t>
            </a:r>
            <a:r>
              <a:rPr sz="1200" spc="2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A3038"/>
                </a:solidFill>
                <a:latin typeface="Arial"/>
                <a:cs typeface="Arial"/>
              </a:rPr>
              <a:t>tune,</a:t>
            </a:r>
            <a:r>
              <a:rPr sz="1200" spc="2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1A3038"/>
                </a:solidFill>
                <a:latin typeface="Arial"/>
                <a:cs typeface="Arial"/>
              </a:rPr>
              <a:t>and </a:t>
            </a:r>
            <a:r>
              <a:rPr sz="1200" dirty="0">
                <a:solidFill>
                  <a:srgbClr val="1A3038"/>
                </a:solidFill>
                <a:latin typeface="Arial"/>
                <a:cs typeface="Arial"/>
              </a:rPr>
              <a:t>serve</a:t>
            </a:r>
            <a:r>
              <a:rPr sz="1200" spc="2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1A3038"/>
                </a:solidFill>
                <a:latin typeface="Arial"/>
                <a:cs typeface="Arial"/>
              </a:rPr>
              <a:t>custom</a:t>
            </a:r>
            <a:r>
              <a:rPr sz="1200" spc="25" dirty="0">
                <a:solidFill>
                  <a:srgbClr val="1A3038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1A3038"/>
                </a:solidFill>
                <a:latin typeface="Arial"/>
                <a:cs typeface="Arial"/>
              </a:rPr>
              <a:t>LLMs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65167" y="3621017"/>
            <a:ext cx="7511415" cy="914400"/>
          </a:xfrm>
          <a:prstGeom prst="rect">
            <a:avLst/>
          </a:prstGeom>
          <a:solidFill>
            <a:srgbClr val="133C49"/>
          </a:solidFill>
          <a:ln w="9524">
            <a:solidFill>
              <a:srgbClr val="F9F7F3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1400" b="1" dirty="0">
                <a:solidFill>
                  <a:srgbClr val="F9F7F3"/>
                </a:solidFill>
                <a:latin typeface="Arial"/>
                <a:cs typeface="Arial"/>
              </a:rPr>
              <a:t>Unity</a:t>
            </a:r>
            <a:r>
              <a:rPr sz="1400" b="1" spc="7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9F7F3"/>
                </a:solidFill>
                <a:latin typeface="Arial"/>
                <a:cs typeface="Arial"/>
              </a:rPr>
              <a:t>Catalog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Securely</a:t>
            </a:r>
            <a:r>
              <a:rPr sz="1200" spc="1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get</a:t>
            </a:r>
            <a:r>
              <a:rPr sz="1200" spc="1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insights</a:t>
            </a:r>
            <a:r>
              <a:rPr sz="1200" spc="12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in</a:t>
            </a:r>
            <a:r>
              <a:rPr sz="1200" spc="1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natural</a:t>
            </a:r>
            <a:r>
              <a:rPr sz="1200" spc="1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9F7F3"/>
                </a:solidFill>
                <a:latin typeface="Arial"/>
                <a:cs typeface="Arial"/>
              </a:rPr>
              <a:t>language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66417" y="4634040"/>
            <a:ext cx="7511415" cy="914400"/>
          </a:xfrm>
          <a:prstGeom prst="rect">
            <a:avLst/>
          </a:prstGeom>
          <a:solidFill>
            <a:srgbClr val="133C49"/>
          </a:solidFill>
          <a:ln w="9524">
            <a:solidFill>
              <a:srgbClr val="F9F7F3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1400" b="1" dirty="0">
                <a:solidFill>
                  <a:srgbClr val="F9F7F3"/>
                </a:solidFill>
                <a:latin typeface="Arial"/>
                <a:cs typeface="Arial"/>
              </a:rPr>
              <a:t>Delta</a:t>
            </a:r>
            <a:r>
              <a:rPr sz="1400" b="1" spc="4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9F7F3"/>
                </a:solidFill>
                <a:latin typeface="Arial"/>
                <a:cs typeface="Arial"/>
              </a:rPr>
              <a:t>Lake</a:t>
            </a:r>
            <a:r>
              <a:rPr sz="1400" b="1" spc="4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9F7F3"/>
                </a:solidFill>
                <a:latin typeface="Arial"/>
                <a:cs typeface="Arial"/>
              </a:rPr>
              <a:t>UniForm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610"/>
              </a:spcBef>
            </a:pPr>
            <a:r>
              <a:rPr sz="1200" spc="20" dirty="0">
                <a:solidFill>
                  <a:srgbClr val="F9F7F3"/>
                </a:solidFill>
                <a:latin typeface="Arial"/>
                <a:cs typeface="Arial"/>
              </a:rPr>
              <a:t>Data</a:t>
            </a:r>
            <a:r>
              <a:rPr sz="1200" spc="4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9F7F3"/>
                </a:solidFill>
                <a:latin typeface="Arial"/>
                <a:cs typeface="Arial"/>
              </a:rPr>
              <a:t>layout</a:t>
            </a:r>
            <a:r>
              <a:rPr sz="1200" spc="4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9F7F3"/>
                </a:solidFill>
                <a:latin typeface="Arial"/>
                <a:cs typeface="Arial"/>
              </a:rPr>
              <a:t>is</a:t>
            </a:r>
            <a:r>
              <a:rPr sz="1200" spc="4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9F7F3"/>
                </a:solidFill>
                <a:latin typeface="Arial"/>
                <a:cs typeface="Arial"/>
              </a:rPr>
              <a:t>automatically</a:t>
            </a:r>
            <a:r>
              <a:rPr sz="1200" spc="4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9F7F3"/>
                </a:solidFill>
                <a:latin typeface="Arial"/>
                <a:cs typeface="Arial"/>
              </a:rPr>
              <a:t>optimized</a:t>
            </a:r>
            <a:r>
              <a:rPr sz="1200" spc="4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9F7F3"/>
                </a:solidFill>
                <a:latin typeface="Arial"/>
                <a:cs typeface="Arial"/>
              </a:rPr>
              <a:t>based</a:t>
            </a:r>
            <a:r>
              <a:rPr sz="1200" spc="4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F9F7F3"/>
                </a:solidFill>
                <a:latin typeface="Arial"/>
                <a:cs typeface="Arial"/>
              </a:rPr>
              <a:t>on</a:t>
            </a:r>
            <a:r>
              <a:rPr sz="1200" spc="4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F9F7F3"/>
                </a:solidFill>
                <a:latin typeface="Arial"/>
                <a:cs typeface="Arial"/>
              </a:rPr>
              <a:t>usage</a:t>
            </a:r>
            <a:r>
              <a:rPr sz="1200" spc="4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9F7F3"/>
                </a:solidFill>
                <a:latin typeface="Arial"/>
                <a:cs typeface="Arial"/>
              </a:rPr>
              <a:t>patterns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1A30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4239" y="6469461"/>
            <a:ext cx="186721" cy="1866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48167" y="6457511"/>
            <a:ext cx="28187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©2023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Databricks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Inc.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693"/>
                </a:solidFill>
                <a:latin typeface="Arial"/>
                <a:cs typeface="Arial"/>
              </a:rPr>
              <a:t>—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All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rights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693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32250" y="2643022"/>
            <a:ext cx="3317243" cy="143052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 indent="377190">
              <a:lnSpc>
                <a:spcPts val="5180"/>
              </a:lnSpc>
              <a:spcBef>
                <a:spcPts val="755"/>
              </a:spcBef>
            </a:pPr>
            <a:r>
              <a:rPr sz="4800" spc="-10" dirty="0">
                <a:solidFill>
                  <a:srgbClr val="F9F7F3"/>
                </a:solidFill>
              </a:rPr>
              <a:t>GenAI </a:t>
            </a:r>
            <a:r>
              <a:rPr sz="4800" spc="60" dirty="0">
                <a:solidFill>
                  <a:srgbClr val="F9F7F3"/>
                </a:solidFill>
              </a:rPr>
              <a:t>Features</a:t>
            </a:r>
            <a:endParaRPr sz="4800" dirty="0"/>
          </a:p>
        </p:txBody>
      </p:sp>
      <p:sp>
        <p:nvSpPr>
          <p:cNvPr id="6" name="object 6"/>
          <p:cNvSpPr txBox="1"/>
          <p:nvPr/>
        </p:nvSpPr>
        <p:spPr>
          <a:xfrm>
            <a:off x="10939580" y="6464534"/>
            <a:ext cx="1663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90" dirty="0">
                <a:solidFill>
                  <a:srgbClr val="898C8E"/>
                </a:solidFill>
                <a:latin typeface="Arial"/>
                <a:cs typeface="Arial"/>
              </a:rPr>
              <a:t>18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2" y="6473302"/>
            <a:ext cx="186673" cy="1866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5439" y="452718"/>
            <a:ext cx="9394926" cy="764941"/>
          </a:xfrm>
          <a:prstGeom prst="rect">
            <a:avLst/>
          </a:prstGeom>
        </p:spPr>
        <p:txBody>
          <a:bodyPr vert="horz" wrap="square" lIns="0" tIns="118098" rIns="0" bIns="0" rtlCol="0">
            <a:spAutoFit/>
          </a:bodyPr>
          <a:lstStyle/>
          <a:p>
            <a:pPr marL="383540">
              <a:lnSpc>
                <a:spcPct val="100000"/>
              </a:lnSpc>
              <a:spcBef>
                <a:spcPts val="100"/>
              </a:spcBef>
            </a:pPr>
            <a:r>
              <a:rPr spc="80" dirty="0">
                <a:solidFill>
                  <a:schemeClr val="bg1"/>
                </a:solidFill>
              </a:rPr>
              <a:t>Databricks,</a:t>
            </a:r>
            <a:r>
              <a:rPr spc="-90" dirty="0">
                <a:solidFill>
                  <a:schemeClr val="bg1"/>
                </a:solidFill>
              </a:rPr>
              <a:t> </a:t>
            </a:r>
            <a:r>
              <a:rPr spc="160" dirty="0">
                <a:solidFill>
                  <a:schemeClr val="bg1"/>
                </a:solidFill>
              </a:rPr>
              <a:t>powered</a:t>
            </a:r>
            <a:r>
              <a:rPr spc="-85" dirty="0">
                <a:solidFill>
                  <a:schemeClr val="bg1"/>
                </a:solidFill>
              </a:rPr>
              <a:t> </a:t>
            </a:r>
            <a:r>
              <a:rPr spc="210" dirty="0">
                <a:solidFill>
                  <a:schemeClr val="bg1"/>
                </a:solidFill>
              </a:rPr>
              <a:t>by</a:t>
            </a:r>
            <a:r>
              <a:rPr spc="-90" dirty="0">
                <a:solidFill>
                  <a:schemeClr val="bg1"/>
                </a:solidFill>
              </a:rPr>
              <a:t> </a:t>
            </a:r>
            <a:r>
              <a:rPr spc="-25" dirty="0">
                <a:solidFill>
                  <a:schemeClr val="bg1"/>
                </a:solidFill>
              </a:rPr>
              <a:t>AI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52109" y="1323746"/>
            <a:ext cx="4814570" cy="4149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1B5162"/>
                </a:solidFill>
                <a:latin typeface="Arial"/>
                <a:cs typeface="Arial"/>
              </a:rPr>
              <a:t>Example:</a:t>
            </a:r>
            <a:r>
              <a:rPr sz="2400" spc="-15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2400" spc="75" dirty="0">
                <a:solidFill>
                  <a:srgbClr val="1B5162"/>
                </a:solidFill>
                <a:latin typeface="Arial"/>
                <a:cs typeface="Arial"/>
              </a:rPr>
              <a:t>Databricks</a:t>
            </a:r>
            <a:r>
              <a:rPr sz="2400" spc="-15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1B5162"/>
                </a:solidFill>
                <a:latin typeface="Arial"/>
                <a:cs typeface="Arial"/>
              </a:rPr>
              <a:t>Assistant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30"/>
              </a:spcBef>
            </a:pPr>
            <a:endParaRPr sz="2400">
              <a:latin typeface="Arial"/>
              <a:cs typeface="Arial"/>
            </a:endParaRPr>
          </a:p>
          <a:p>
            <a:pPr marL="17780" marR="35560">
              <a:lnSpc>
                <a:spcPct val="100000"/>
              </a:lnSpc>
            </a:pPr>
            <a:r>
              <a:rPr sz="1900" dirty="0">
                <a:solidFill>
                  <a:srgbClr val="1B3139"/>
                </a:solidFill>
                <a:latin typeface="Arial"/>
                <a:cs typeface="Arial"/>
              </a:rPr>
              <a:t>AI</a:t>
            </a:r>
            <a:r>
              <a:rPr sz="1900" spc="5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1B3139"/>
                </a:solidFill>
                <a:latin typeface="Arial"/>
                <a:cs typeface="Arial"/>
              </a:rPr>
              <a:t>assistant</a:t>
            </a:r>
            <a:r>
              <a:rPr sz="1900" spc="5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spc="80" dirty="0">
                <a:solidFill>
                  <a:srgbClr val="1B3139"/>
                </a:solidFill>
                <a:latin typeface="Arial"/>
                <a:cs typeface="Arial"/>
              </a:rPr>
              <a:t>with</a:t>
            </a:r>
            <a:r>
              <a:rPr sz="1900" spc="55" dirty="0">
                <a:solidFill>
                  <a:srgbClr val="1B3139"/>
                </a:solidFill>
                <a:latin typeface="Arial"/>
                <a:cs typeface="Arial"/>
              </a:rPr>
              <a:t> contextual</a:t>
            </a:r>
            <a:r>
              <a:rPr sz="1900" spc="6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1B3139"/>
                </a:solidFill>
                <a:latin typeface="Arial"/>
                <a:cs typeface="Arial"/>
              </a:rPr>
              <a:t>understanding </a:t>
            </a:r>
            <a:r>
              <a:rPr sz="1900" spc="85" dirty="0">
                <a:solidFill>
                  <a:srgbClr val="1B3139"/>
                </a:solidFill>
                <a:latin typeface="Arial"/>
                <a:cs typeface="Arial"/>
              </a:rPr>
              <a:t>of</a:t>
            </a:r>
            <a:r>
              <a:rPr sz="1900" spc="6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1B3139"/>
                </a:solidFill>
                <a:latin typeface="Arial"/>
                <a:cs typeface="Arial"/>
              </a:rPr>
              <a:t>your</a:t>
            </a:r>
            <a:r>
              <a:rPr sz="1900" spc="6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1B3139"/>
                </a:solidFill>
                <a:latin typeface="Arial"/>
                <a:cs typeface="Arial"/>
              </a:rPr>
              <a:t>data—</a:t>
            </a:r>
            <a:r>
              <a:rPr sz="1900" spc="6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1B3139"/>
                </a:solidFill>
                <a:latin typeface="Arial"/>
                <a:cs typeface="Arial"/>
              </a:rPr>
              <a:t>natively</a:t>
            </a:r>
            <a:r>
              <a:rPr sz="1900" spc="6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spc="65" dirty="0">
                <a:solidFill>
                  <a:srgbClr val="1B3139"/>
                </a:solidFill>
                <a:latin typeface="Arial"/>
                <a:cs typeface="Arial"/>
              </a:rPr>
              <a:t>within</a:t>
            </a:r>
            <a:r>
              <a:rPr sz="1900" spc="6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1B3139"/>
                </a:solidFill>
                <a:latin typeface="Arial"/>
                <a:cs typeface="Arial"/>
              </a:rPr>
              <a:t>Notebook, </a:t>
            </a:r>
            <a:r>
              <a:rPr sz="1900" spc="-70" dirty="0">
                <a:solidFill>
                  <a:srgbClr val="1B3139"/>
                </a:solidFill>
                <a:latin typeface="Arial"/>
                <a:cs typeface="Arial"/>
              </a:rPr>
              <a:t>SQL</a:t>
            </a:r>
            <a:r>
              <a:rPr sz="1900" spc="3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spc="75" dirty="0">
                <a:solidFill>
                  <a:srgbClr val="1B3139"/>
                </a:solidFill>
                <a:latin typeface="Arial"/>
                <a:cs typeface="Arial"/>
              </a:rPr>
              <a:t>editor</a:t>
            </a:r>
            <a:r>
              <a:rPr sz="1900" spc="3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1B3139"/>
                </a:solidFill>
                <a:latin typeface="Arial"/>
                <a:cs typeface="Arial"/>
              </a:rPr>
              <a:t>and</a:t>
            </a:r>
            <a:r>
              <a:rPr sz="1900" spc="3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1B3139"/>
                </a:solidFill>
                <a:latin typeface="Arial"/>
                <a:cs typeface="Arial"/>
              </a:rPr>
              <a:t>file</a:t>
            </a:r>
            <a:r>
              <a:rPr sz="1900" spc="3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1B3139"/>
                </a:solidFill>
                <a:latin typeface="Arial"/>
                <a:cs typeface="Arial"/>
              </a:rPr>
              <a:t>editor.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95"/>
              </a:spcBef>
            </a:pPr>
            <a:endParaRPr sz="1900">
              <a:latin typeface="Arial"/>
              <a:cs typeface="Arial"/>
            </a:endParaRPr>
          </a:p>
          <a:p>
            <a:pPr marL="627380" marR="14604" indent="-450850">
              <a:lnSpc>
                <a:spcPct val="100000"/>
              </a:lnSpc>
              <a:buChar char="●"/>
              <a:tabLst>
                <a:tab pos="627380" algn="l"/>
              </a:tabLst>
            </a:pPr>
            <a:r>
              <a:rPr sz="1900" dirty="0">
                <a:solidFill>
                  <a:srgbClr val="1B3139"/>
                </a:solidFill>
                <a:latin typeface="Arial"/>
                <a:cs typeface="Arial"/>
              </a:rPr>
              <a:t>Generates</a:t>
            </a:r>
            <a:r>
              <a:rPr sz="1900" spc="9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1B3139"/>
                </a:solidFill>
                <a:latin typeface="Arial"/>
                <a:cs typeface="Arial"/>
              </a:rPr>
              <a:t>and</a:t>
            </a:r>
            <a:r>
              <a:rPr sz="1900" spc="10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spc="70" dirty="0">
                <a:solidFill>
                  <a:srgbClr val="1B3139"/>
                </a:solidFill>
                <a:latin typeface="Arial"/>
                <a:cs typeface="Arial"/>
              </a:rPr>
              <a:t>auto-</a:t>
            </a:r>
            <a:r>
              <a:rPr sz="1900" spc="90" dirty="0">
                <a:solidFill>
                  <a:srgbClr val="1B3139"/>
                </a:solidFill>
                <a:latin typeface="Arial"/>
                <a:cs typeface="Arial"/>
              </a:rPr>
              <a:t>completes</a:t>
            </a:r>
            <a:r>
              <a:rPr sz="1900" spc="10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spc="60" dirty="0">
                <a:solidFill>
                  <a:srgbClr val="1B3139"/>
                </a:solidFill>
                <a:latin typeface="Arial"/>
                <a:cs typeface="Arial"/>
              </a:rPr>
              <a:t>code </a:t>
            </a:r>
            <a:r>
              <a:rPr sz="1900" dirty="0">
                <a:solidFill>
                  <a:srgbClr val="1B3139"/>
                </a:solidFill>
                <a:latin typeface="Arial"/>
                <a:cs typeface="Arial"/>
              </a:rPr>
              <a:t>and</a:t>
            </a:r>
            <a:r>
              <a:rPr sz="1900" spc="10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1B3139"/>
                </a:solidFill>
                <a:latin typeface="Arial"/>
                <a:cs typeface="Arial"/>
              </a:rPr>
              <a:t>queries</a:t>
            </a:r>
            <a:endParaRPr sz="1900">
              <a:latin typeface="Arial"/>
              <a:cs typeface="Arial"/>
            </a:endParaRPr>
          </a:p>
          <a:p>
            <a:pPr marL="627380" indent="-450850">
              <a:lnSpc>
                <a:spcPct val="100000"/>
              </a:lnSpc>
              <a:buChar char="●"/>
              <a:tabLst>
                <a:tab pos="627380" algn="l"/>
              </a:tabLst>
            </a:pPr>
            <a:r>
              <a:rPr sz="1900" dirty="0">
                <a:solidFill>
                  <a:srgbClr val="1B3139"/>
                </a:solidFill>
                <a:latin typeface="Arial"/>
                <a:cs typeface="Arial"/>
              </a:rPr>
              <a:t>Explains</a:t>
            </a:r>
            <a:r>
              <a:rPr sz="1900" spc="1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1B3139"/>
                </a:solidFill>
                <a:latin typeface="Arial"/>
                <a:cs typeface="Arial"/>
              </a:rPr>
              <a:t>and</a:t>
            </a:r>
            <a:r>
              <a:rPr sz="1900" spc="2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1B3139"/>
                </a:solidFill>
                <a:latin typeface="Arial"/>
                <a:cs typeface="Arial"/>
              </a:rPr>
              <a:t>fixes</a:t>
            </a:r>
            <a:r>
              <a:rPr sz="1900" spc="2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1B3139"/>
                </a:solidFill>
                <a:latin typeface="Arial"/>
                <a:cs typeface="Arial"/>
              </a:rPr>
              <a:t>issues</a:t>
            </a:r>
            <a:endParaRPr sz="1900">
              <a:latin typeface="Arial"/>
              <a:cs typeface="Arial"/>
            </a:endParaRPr>
          </a:p>
          <a:p>
            <a:pPr marL="627380" marR="5080" indent="-450850">
              <a:lnSpc>
                <a:spcPct val="100000"/>
              </a:lnSpc>
              <a:buChar char="●"/>
              <a:tabLst>
                <a:tab pos="627380" algn="l"/>
              </a:tabLst>
            </a:pPr>
            <a:r>
              <a:rPr sz="1900" dirty="0">
                <a:solidFill>
                  <a:srgbClr val="1B3139"/>
                </a:solidFill>
                <a:latin typeface="Arial"/>
                <a:cs typeface="Arial"/>
              </a:rPr>
              <a:t>Integrates</a:t>
            </a:r>
            <a:r>
              <a:rPr sz="1900" spc="16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spc="80" dirty="0">
                <a:solidFill>
                  <a:srgbClr val="1B3139"/>
                </a:solidFill>
                <a:latin typeface="Arial"/>
                <a:cs typeface="Arial"/>
              </a:rPr>
              <a:t>with</a:t>
            </a:r>
            <a:r>
              <a:rPr sz="1900" spc="16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1B3139"/>
                </a:solidFill>
                <a:latin typeface="Arial"/>
                <a:cs typeface="Arial"/>
              </a:rPr>
              <a:t>Unity</a:t>
            </a:r>
            <a:r>
              <a:rPr sz="1900" spc="16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1B3139"/>
                </a:solidFill>
                <a:latin typeface="Arial"/>
                <a:cs typeface="Arial"/>
              </a:rPr>
              <a:t>Catalog,</a:t>
            </a:r>
            <a:r>
              <a:rPr sz="1900" spc="500" dirty="0">
                <a:solidFill>
                  <a:srgbClr val="1B3139"/>
                </a:solidFill>
                <a:latin typeface="Arial"/>
                <a:cs typeface="Arial"/>
              </a:rPr>
              <a:t>  </a:t>
            </a:r>
            <a:r>
              <a:rPr sz="1900" dirty="0">
                <a:solidFill>
                  <a:srgbClr val="1B3139"/>
                </a:solidFill>
                <a:latin typeface="Arial"/>
                <a:cs typeface="Arial"/>
              </a:rPr>
              <a:t>offering</a:t>
            </a:r>
            <a:r>
              <a:rPr sz="1900" spc="20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spc="55" dirty="0">
                <a:solidFill>
                  <a:srgbClr val="1B3139"/>
                </a:solidFill>
                <a:latin typeface="Arial"/>
                <a:cs typeface="Arial"/>
              </a:rPr>
              <a:t>contextual</a:t>
            </a:r>
            <a:r>
              <a:rPr sz="1900" spc="20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1B3139"/>
                </a:solidFill>
                <a:latin typeface="Arial"/>
                <a:cs typeface="Arial"/>
              </a:rPr>
              <a:t>results</a:t>
            </a:r>
            <a:r>
              <a:rPr sz="1900" spc="204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1B3139"/>
                </a:solidFill>
                <a:latin typeface="Arial"/>
                <a:cs typeface="Arial"/>
              </a:rPr>
              <a:t>relevant</a:t>
            </a:r>
            <a:r>
              <a:rPr sz="1900" spc="18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spc="100" dirty="0">
                <a:solidFill>
                  <a:srgbClr val="1B3139"/>
                </a:solidFill>
                <a:latin typeface="Arial"/>
                <a:cs typeface="Arial"/>
              </a:rPr>
              <a:t>to </a:t>
            </a:r>
            <a:r>
              <a:rPr sz="1900" dirty="0">
                <a:solidFill>
                  <a:srgbClr val="1B3139"/>
                </a:solidFill>
                <a:latin typeface="Arial"/>
                <a:cs typeface="Arial"/>
              </a:rPr>
              <a:t>your</a:t>
            </a:r>
            <a:r>
              <a:rPr sz="1900" spc="5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spc="60" dirty="0">
                <a:solidFill>
                  <a:srgbClr val="1B3139"/>
                </a:solidFill>
                <a:latin typeface="Arial"/>
                <a:cs typeface="Arial"/>
              </a:rPr>
              <a:t>data</a:t>
            </a:r>
            <a:r>
              <a:rPr sz="1900" spc="5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1B3139"/>
                </a:solidFill>
                <a:latin typeface="Arial"/>
                <a:cs typeface="Arial"/>
              </a:rPr>
              <a:t>assets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94451" y="2384732"/>
            <a:ext cx="6219825" cy="3206750"/>
            <a:chOff x="5794451" y="2384732"/>
            <a:chExt cx="6219825" cy="32067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4451" y="2384732"/>
              <a:ext cx="6219710" cy="32061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1601" y="2422829"/>
              <a:ext cx="6105410" cy="30918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48160" y="6458629"/>
            <a:ext cx="281876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Databricks</a:t>
            </a:r>
            <a:r>
              <a:rPr sz="1100" spc="8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794"/>
                </a:solidFill>
                <a:latin typeface="Arial"/>
                <a:cs typeface="Arial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All</a:t>
            </a:r>
            <a:r>
              <a:rPr sz="1100" spc="8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794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2" y="6473302"/>
            <a:ext cx="186673" cy="1866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098" rIns="0" bIns="0" rtlCol="0">
            <a:spAutoFit/>
          </a:bodyPr>
          <a:lstStyle/>
          <a:p>
            <a:pPr marL="383540">
              <a:lnSpc>
                <a:spcPct val="100000"/>
              </a:lnSpc>
              <a:spcBef>
                <a:spcPts val="100"/>
              </a:spcBef>
            </a:pPr>
            <a:r>
              <a:rPr dirty="0"/>
              <a:t>Today’s</a:t>
            </a:r>
            <a:r>
              <a:rPr spc="-80" dirty="0"/>
              <a:t> </a:t>
            </a:r>
            <a:r>
              <a:rPr spc="-10" dirty="0"/>
              <a:t>Speakers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37828" y="2855074"/>
            <a:ext cx="2592705" cy="136969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62610">
              <a:lnSpc>
                <a:spcPts val="2250"/>
              </a:lnSpc>
              <a:spcBef>
                <a:spcPts val="200"/>
              </a:spcBef>
            </a:pPr>
            <a:r>
              <a:rPr sz="1900" b="1" dirty="0">
                <a:solidFill>
                  <a:srgbClr val="1B3038"/>
                </a:solidFill>
                <a:latin typeface="Arial"/>
                <a:cs typeface="Arial"/>
              </a:rPr>
              <a:t>Andrew</a:t>
            </a:r>
            <a:r>
              <a:rPr sz="1900" b="1" spc="90" dirty="0">
                <a:solidFill>
                  <a:srgbClr val="1B3038"/>
                </a:solidFill>
                <a:latin typeface="Arial"/>
                <a:cs typeface="Arial"/>
              </a:rPr>
              <a:t> </a:t>
            </a:r>
            <a:r>
              <a:rPr sz="1900" b="1" spc="-10" dirty="0">
                <a:solidFill>
                  <a:srgbClr val="1B3038"/>
                </a:solidFill>
                <a:latin typeface="Arial"/>
                <a:cs typeface="Arial"/>
              </a:rPr>
              <a:t>Kennedy </a:t>
            </a:r>
            <a:r>
              <a:rPr sz="1900" spc="-114" dirty="0">
                <a:solidFill>
                  <a:srgbClr val="618794"/>
                </a:solidFill>
                <a:latin typeface="Arial"/>
                <a:cs typeface="Arial"/>
              </a:rPr>
              <a:t>Sr.</a:t>
            </a:r>
            <a:r>
              <a:rPr sz="1900" dirty="0">
                <a:solidFill>
                  <a:srgbClr val="618794"/>
                </a:solidFill>
                <a:latin typeface="Arial"/>
                <a:cs typeface="Arial"/>
              </a:rPr>
              <a:t> Data</a:t>
            </a:r>
            <a:r>
              <a:rPr sz="1900" spc="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900" spc="125" dirty="0">
                <a:solidFill>
                  <a:srgbClr val="618794"/>
                </a:solidFill>
                <a:latin typeface="Arial"/>
                <a:cs typeface="Arial"/>
              </a:rPr>
              <a:t>&amp;</a:t>
            </a:r>
            <a:r>
              <a:rPr sz="1900" spc="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900" spc="-25" dirty="0">
                <a:solidFill>
                  <a:srgbClr val="618794"/>
                </a:solidFill>
                <a:latin typeface="Arial"/>
                <a:cs typeface="Arial"/>
              </a:rPr>
              <a:t>AI </a:t>
            </a:r>
            <a:r>
              <a:rPr sz="1900" spc="40" dirty="0">
                <a:solidFill>
                  <a:srgbClr val="618794"/>
                </a:solidFill>
                <a:latin typeface="Arial"/>
                <a:cs typeface="Arial"/>
              </a:rPr>
              <a:t>Consultant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70"/>
              </a:spcBef>
            </a:pPr>
            <a:r>
              <a:rPr sz="1300" spc="-10" dirty="0">
                <a:solidFill>
                  <a:srgbClr val="FF5F46"/>
                </a:solidFill>
                <a:latin typeface="Arial"/>
                <a:cs typeface="Arial"/>
                <a:hlinkClick r:id="rId3"/>
              </a:rPr>
              <a:t>andrew.kennedy@thorogood.com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30270" y="2855074"/>
            <a:ext cx="2266315" cy="1369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65"/>
              </a:lnSpc>
              <a:spcBef>
                <a:spcPts val="100"/>
              </a:spcBef>
            </a:pPr>
            <a:r>
              <a:rPr sz="1900" b="1" spc="-95" dirty="0">
                <a:solidFill>
                  <a:srgbClr val="1B3038"/>
                </a:solidFill>
                <a:latin typeface="Arial"/>
                <a:cs typeface="Arial"/>
              </a:rPr>
              <a:t>JK</a:t>
            </a:r>
            <a:r>
              <a:rPr sz="1900" b="1" spc="-70" dirty="0">
                <a:solidFill>
                  <a:srgbClr val="1B3038"/>
                </a:solidFill>
                <a:latin typeface="Arial"/>
                <a:cs typeface="Arial"/>
              </a:rPr>
              <a:t> </a:t>
            </a:r>
            <a:r>
              <a:rPr sz="1900" b="1" spc="-20" dirty="0">
                <a:solidFill>
                  <a:srgbClr val="1B3038"/>
                </a:solidFill>
                <a:latin typeface="Arial"/>
                <a:cs typeface="Arial"/>
              </a:rPr>
              <a:t>Wong</a:t>
            </a:r>
            <a:endParaRPr sz="1900">
              <a:latin typeface="Arial"/>
              <a:cs typeface="Arial"/>
            </a:endParaRPr>
          </a:p>
          <a:p>
            <a:pPr marL="12700" marR="5080">
              <a:lnSpc>
                <a:spcPts val="2250"/>
              </a:lnSpc>
              <a:spcBef>
                <a:spcPts val="85"/>
              </a:spcBef>
            </a:pPr>
            <a:r>
              <a:rPr sz="1900" spc="-114" dirty="0">
                <a:solidFill>
                  <a:srgbClr val="618794"/>
                </a:solidFill>
                <a:latin typeface="Arial"/>
                <a:cs typeface="Arial"/>
              </a:rPr>
              <a:t>Sr.</a:t>
            </a:r>
            <a:r>
              <a:rPr sz="1900" spc="5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618794"/>
                </a:solidFill>
                <a:latin typeface="Arial"/>
                <a:cs typeface="Arial"/>
              </a:rPr>
              <a:t>Partner</a:t>
            </a:r>
            <a:r>
              <a:rPr sz="1900" spc="5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618794"/>
                </a:solidFill>
                <a:latin typeface="Arial"/>
                <a:cs typeface="Arial"/>
              </a:rPr>
              <a:t>Solutions </a:t>
            </a:r>
            <a:r>
              <a:rPr sz="1900" spc="70" dirty="0">
                <a:solidFill>
                  <a:srgbClr val="618794"/>
                </a:solidFill>
                <a:latin typeface="Arial"/>
                <a:cs typeface="Arial"/>
              </a:rPr>
              <a:t>Architect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70"/>
              </a:spcBef>
            </a:pPr>
            <a:r>
              <a:rPr sz="1300" spc="-10" dirty="0">
                <a:solidFill>
                  <a:srgbClr val="FF5F46"/>
                </a:solidFill>
                <a:latin typeface="Arial"/>
                <a:cs typeface="Arial"/>
                <a:hlinkClick r:id="rId4"/>
              </a:rPr>
              <a:t>jk.wong@databricks.com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0962" y="2516073"/>
            <a:ext cx="2093099" cy="20930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2797" y="2530081"/>
            <a:ext cx="2093102" cy="206489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75331" y="4229821"/>
            <a:ext cx="1620380" cy="4832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26727" y="4338615"/>
            <a:ext cx="1670304" cy="26568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48160" y="6458629"/>
            <a:ext cx="281622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©2022</a:t>
            </a:r>
            <a:r>
              <a:rPr sz="1100" spc="6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Databricks</a:t>
            </a:r>
            <a:r>
              <a:rPr sz="1100" spc="6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Inc.</a:t>
            </a:r>
            <a:r>
              <a:rPr sz="1100" spc="6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794"/>
                </a:solidFill>
                <a:latin typeface="Arial"/>
                <a:cs typeface="Arial"/>
              </a:rPr>
              <a:t>—</a:t>
            </a:r>
            <a:r>
              <a:rPr sz="1100" spc="6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All</a:t>
            </a:r>
            <a:r>
              <a:rPr sz="1100" spc="6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rights</a:t>
            </a:r>
            <a:r>
              <a:rPr sz="1100" spc="6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794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2" y="6473302"/>
            <a:ext cx="186626" cy="18662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6545" y="405060"/>
            <a:ext cx="7787005" cy="110680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pc="105" dirty="0"/>
              <a:t>Models</a:t>
            </a:r>
            <a:r>
              <a:rPr spc="-80" dirty="0"/>
              <a:t> </a:t>
            </a:r>
            <a:r>
              <a:rPr spc="105" dirty="0"/>
              <a:t>in</a:t>
            </a:r>
            <a:r>
              <a:rPr spc="-80" dirty="0"/>
              <a:t> </a:t>
            </a:r>
            <a:r>
              <a:rPr spc="125" dirty="0"/>
              <a:t>Marketplace</a:t>
            </a:r>
          </a:p>
          <a:p>
            <a:pPr marL="27940">
              <a:lnSpc>
                <a:spcPct val="100000"/>
              </a:lnSpc>
              <a:spcBef>
                <a:spcPts val="310"/>
              </a:spcBef>
            </a:pPr>
            <a:r>
              <a:rPr sz="2400" spc="90" dirty="0">
                <a:solidFill>
                  <a:srgbClr val="1B5162"/>
                </a:solidFill>
              </a:rPr>
              <a:t>Curated</a:t>
            </a:r>
            <a:r>
              <a:rPr sz="2400" spc="-45" dirty="0">
                <a:solidFill>
                  <a:srgbClr val="1B5162"/>
                </a:solidFill>
              </a:rPr>
              <a:t> </a:t>
            </a:r>
            <a:r>
              <a:rPr sz="2400" spc="90" dirty="0">
                <a:solidFill>
                  <a:srgbClr val="1B5162"/>
                </a:solidFill>
              </a:rPr>
              <a:t>models</a:t>
            </a:r>
            <a:r>
              <a:rPr sz="2400" spc="-45" dirty="0">
                <a:solidFill>
                  <a:srgbClr val="1B5162"/>
                </a:solidFill>
              </a:rPr>
              <a:t> </a:t>
            </a:r>
            <a:r>
              <a:rPr sz="2400" spc="520" dirty="0">
                <a:solidFill>
                  <a:srgbClr val="1B5162"/>
                </a:solidFill>
              </a:rPr>
              <a:t>-</a:t>
            </a:r>
            <a:r>
              <a:rPr sz="2400" spc="-45" dirty="0">
                <a:solidFill>
                  <a:srgbClr val="1B5162"/>
                </a:solidFill>
              </a:rPr>
              <a:t> </a:t>
            </a:r>
            <a:r>
              <a:rPr sz="2400" spc="90" dirty="0">
                <a:solidFill>
                  <a:srgbClr val="1B5162"/>
                </a:solidFill>
              </a:rPr>
              <a:t>backed</a:t>
            </a:r>
            <a:r>
              <a:rPr sz="2400" spc="-45" dirty="0">
                <a:solidFill>
                  <a:srgbClr val="1B5162"/>
                </a:solidFill>
              </a:rPr>
              <a:t> </a:t>
            </a:r>
            <a:r>
              <a:rPr sz="2400" spc="120" dirty="0">
                <a:solidFill>
                  <a:srgbClr val="1B5162"/>
                </a:solidFill>
              </a:rPr>
              <a:t>by</a:t>
            </a:r>
            <a:r>
              <a:rPr sz="2400" spc="-45" dirty="0">
                <a:solidFill>
                  <a:srgbClr val="1B5162"/>
                </a:solidFill>
              </a:rPr>
              <a:t> </a:t>
            </a:r>
            <a:r>
              <a:rPr sz="2400" spc="105" dirty="0">
                <a:solidFill>
                  <a:srgbClr val="1B5162"/>
                </a:solidFill>
              </a:rPr>
              <a:t>optimized</a:t>
            </a:r>
            <a:r>
              <a:rPr sz="2400" spc="-45" dirty="0">
                <a:solidFill>
                  <a:srgbClr val="1B5162"/>
                </a:solidFill>
              </a:rPr>
              <a:t> </a:t>
            </a:r>
            <a:r>
              <a:rPr sz="2400" spc="75" dirty="0">
                <a:solidFill>
                  <a:srgbClr val="1B5162"/>
                </a:solidFill>
              </a:rPr>
              <a:t>Model</a:t>
            </a:r>
            <a:r>
              <a:rPr sz="2400" spc="-45" dirty="0">
                <a:solidFill>
                  <a:srgbClr val="1B5162"/>
                </a:solidFill>
              </a:rPr>
              <a:t> </a:t>
            </a:r>
            <a:r>
              <a:rPr sz="2400" spc="-10" dirty="0">
                <a:solidFill>
                  <a:srgbClr val="1B5162"/>
                </a:solidFill>
              </a:rPr>
              <a:t>Serving</a:t>
            </a:r>
            <a:endParaRPr sz="2400" dirty="0"/>
          </a:p>
        </p:txBody>
      </p:sp>
      <p:sp>
        <p:nvSpPr>
          <p:cNvPr id="5" name="object 5"/>
          <p:cNvSpPr txBox="1"/>
          <p:nvPr/>
        </p:nvSpPr>
        <p:spPr>
          <a:xfrm>
            <a:off x="1141211" y="4887192"/>
            <a:ext cx="428434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900" b="1" dirty="0">
                <a:latin typeface="Arial"/>
                <a:cs typeface="Arial"/>
              </a:rPr>
              <a:t>Governed:</a:t>
            </a:r>
            <a:r>
              <a:rPr sz="1900" b="1" spc="-95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Ensure</a:t>
            </a:r>
            <a:r>
              <a:rPr sz="1900" spc="-35" dirty="0">
                <a:latin typeface="Arial"/>
                <a:cs typeface="Arial"/>
              </a:rPr>
              <a:t> </a:t>
            </a:r>
            <a:r>
              <a:rPr sz="1900" spc="55" dirty="0">
                <a:latin typeface="Arial"/>
                <a:cs typeface="Arial"/>
              </a:rPr>
              <a:t>compliance</a:t>
            </a:r>
            <a:r>
              <a:rPr sz="1900" spc="-35" dirty="0">
                <a:latin typeface="Arial"/>
                <a:cs typeface="Arial"/>
              </a:rPr>
              <a:t> </a:t>
            </a:r>
            <a:r>
              <a:rPr sz="1900" spc="-25" dirty="0">
                <a:latin typeface="Arial"/>
                <a:cs typeface="Arial"/>
              </a:rPr>
              <a:t>and </a:t>
            </a:r>
            <a:r>
              <a:rPr sz="1900" dirty="0">
                <a:latin typeface="Arial"/>
                <a:cs typeface="Arial"/>
              </a:rPr>
              <a:t>governance</a:t>
            </a:r>
            <a:r>
              <a:rPr sz="1900" spc="40" dirty="0">
                <a:latin typeface="Arial"/>
                <a:cs typeface="Arial"/>
              </a:rPr>
              <a:t> </a:t>
            </a:r>
            <a:r>
              <a:rPr sz="1900" spc="75" dirty="0">
                <a:latin typeface="Arial"/>
                <a:cs typeface="Arial"/>
              </a:rPr>
              <a:t>by</a:t>
            </a:r>
            <a:r>
              <a:rPr sz="1900" spc="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managing</a:t>
            </a:r>
            <a:r>
              <a:rPr sz="1900" spc="40" dirty="0">
                <a:latin typeface="Arial"/>
                <a:cs typeface="Arial"/>
              </a:rPr>
              <a:t> </a:t>
            </a:r>
            <a:r>
              <a:rPr sz="1900" spc="50" dirty="0">
                <a:latin typeface="Arial"/>
                <a:cs typeface="Arial"/>
              </a:rPr>
              <a:t>models</a:t>
            </a:r>
            <a:r>
              <a:rPr sz="1900" spc="40" dirty="0">
                <a:latin typeface="Arial"/>
                <a:cs typeface="Arial"/>
              </a:rPr>
              <a:t> </a:t>
            </a:r>
            <a:r>
              <a:rPr sz="1900" spc="55" dirty="0">
                <a:latin typeface="Arial"/>
                <a:cs typeface="Arial"/>
              </a:rPr>
              <a:t>from </a:t>
            </a:r>
            <a:r>
              <a:rPr sz="1900" spc="85" dirty="0">
                <a:latin typeface="Arial"/>
                <a:cs typeface="Arial"/>
              </a:rPr>
              <a:t>the</a:t>
            </a:r>
            <a:r>
              <a:rPr sz="1900" spc="16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marketplace</a:t>
            </a:r>
            <a:r>
              <a:rPr sz="1900" spc="16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in</a:t>
            </a:r>
            <a:r>
              <a:rPr sz="1900" spc="16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Unity</a:t>
            </a:r>
            <a:r>
              <a:rPr sz="1900" spc="165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Catalog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1202" y="1974840"/>
            <a:ext cx="408559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900" b="1" spc="-10" dirty="0">
                <a:latin typeface="Arial"/>
                <a:cs typeface="Arial"/>
              </a:rPr>
              <a:t>Simple:</a:t>
            </a:r>
            <a:r>
              <a:rPr sz="1900" b="1" spc="-5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Grab</a:t>
            </a:r>
            <a:r>
              <a:rPr sz="1900" spc="5" dirty="0">
                <a:latin typeface="Arial"/>
                <a:cs typeface="Arial"/>
              </a:rPr>
              <a:t> </a:t>
            </a:r>
            <a:r>
              <a:rPr sz="1900" spc="85" dirty="0">
                <a:latin typeface="Arial"/>
                <a:cs typeface="Arial"/>
              </a:rPr>
              <a:t>the</a:t>
            </a:r>
            <a:r>
              <a:rPr sz="1900" spc="10" dirty="0">
                <a:latin typeface="Arial"/>
                <a:cs typeface="Arial"/>
              </a:rPr>
              <a:t> </a:t>
            </a:r>
            <a:r>
              <a:rPr sz="1900" spc="50" dirty="0">
                <a:latin typeface="Arial"/>
                <a:cs typeface="Arial"/>
              </a:rPr>
              <a:t>latest</a:t>
            </a:r>
            <a:r>
              <a:rPr sz="1900" spc="10" dirty="0">
                <a:latin typeface="Arial"/>
                <a:cs typeface="Arial"/>
              </a:rPr>
              <a:t> </a:t>
            </a:r>
            <a:r>
              <a:rPr sz="1900" spc="50" dirty="0">
                <a:latin typeface="Arial"/>
                <a:cs typeface="Arial"/>
              </a:rPr>
              <a:t>open</a:t>
            </a:r>
            <a:r>
              <a:rPr sz="1900" spc="10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source </a:t>
            </a:r>
            <a:r>
              <a:rPr sz="1900" spc="50" dirty="0">
                <a:latin typeface="Arial"/>
                <a:cs typeface="Arial"/>
              </a:rPr>
              <a:t>models</a:t>
            </a:r>
            <a:r>
              <a:rPr sz="1900" spc="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in</a:t>
            </a:r>
            <a:r>
              <a:rPr sz="1900" spc="10" dirty="0">
                <a:latin typeface="Arial"/>
                <a:cs typeface="Arial"/>
              </a:rPr>
              <a:t> </a:t>
            </a:r>
            <a:r>
              <a:rPr sz="1900" spc="55" dirty="0">
                <a:latin typeface="Arial"/>
                <a:cs typeface="Arial"/>
              </a:rPr>
              <a:t>just</a:t>
            </a:r>
            <a:r>
              <a:rPr sz="1900" spc="1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</a:t>
            </a:r>
            <a:r>
              <a:rPr sz="1900" spc="1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few</a:t>
            </a:r>
            <a:r>
              <a:rPr sz="1900" spc="1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clicks,</a:t>
            </a:r>
            <a:r>
              <a:rPr sz="1900" spc="10" dirty="0">
                <a:latin typeface="Arial"/>
                <a:cs typeface="Arial"/>
              </a:rPr>
              <a:t> </a:t>
            </a:r>
            <a:r>
              <a:rPr sz="1900" spc="80" dirty="0">
                <a:latin typeface="Arial"/>
                <a:cs typeface="Arial"/>
              </a:rPr>
              <a:t>without </a:t>
            </a:r>
            <a:r>
              <a:rPr sz="1900" spc="60" dirty="0">
                <a:latin typeface="Arial"/>
                <a:cs typeface="Arial"/>
              </a:rPr>
              <a:t>writing</a:t>
            </a:r>
            <a:r>
              <a:rPr sz="1900" spc="195" dirty="0">
                <a:latin typeface="Arial"/>
                <a:cs typeface="Arial"/>
              </a:rPr>
              <a:t> </a:t>
            </a:r>
            <a:r>
              <a:rPr sz="1900" spc="10" dirty="0">
                <a:latin typeface="Arial"/>
                <a:cs typeface="Arial"/>
              </a:rPr>
              <a:t>boilerplate</a:t>
            </a:r>
            <a:r>
              <a:rPr sz="1900" spc="200" dirty="0">
                <a:latin typeface="Arial"/>
                <a:cs typeface="Arial"/>
              </a:rPr>
              <a:t> </a:t>
            </a:r>
            <a:r>
              <a:rPr sz="1900" spc="60" dirty="0">
                <a:latin typeface="Arial"/>
                <a:cs typeface="Arial"/>
              </a:rPr>
              <a:t>code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970" y="3091486"/>
            <a:ext cx="608990" cy="60898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972" y="4952804"/>
            <a:ext cx="608984" cy="60898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0972" y="2072431"/>
            <a:ext cx="608984" cy="60898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41202" y="3129266"/>
            <a:ext cx="4086860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900" b="1" dirty="0">
                <a:latin typeface="Arial"/>
                <a:cs typeface="Arial"/>
              </a:rPr>
              <a:t>Optimized:</a:t>
            </a:r>
            <a:r>
              <a:rPr sz="1900" b="1" spc="4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Deploy</a:t>
            </a:r>
            <a:r>
              <a:rPr sz="1900" spc="130" dirty="0">
                <a:latin typeface="Arial"/>
                <a:cs typeface="Arial"/>
              </a:rPr>
              <a:t> </a:t>
            </a:r>
            <a:r>
              <a:rPr sz="1900" spc="125" dirty="0">
                <a:latin typeface="Arial"/>
                <a:cs typeface="Arial"/>
              </a:rPr>
              <a:t>to </a:t>
            </a:r>
            <a:r>
              <a:rPr sz="1900" dirty="0">
                <a:latin typeface="Arial"/>
                <a:cs typeface="Arial"/>
              </a:rPr>
              <a:t>Model</a:t>
            </a:r>
            <a:r>
              <a:rPr sz="1900" spc="130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Serving </a:t>
            </a:r>
            <a:r>
              <a:rPr sz="1900" dirty="0">
                <a:latin typeface="Arial"/>
                <a:cs typeface="Arial"/>
              </a:rPr>
              <a:t>and</a:t>
            </a:r>
            <a:r>
              <a:rPr sz="1900" spc="1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scale</a:t>
            </a:r>
            <a:r>
              <a:rPr sz="1900" spc="2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in</a:t>
            </a:r>
            <a:r>
              <a:rPr sz="1900" spc="3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</a:t>
            </a:r>
            <a:r>
              <a:rPr sz="1900" spc="25" dirty="0">
                <a:latin typeface="Arial"/>
                <a:cs typeface="Arial"/>
              </a:rPr>
              <a:t> </a:t>
            </a:r>
            <a:r>
              <a:rPr sz="1900" spc="85" dirty="0">
                <a:latin typeface="Arial"/>
                <a:cs typeface="Arial"/>
              </a:rPr>
              <a:t>cost-</a:t>
            </a:r>
            <a:r>
              <a:rPr sz="1900" spc="95" dirty="0">
                <a:latin typeface="Arial"/>
                <a:cs typeface="Arial"/>
              </a:rPr>
              <a:t>effective</a:t>
            </a:r>
            <a:r>
              <a:rPr sz="1900" spc="30" dirty="0">
                <a:latin typeface="Arial"/>
                <a:cs typeface="Arial"/>
              </a:rPr>
              <a:t> </a:t>
            </a:r>
            <a:r>
              <a:rPr sz="1900" spc="-25" dirty="0">
                <a:latin typeface="Arial"/>
                <a:cs typeface="Arial"/>
              </a:rPr>
              <a:t>and </a:t>
            </a:r>
            <a:r>
              <a:rPr sz="1900" spc="70" dirty="0">
                <a:latin typeface="Arial"/>
                <a:cs typeface="Arial"/>
              </a:rPr>
              <a:t>performant</a:t>
            </a:r>
            <a:r>
              <a:rPr sz="1900" spc="-30" dirty="0">
                <a:latin typeface="Arial"/>
                <a:cs typeface="Arial"/>
              </a:rPr>
              <a:t> </a:t>
            </a:r>
            <a:r>
              <a:rPr sz="1900" spc="-50" dirty="0">
                <a:latin typeface="Arial"/>
                <a:cs typeface="Arial"/>
              </a:rPr>
              <a:t>way,</a:t>
            </a:r>
            <a:r>
              <a:rPr sz="1900" spc="-25" dirty="0">
                <a:latin typeface="Arial"/>
                <a:cs typeface="Arial"/>
              </a:rPr>
              <a:t> </a:t>
            </a:r>
            <a:r>
              <a:rPr sz="1900" spc="80" dirty="0">
                <a:latin typeface="Arial"/>
                <a:cs typeface="Arial"/>
              </a:rPr>
              <a:t>with</a:t>
            </a:r>
            <a:r>
              <a:rPr sz="1900" spc="-25" dirty="0">
                <a:latin typeface="Arial"/>
                <a:cs typeface="Arial"/>
              </a:rPr>
              <a:t> </a:t>
            </a:r>
            <a:r>
              <a:rPr sz="1900" spc="60" dirty="0">
                <a:latin typeface="Arial"/>
                <a:cs typeface="Arial"/>
              </a:rPr>
              <a:t>automatic </a:t>
            </a:r>
            <a:r>
              <a:rPr sz="1900" spc="50" dirty="0">
                <a:latin typeface="Arial"/>
                <a:cs typeface="Arial"/>
              </a:rPr>
              <a:t>optimizations</a:t>
            </a:r>
            <a:r>
              <a:rPr sz="1900" spc="-5" dirty="0">
                <a:latin typeface="Arial"/>
                <a:cs typeface="Arial"/>
              </a:rPr>
              <a:t> </a:t>
            </a:r>
            <a:r>
              <a:rPr sz="1900" spc="65" dirty="0">
                <a:latin typeface="Arial"/>
                <a:cs typeface="Arial"/>
              </a:rPr>
              <a:t>for</a:t>
            </a:r>
            <a:r>
              <a:rPr sz="1900" dirty="0">
                <a:latin typeface="Arial"/>
                <a:cs typeface="Arial"/>
              </a:rPr>
              <a:t> </a:t>
            </a:r>
            <a:r>
              <a:rPr sz="1900" spc="70" dirty="0">
                <a:latin typeface="Arial"/>
                <a:cs typeface="Arial"/>
              </a:rPr>
              <a:t>common</a:t>
            </a:r>
            <a:r>
              <a:rPr sz="1900" dirty="0">
                <a:latin typeface="Arial"/>
                <a:cs typeface="Arial"/>
              </a:rPr>
              <a:t> </a:t>
            </a:r>
            <a:r>
              <a:rPr sz="1900" spc="50" dirty="0">
                <a:latin typeface="Arial"/>
                <a:cs typeface="Arial"/>
              </a:rPr>
              <a:t>model architectures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717826" y="2654007"/>
            <a:ext cx="3184525" cy="885190"/>
          </a:xfrm>
          <a:custGeom>
            <a:avLst/>
            <a:gdLst/>
            <a:ahLst/>
            <a:cxnLst/>
            <a:rect l="l" t="t" r="r" b="b"/>
            <a:pathLst>
              <a:path w="3184525" h="885189">
                <a:moveTo>
                  <a:pt x="3183902" y="0"/>
                </a:moveTo>
                <a:lnTo>
                  <a:pt x="0" y="0"/>
                </a:lnTo>
                <a:lnTo>
                  <a:pt x="0" y="884999"/>
                </a:lnTo>
                <a:lnTo>
                  <a:pt x="3183902" y="884999"/>
                </a:lnTo>
                <a:lnTo>
                  <a:pt x="3183902" y="0"/>
                </a:lnTo>
                <a:close/>
              </a:path>
            </a:pathLst>
          </a:custGeom>
          <a:solidFill>
            <a:srgbClr val="1B31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328148" y="2637530"/>
            <a:ext cx="1964689" cy="906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FFFFFF"/>
                </a:solidFill>
                <a:latin typeface="Arial"/>
                <a:cs typeface="Arial"/>
              </a:rPr>
              <a:t>Instruction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following</a:t>
            </a:r>
            <a:endParaRPr sz="1600">
              <a:latin typeface="Arial"/>
              <a:cs typeface="Arial"/>
            </a:endParaRPr>
          </a:p>
          <a:p>
            <a:pPr marL="494030" marR="486409" indent="-635" algn="ctr">
              <a:lnSpc>
                <a:spcPct val="172900"/>
              </a:lnSpc>
              <a:spcBef>
                <a:spcPts val="30"/>
              </a:spcBef>
            </a:pPr>
            <a:r>
              <a:rPr sz="800" dirty="0">
                <a:solidFill>
                  <a:srgbClr val="85DDB5"/>
                </a:solidFill>
                <a:latin typeface="Courier New"/>
                <a:cs typeface="Courier New"/>
              </a:rPr>
              <a:t>MPT-7B-</a:t>
            </a:r>
            <a:r>
              <a:rPr sz="800" spc="-10" dirty="0">
                <a:solidFill>
                  <a:srgbClr val="85DDB5"/>
                </a:solidFill>
                <a:latin typeface="Courier New"/>
                <a:cs typeface="Courier New"/>
              </a:rPr>
              <a:t>Instruct </a:t>
            </a:r>
            <a:r>
              <a:rPr sz="800" dirty="0">
                <a:solidFill>
                  <a:srgbClr val="85DDB5"/>
                </a:solidFill>
                <a:latin typeface="Courier New"/>
                <a:cs typeface="Courier New"/>
              </a:rPr>
              <a:t>MPT-30B-</a:t>
            </a:r>
            <a:r>
              <a:rPr sz="800" spc="-10" dirty="0">
                <a:solidFill>
                  <a:srgbClr val="85DDB5"/>
                </a:solidFill>
                <a:latin typeface="Courier New"/>
                <a:cs typeface="Courier New"/>
              </a:rPr>
              <a:t>Instruct</a:t>
            </a:r>
            <a:endParaRPr sz="8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800" dirty="0">
                <a:solidFill>
                  <a:srgbClr val="85DDB5"/>
                </a:solidFill>
                <a:latin typeface="Courier New"/>
                <a:cs typeface="Courier New"/>
              </a:rPr>
              <a:t>LLama-2-70b-chat-</a:t>
            </a:r>
            <a:r>
              <a:rPr sz="800" spc="-25" dirty="0">
                <a:solidFill>
                  <a:srgbClr val="85DDB5"/>
                </a:solidFill>
                <a:latin typeface="Courier New"/>
                <a:cs typeface="Courier New"/>
              </a:rPr>
              <a:t>hf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62567" y="1466964"/>
            <a:ext cx="2694940" cy="885190"/>
          </a:xfrm>
          <a:prstGeom prst="rect">
            <a:avLst/>
          </a:prstGeom>
          <a:solidFill>
            <a:srgbClr val="1B313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89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"/>
                <a:cs typeface="Arial"/>
              </a:rPr>
              <a:t>embeddings</a:t>
            </a:r>
            <a:endParaRPr sz="1600">
              <a:latin typeface="Arial"/>
              <a:cs typeface="Arial"/>
            </a:endParaRPr>
          </a:p>
          <a:p>
            <a:pPr marL="951230" marR="942975" algn="ctr">
              <a:lnSpc>
                <a:spcPct val="172900"/>
              </a:lnSpc>
              <a:spcBef>
                <a:spcPts val="30"/>
              </a:spcBef>
            </a:pPr>
            <a:r>
              <a:rPr sz="800" dirty="0">
                <a:solidFill>
                  <a:srgbClr val="85DDB5"/>
                </a:solidFill>
                <a:latin typeface="Courier New"/>
                <a:cs typeface="Courier New"/>
              </a:rPr>
              <a:t>instructor-</a:t>
            </a:r>
            <a:r>
              <a:rPr sz="800" spc="-25" dirty="0">
                <a:solidFill>
                  <a:srgbClr val="85DDB5"/>
                </a:solidFill>
                <a:latin typeface="Courier New"/>
                <a:cs typeface="Courier New"/>
              </a:rPr>
              <a:t>xL </a:t>
            </a:r>
            <a:r>
              <a:rPr sz="800" dirty="0">
                <a:solidFill>
                  <a:srgbClr val="85DDB5"/>
                </a:solidFill>
                <a:latin typeface="Courier New"/>
                <a:cs typeface="Courier New"/>
              </a:rPr>
              <a:t>e5-base-</a:t>
            </a:r>
            <a:r>
              <a:rPr sz="800" spc="-25" dirty="0">
                <a:solidFill>
                  <a:srgbClr val="85DDB5"/>
                </a:solidFill>
                <a:latin typeface="Courier New"/>
                <a:cs typeface="Courier New"/>
              </a:rPr>
              <a:t>v2</a:t>
            </a:r>
            <a:endParaRPr sz="800">
              <a:latin typeface="Courier New"/>
              <a:cs typeface="Courier New"/>
            </a:endParaRPr>
          </a:p>
          <a:p>
            <a:pPr marL="635" algn="ctr">
              <a:lnSpc>
                <a:spcPct val="100000"/>
              </a:lnSpc>
              <a:spcBef>
                <a:spcPts val="700"/>
              </a:spcBef>
            </a:pPr>
            <a:r>
              <a:rPr sz="800" dirty="0">
                <a:solidFill>
                  <a:srgbClr val="85DDB5"/>
                </a:solidFill>
                <a:latin typeface="Courier New"/>
                <a:cs typeface="Courier New"/>
              </a:rPr>
              <a:t>bge-Large-en-</a:t>
            </a:r>
            <a:r>
              <a:rPr sz="800" spc="-20" dirty="0">
                <a:solidFill>
                  <a:srgbClr val="85DDB5"/>
                </a:solidFill>
                <a:latin typeface="Courier New"/>
                <a:cs typeface="Courier New"/>
              </a:rPr>
              <a:t>v1.5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871584" y="4788479"/>
            <a:ext cx="2876550" cy="672465"/>
          </a:xfrm>
          <a:custGeom>
            <a:avLst/>
            <a:gdLst/>
            <a:ahLst/>
            <a:cxnLst/>
            <a:rect l="l" t="t" r="r" b="b"/>
            <a:pathLst>
              <a:path w="2876550" h="672464">
                <a:moveTo>
                  <a:pt x="2876397" y="0"/>
                </a:moveTo>
                <a:lnTo>
                  <a:pt x="0" y="0"/>
                </a:lnTo>
                <a:lnTo>
                  <a:pt x="0" y="672000"/>
                </a:lnTo>
                <a:lnTo>
                  <a:pt x="2876397" y="672000"/>
                </a:lnTo>
                <a:lnTo>
                  <a:pt x="2876397" y="0"/>
                </a:lnTo>
                <a:close/>
              </a:path>
            </a:pathLst>
          </a:custGeom>
          <a:solidFill>
            <a:srgbClr val="1B31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498904" y="4770916"/>
            <a:ext cx="1623060" cy="69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5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Arial"/>
                <a:cs typeface="Arial"/>
              </a:rPr>
              <a:t>generation</a:t>
            </a:r>
            <a:endParaRPr sz="1600">
              <a:latin typeface="Arial"/>
              <a:cs typeface="Arial"/>
            </a:endParaRPr>
          </a:p>
          <a:p>
            <a:pPr marL="292735" marR="285115" indent="-635" algn="ctr">
              <a:lnSpc>
                <a:spcPct val="172900"/>
              </a:lnSpc>
              <a:spcBef>
                <a:spcPts val="30"/>
              </a:spcBef>
            </a:pPr>
            <a:r>
              <a:rPr sz="800" dirty="0">
                <a:solidFill>
                  <a:srgbClr val="85DDB5"/>
                </a:solidFill>
                <a:latin typeface="Courier New"/>
                <a:cs typeface="Courier New"/>
              </a:rPr>
              <a:t>CodeLLama-</a:t>
            </a:r>
            <a:r>
              <a:rPr sz="800" spc="-25" dirty="0">
                <a:solidFill>
                  <a:srgbClr val="85DDB5"/>
                </a:solidFill>
                <a:latin typeface="Courier New"/>
                <a:cs typeface="Courier New"/>
              </a:rPr>
              <a:t>34b </a:t>
            </a:r>
            <a:r>
              <a:rPr sz="800" dirty="0">
                <a:solidFill>
                  <a:srgbClr val="85DDB5"/>
                </a:solidFill>
                <a:latin typeface="Courier New"/>
                <a:cs typeface="Courier New"/>
              </a:rPr>
              <a:t>repLit-code-v1-</a:t>
            </a:r>
            <a:r>
              <a:rPr sz="800" spc="-25" dirty="0">
                <a:solidFill>
                  <a:srgbClr val="85DDB5"/>
                </a:solidFill>
                <a:latin typeface="Courier New"/>
                <a:cs typeface="Courier New"/>
              </a:rPr>
              <a:t>3b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36660" y="3096493"/>
            <a:ext cx="1581150" cy="370840"/>
          </a:xfrm>
          <a:custGeom>
            <a:avLst/>
            <a:gdLst/>
            <a:ahLst/>
            <a:cxnLst/>
            <a:rect l="l" t="t" r="r" b="b"/>
            <a:pathLst>
              <a:path w="1581150" h="370839">
                <a:moveTo>
                  <a:pt x="0" y="370499"/>
                </a:moveTo>
                <a:lnTo>
                  <a:pt x="0" y="0"/>
                </a:lnTo>
                <a:lnTo>
                  <a:pt x="1580996" y="0"/>
                </a:lnTo>
              </a:path>
            </a:pathLst>
          </a:custGeom>
          <a:ln w="19049">
            <a:solidFill>
              <a:srgbClr val="1B31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040736" y="3883870"/>
            <a:ext cx="2538730" cy="582295"/>
          </a:xfrm>
          <a:prstGeom prst="rect">
            <a:avLst/>
          </a:prstGeom>
          <a:solidFill>
            <a:srgbClr val="1B3139"/>
          </a:solidFill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1880"/>
              </a:lnSpc>
            </a:pPr>
            <a:r>
              <a:rPr sz="1600" spc="40" dirty="0">
                <a:solidFill>
                  <a:srgbClr val="FFFFFF"/>
                </a:solidFill>
                <a:latin typeface="Arial"/>
                <a:cs typeface="Arial"/>
              </a:rPr>
              <a:t>Transcription</a:t>
            </a:r>
            <a:endParaRPr sz="16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30"/>
              </a:spcBef>
            </a:pPr>
            <a:r>
              <a:rPr sz="800" dirty="0">
                <a:solidFill>
                  <a:srgbClr val="85DDB5"/>
                </a:solidFill>
                <a:latin typeface="Courier New"/>
                <a:cs typeface="Courier New"/>
              </a:rPr>
              <a:t>whisper-Large-</a:t>
            </a:r>
            <a:r>
              <a:rPr sz="800" spc="-25" dirty="0">
                <a:solidFill>
                  <a:srgbClr val="85DDB5"/>
                </a:solidFill>
                <a:latin typeface="Courier New"/>
                <a:cs typeface="Courier New"/>
              </a:rPr>
              <a:t>v2</a:t>
            </a:r>
            <a:endParaRPr sz="800">
              <a:latin typeface="Courier New"/>
              <a:cs typeface="Courier New"/>
            </a:endParaRPr>
          </a:p>
          <a:p>
            <a:pPr marL="635" algn="ctr">
              <a:lnSpc>
                <a:spcPct val="100000"/>
              </a:lnSpc>
              <a:spcBef>
                <a:spcPts val="700"/>
              </a:spcBef>
            </a:pPr>
            <a:r>
              <a:rPr sz="800" dirty="0">
                <a:solidFill>
                  <a:srgbClr val="85DDB5"/>
                </a:solidFill>
                <a:latin typeface="Courier New"/>
                <a:cs typeface="Courier New"/>
              </a:rPr>
              <a:t>whisper-</a:t>
            </a:r>
            <a:r>
              <a:rPr sz="800" spc="-10" dirty="0">
                <a:solidFill>
                  <a:srgbClr val="85DDB5"/>
                </a:solidFill>
                <a:latin typeface="Courier New"/>
                <a:cs typeface="Courier New"/>
              </a:rPr>
              <a:t>medium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59911" y="4784190"/>
            <a:ext cx="2480945" cy="1224280"/>
          </a:xfrm>
          <a:custGeom>
            <a:avLst/>
            <a:gdLst/>
            <a:ahLst/>
            <a:cxnLst/>
            <a:rect l="l" t="t" r="r" b="b"/>
            <a:pathLst>
              <a:path w="2480945" h="1224279">
                <a:moveTo>
                  <a:pt x="0" y="0"/>
                </a:moveTo>
                <a:lnTo>
                  <a:pt x="0" y="1223997"/>
                </a:lnTo>
                <a:lnTo>
                  <a:pt x="2480695" y="1223997"/>
                </a:lnTo>
              </a:path>
            </a:pathLst>
          </a:custGeom>
          <a:ln w="19049">
            <a:solidFill>
              <a:srgbClr val="1B31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040748" y="5778651"/>
            <a:ext cx="2538730" cy="459740"/>
          </a:xfrm>
          <a:prstGeom prst="rect">
            <a:avLst/>
          </a:prstGeom>
          <a:solidFill>
            <a:srgbClr val="1B3139"/>
          </a:solidFill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1875"/>
              </a:lnSpc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sz="16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Arial"/>
                <a:cs typeface="Arial"/>
              </a:rPr>
              <a:t>generation</a:t>
            </a:r>
            <a:endParaRPr sz="16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730"/>
              </a:spcBef>
            </a:pPr>
            <a:r>
              <a:rPr sz="800" dirty="0">
                <a:solidFill>
                  <a:srgbClr val="85DDB5"/>
                </a:solidFill>
                <a:latin typeface="Courier New"/>
                <a:cs typeface="Courier New"/>
              </a:rPr>
              <a:t>stabLe-diffusion-</a:t>
            </a:r>
            <a:r>
              <a:rPr sz="800" spc="-25" dirty="0">
                <a:solidFill>
                  <a:srgbClr val="85DDB5"/>
                </a:solidFill>
                <a:latin typeface="Courier New"/>
                <a:cs typeface="Courier New"/>
              </a:rPr>
              <a:t>xL</a:t>
            </a:r>
            <a:endParaRPr sz="8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730001" y="1899933"/>
            <a:ext cx="3320415" cy="3234690"/>
            <a:chOff x="5730001" y="1899933"/>
            <a:chExt cx="3320415" cy="3234690"/>
          </a:xfrm>
        </p:grpSpPr>
        <p:sp>
          <p:nvSpPr>
            <p:cNvPr id="21" name="object 21"/>
            <p:cNvSpPr/>
            <p:nvPr/>
          </p:nvSpPr>
          <p:spPr>
            <a:xfrm>
              <a:off x="6559861" y="1909458"/>
              <a:ext cx="2481580" cy="3215640"/>
            </a:xfrm>
            <a:custGeom>
              <a:avLst/>
              <a:gdLst/>
              <a:ahLst/>
              <a:cxnLst/>
              <a:rect l="l" t="t" r="r" b="b"/>
              <a:pathLst>
                <a:path w="2481579" h="3215640">
                  <a:moveTo>
                    <a:pt x="576798" y="2648732"/>
                  </a:moveTo>
                  <a:lnTo>
                    <a:pt x="576798" y="3215131"/>
                  </a:lnTo>
                  <a:lnTo>
                    <a:pt x="2311695" y="3215131"/>
                  </a:lnTo>
                </a:path>
                <a:path w="2481579" h="3215640">
                  <a:moveTo>
                    <a:pt x="2402695" y="0"/>
                  </a:moveTo>
                  <a:lnTo>
                    <a:pt x="0" y="0"/>
                  </a:lnTo>
                  <a:lnTo>
                    <a:pt x="0" y="1331709"/>
                  </a:lnTo>
                </a:path>
                <a:path w="2481579" h="3215640">
                  <a:moveTo>
                    <a:pt x="815698" y="2103133"/>
                  </a:moveTo>
                  <a:lnTo>
                    <a:pt x="1648271" y="2103133"/>
                  </a:lnTo>
                  <a:lnTo>
                    <a:pt x="1648271" y="2265432"/>
                  </a:lnTo>
                  <a:lnTo>
                    <a:pt x="2480995" y="2265432"/>
                  </a:lnTo>
                </a:path>
              </a:pathLst>
            </a:custGeom>
            <a:ln w="19049">
              <a:solidFill>
                <a:srgbClr val="1B31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44298" y="3241014"/>
              <a:ext cx="1631314" cy="1543685"/>
            </a:xfrm>
            <a:custGeom>
              <a:avLst/>
              <a:gdLst/>
              <a:ahLst/>
              <a:cxnLst/>
              <a:rect l="l" t="t" r="r" b="b"/>
              <a:pathLst>
                <a:path w="1631315" h="1543685">
                  <a:moveTo>
                    <a:pt x="815632" y="0"/>
                  </a:moveTo>
                  <a:lnTo>
                    <a:pt x="765946" y="1408"/>
                  </a:lnTo>
                  <a:lnTo>
                    <a:pt x="717048" y="5578"/>
                  </a:lnTo>
                  <a:lnTo>
                    <a:pt x="669022" y="12431"/>
                  </a:lnTo>
                  <a:lnTo>
                    <a:pt x="621954" y="21884"/>
                  </a:lnTo>
                  <a:lnTo>
                    <a:pt x="575929" y="33858"/>
                  </a:lnTo>
                  <a:lnTo>
                    <a:pt x="531033" y="48272"/>
                  </a:lnTo>
                  <a:lnTo>
                    <a:pt x="487351" y="65045"/>
                  </a:lnTo>
                  <a:lnTo>
                    <a:pt x="444967" y="84096"/>
                  </a:lnTo>
                  <a:lnTo>
                    <a:pt x="403969" y="105344"/>
                  </a:lnTo>
                  <a:lnTo>
                    <a:pt x="364440" y="128709"/>
                  </a:lnTo>
                  <a:lnTo>
                    <a:pt x="326466" y="154111"/>
                  </a:lnTo>
                  <a:lnTo>
                    <a:pt x="290132" y="181468"/>
                  </a:lnTo>
                  <a:lnTo>
                    <a:pt x="255524" y="210699"/>
                  </a:lnTo>
                  <a:lnTo>
                    <a:pt x="222728" y="241725"/>
                  </a:lnTo>
                  <a:lnTo>
                    <a:pt x="191828" y="274464"/>
                  </a:lnTo>
                  <a:lnTo>
                    <a:pt x="162909" y="308835"/>
                  </a:lnTo>
                  <a:lnTo>
                    <a:pt x="136057" y="344758"/>
                  </a:lnTo>
                  <a:lnTo>
                    <a:pt x="111358" y="382153"/>
                  </a:lnTo>
                  <a:lnTo>
                    <a:pt x="88897" y="420938"/>
                  </a:lnTo>
                  <a:lnTo>
                    <a:pt x="68758" y="461032"/>
                  </a:lnTo>
                  <a:lnTo>
                    <a:pt x="51028" y="502356"/>
                  </a:lnTo>
                  <a:lnTo>
                    <a:pt x="35792" y="544828"/>
                  </a:lnTo>
                  <a:lnTo>
                    <a:pt x="23134" y="588368"/>
                  </a:lnTo>
                  <a:lnTo>
                    <a:pt x="13141" y="632894"/>
                  </a:lnTo>
                  <a:lnTo>
                    <a:pt x="5897" y="678327"/>
                  </a:lnTo>
                  <a:lnTo>
                    <a:pt x="1488" y="724585"/>
                  </a:lnTo>
                  <a:lnTo>
                    <a:pt x="0" y="771588"/>
                  </a:lnTo>
                  <a:lnTo>
                    <a:pt x="1488" y="818591"/>
                  </a:lnTo>
                  <a:lnTo>
                    <a:pt x="5897" y="864849"/>
                  </a:lnTo>
                  <a:lnTo>
                    <a:pt x="13141" y="910282"/>
                  </a:lnTo>
                  <a:lnTo>
                    <a:pt x="23134" y="954809"/>
                  </a:lnTo>
                  <a:lnTo>
                    <a:pt x="35792" y="998349"/>
                  </a:lnTo>
                  <a:lnTo>
                    <a:pt x="51028" y="1040822"/>
                  </a:lnTo>
                  <a:lnTo>
                    <a:pt x="68758" y="1082146"/>
                  </a:lnTo>
                  <a:lnTo>
                    <a:pt x="88897" y="1122241"/>
                  </a:lnTo>
                  <a:lnTo>
                    <a:pt x="111358" y="1161026"/>
                  </a:lnTo>
                  <a:lnTo>
                    <a:pt x="136057" y="1198422"/>
                  </a:lnTo>
                  <a:lnTo>
                    <a:pt x="162909" y="1234346"/>
                  </a:lnTo>
                  <a:lnTo>
                    <a:pt x="191828" y="1268718"/>
                  </a:lnTo>
                  <a:lnTo>
                    <a:pt x="222728" y="1301457"/>
                  </a:lnTo>
                  <a:lnTo>
                    <a:pt x="255524" y="1332483"/>
                  </a:lnTo>
                  <a:lnTo>
                    <a:pt x="290132" y="1361716"/>
                  </a:lnTo>
                  <a:lnTo>
                    <a:pt x="326466" y="1389073"/>
                  </a:lnTo>
                  <a:lnTo>
                    <a:pt x="364440" y="1414475"/>
                  </a:lnTo>
                  <a:lnTo>
                    <a:pt x="403969" y="1437841"/>
                  </a:lnTo>
                  <a:lnTo>
                    <a:pt x="444967" y="1459090"/>
                  </a:lnTo>
                  <a:lnTo>
                    <a:pt x="487351" y="1478142"/>
                  </a:lnTo>
                  <a:lnTo>
                    <a:pt x="531033" y="1494915"/>
                  </a:lnTo>
                  <a:lnTo>
                    <a:pt x="575929" y="1509329"/>
                  </a:lnTo>
                  <a:lnTo>
                    <a:pt x="621954" y="1521303"/>
                  </a:lnTo>
                  <a:lnTo>
                    <a:pt x="669022" y="1530757"/>
                  </a:lnTo>
                  <a:lnTo>
                    <a:pt x="717048" y="1537610"/>
                  </a:lnTo>
                  <a:lnTo>
                    <a:pt x="765946" y="1541781"/>
                  </a:lnTo>
                  <a:lnTo>
                    <a:pt x="815632" y="1543189"/>
                  </a:lnTo>
                  <a:lnTo>
                    <a:pt x="865318" y="1541781"/>
                  </a:lnTo>
                  <a:lnTo>
                    <a:pt x="914218" y="1537610"/>
                  </a:lnTo>
                  <a:lnTo>
                    <a:pt x="962245" y="1530757"/>
                  </a:lnTo>
                  <a:lnTo>
                    <a:pt x="1009314" y="1521303"/>
                  </a:lnTo>
                  <a:lnTo>
                    <a:pt x="1055340" y="1509329"/>
                  </a:lnTo>
                  <a:lnTo>
                    <a:pt x="1100237" y="1494915"/>
                  </a:lnTo>
                  <a:lnTo>
                    <a:pt x="1143920" y="1478142"/>
                  </a:lnTo>
                  <a:lnTo>
                    <a:pt x="1186304" y="1459090"/>
                  </a:lnTo>
                  <a:lnTo>
                    <a:pt x="1227304" y="1437841"/>
                  </a:lnTo>
                  <a:lnTo>
                    <a:pt x="1266833" y="1414475"/>
                  </a:lnTo>
                  <a:lnTo>
                    <a:pt x="1304808" y="1389073"/>
                  </a:lnTo>
                  <a:lnTo>
                    <a:pt x="1341142" y="1361716"/>
                  </a:lnTo>
                  <a:lnTo>
                    <a:pt x="1375750" y="1332483"/>
                  </a:lnTo>
                  <a:lnTo>
                    <a:pt x="1408547" y="1301457"/>
                  </a:lnTo>
                  <a:lnTo>
                    <a:pt x="1439447" y="1268718"/>
                  </a:lnTo>
                  <a:lnTo>
                    <a:pt x="1468366" y="1234346"/>
                  </a:lnTo>
                  <a:lnTo>
                    <a:pt x="1495218" y="1198422"/>
                  </a:lnTo>
                  <a:lnTo>
                    <a:pt x="1519917" y="1161026"/>
                  </a:lnTo>
                  <a:lnTo>
                    <a:pt x="1542379" y="1122241"/>
                  </a:lnTo>
                  <a:lnTo>
                    <a:pt x="1562517" y="1082146"/>
                  </a:lnTo>
                  <a:lnTo>
                    <a:pt x="1580248" y="1040822"/>
                  </a:lnTo>
                  <a:lnTo>
                    <a:pt x="1595484" y="998349"/>
                  </a:lnTo>
                  <a:lnTo>
                    <a:pt x="1608142" y="954809"/>
                  </a:lnTo>
                  <a:lnTo>
                    <a:pt x="1618135" y="910282"/>
                  </a:lnTo>
                  <a:lnTo>
                    <a:pt x="1625379" y="864849"/>
                  </a:lnTo>
                  <a:lnTo>
                    <a:pt x="1629788" y="818591"/>
                  </a:lnTo>
                  <a:lnTo>
                    <a:pt x="1631276" y="771588"/>
                  </a:lnTo>
                  <a:lnTo>
                    <a:pt x="1629497" y="720629"/>
                  </a:lnTo>
                  <a:lnTo>
                    <a:pt x="1624202" y="670169"/>
                  </a:lnTo>
                  <a:lnTo>
                    <a:pt x="1615458" y="620358"/>
                  </a:lnTo>
                  <a:lnTo>
                    <a:pt x="1603330" y="571346"/>
                  </a:lnTo>
                  <a:lnTo>
                    <a:pt x="1587884" y="523282"/>
                  </a:lnTo>
                  <a:lnTo>
                    <a:pt x="1569186" y="476318"/>
                  </a:lnTo>
                  <a:lnTo>
                    <a:pt x="1547301" y="430602"/>
                  </a:lnTo>
                  <a:lnTo>
                    <a:pt x="1522295" y="386284"/>
                  </a:lnTo>
                  <a:lnTo>
                    <a:pt x="1494234" y="343515"/>
                  </a:lnTo>
                  <a:lnTo>
                    <a:pt x="1463184" y="302444"/>
                  </a:lnTo>
                  <a:lnTo>
                    <a:pt x="1429209" y="263221"/>
                  </a:lnTo>
                  <a:lnTo>
                    <a:pt x="1392377" y="225996"/>
                  </a:lnTo>
                  <a:lnTo>
                    <a:pt x="1356132" y="193737"/>
                  </a:lnTo>
                  <a:lnTo>
                    <a:pt x="1318076" y="163777"/>
                  </a:lnTo>
                  <a:lnTo>
                    <a:pt x="1278335" y="136167"/>
                  </a:lnTo>
                  <a:lnTo>
                    <a:pt x="1237032" y="110954"/>
                  </a:lnTo>
                  <a:lnTo>
                    <a:pt x="1194293" y="88188"/>
                  </a:lnTo>
                  <a:lnTo>
                    <a:pt x="1150243" y="67918"/>
                  </a:lnTo>
                  <a:lnTo>
                    <a:pt x="1105005" y="50192"/>
                  </a:lnTo>
                  <a:lnTo>
                    <a:pt x="1058705" y="35059"/>
                  </a:lnTo>
                  <a:lnTo>
                    <a:pt x="1011467" y="22568"/>
                  </a:lnTo>
                  <a:lnTo>
                    <a:pt x="963416" y="12767"/>
                  </a:lnTo>
                  <a:lnTo>
                    <a:pt x="914676" y="5707"/>
                  </a:lnTo>
                  <a:lnTo>
                    <a:pt x="865373" y="1434"/>
                  </a:lnTo>
                  <a:lnTo>
                    <a:pt x="8156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44288" y="3241018"/>
              <a:ext cx="1631314" cy="1543685"/>
            </a:xfrm>
            <a:custGeom>
              <a:avLst/>
              <a:gdLst/>
              <a:ahLst/>
              <a:cxnLst/>
              <a:rect l="l" t="t" r="r" b="b"/>
              <a:pathLst>
                <a:path w="1631315" h="1543685">
                  <a:moveTo>
                    <a:pt x="0" y="771573"/>
                  </a:moveTo>
                  <a:lnTo>
                    <a:pt x="1488" y="724571"/>
                  </a:lnTo>
                  <a:lnTo>
                    <a:pt x="5897" y="678314"/>
                  </a:lnTo>
                  <a:lnTo>
                    <a:pt x="13141" y="632883"/>
                  </a:lnTo>
                  <a:lnTo>
                    <a:pt x="23134" y="588357"/>
                  </a:lnTo>
                  <a:lnTo>
                    <a:pt x="35791" y="544819"/>
                  </a:lnTo>
                  <a:lnTo>
                    <a:pt x="51028" y="502348"/>
                  </a:lnTo>
                  <a:lnTo>
                    <a:pt x="68758" y="461025"/>
                  </a:lnTo>
                  <a:lnTo>
                    <a:pt x="88896" y="420931"/>
                  </a:lnTo>
                  <a:lnTo>
                    <a:pt x="111358" y="382147"/>
                  </a:lnTo>
                  <a:lnTo>
                    <a:pt x="136057" y="344753"/>
                  </a:lnTo>
                  <a:lnTo>
                    <a:pt x="162908" y="308830"/>
                  </a:lnTo>
                  <a:lnTo>
                    <a:pt x="191826" y="274460"/>
                  </a:lnTo>
                  <a:lnTo>
                    <a:pt x="222726" y="241721"/>
                  </a:lnTo>
                  <a:lnTo>
                    <a:pt x="255523" y="210696"/>
                  </a:lnTo>
                  <a:lnTo>
                    <a:pt x="290130" y="181465"/>
                  </a:lnTo>
                  <a:lnTo>
                    <a:pt x="326463" y="154109"/>
                  </a:lnTo>
                  <a:lnTo>
                    <a:pt x="364437" y="128708"/>
                  </a:lnTo>
                  <a:lnTo>
                    <a:pt x="403965" y="105343"/>
                  </a:lnTo>
                  <a:lnTo>
                    <a:pt x="444964" y="84095"/>
                  </a:lnTo>
                  <a:lnTo>
                    <a:pt x="487346" y="65044"/>
                  </a:lnTo>
                  <a:lnTo>
                    <a:pt x="531028" y="48272"/>
                  </a:lnTo>
                  <a:lnTo>
                    <a:pt x="575924" y="33858"/>
                  </a:lnTo>
                  <a:lnTo>
                    <a:pt x="621948" y="21884"/>
                  </a:lnTo>
                  <a:lnTo>
                    <a:pt x="669015" y="12431"/>
                  </a:lnTo>
                  <a:lnTo>
                    <a:pt x="717041" y="5578"/>
                  </a:lnTo>
                  <a:lnTo>
                    <a:pt x="765938" y="1408"/>
                  </a:lnTo>
                  <a:lnTo>
                    <a:pt x="815623" y="0"/>
                  </a:lnTo>
                  <a:lnTo>
                    <a:pt x="865366" y="1434"/>
                  </a:lnTo>
                  <a:lnTo>
                    <a:pt x="914670" y="5705"/>
                  </a:lnTo>
                  <a:lnTo>
                    <a:pt x="963411" y="12765"/>
                  </a:lnTo>
                  <a:lnTo>
                    <a:pt x="1011463" y="22563"/>
                  </a:lnTo>
                  <a:lnTo>
                    <a:pt x="1058702" y="35053"/>
                  </a:lnTo>
                  <a:lnTo>
                    <a:pt x="1105003" y="50184"/>
                  </a:lnTo>
                  <a:lnTo>
                    <a:pt x="1150241" y="67907"/>
                  </a:lnTo>
                  <a:lnTo>
                    <a:pt x="1194293" y="88176"/>
                  </a:lnTo>
                  <a:lnTo>
                    <a:pt x="1237032" y="110939"/>
                  </a:lnTo>
                  <a:lnTo>
                    <a:pt x="1278334" y="136150"/>
                  </a:lnTo>
                  <a:lnTo>
                    <a:pt x="1318074" y="163758"/>
                  </a:lnTo>
                  <a:lnTo>
                    <a:pt x="1356129" y="193716"/>
                  </a:lnTo>
                  <a:lnTo>
                    <a:pt x="1392372" y="225974"/>
                  </a:lnTo>
                  <a:lnTo>
                    <a:pt x="1429202" y="263204"/>
                  </a:lnTo>
                  <a:lnTo>
                    <a:pt x="1463175" y="302430"/>
                  </a:lnTo>
                  <a:lnTo>
                    <a:pt x="1494225" y="343504"/>
                  </a:lnTo>
                  <a:lnTo>
                    <a:pt x="1522286" y="386276"/>
                  </a:lnTo>
                  <a:lnTo>
                    <a:pt x="1547292" y="430594"/>
                  </a:lnTo>
                  <a:lnTo>
                    <a:pt x="1569178" y="476311"/>
                  </a:lnTo>
                  <a:lnTo>
                    <a:pt x="1587876" y="523276"/>
                  </a:lnTo>
                  <a:lnTo>
                    <a:pt x="1603323" y="571338"/>
                  </a:lnTo>
                  <a:lnTo>
                    <a:pt x="1615452" y="620349"/>
                  </a:lnTo>
                  <a:lnTo>
                    <a:pt x="1624196" y="670158"/>
                  </a:lnTo>
                  <a:lnTo>
                    <a:pt x="1629492" y="720616"/>
                  </a:lnTo>
                  <a:lnTo>
                    <a:pt x="1631271" y="771573"/>
                  </a:lnTo>
                  <a:lnTo>
                    <a:pt x="1629783" y="818577"/>
                  </a:lnTo>
                  <a:lnTo>
                    <a:pt x="1625374" y="864837"/>
                  </a:lnTo>
                  <a:lnTo>
                    <a:pt x="1618130" y="910271"/>
                  </a:lnTo>
                  <a:lnTo>
                    <a:pt x="1608137" y="954798"/>
                  </a:lnTo>
                  <a:lnTo>
                    <a:pt x="1595479" y="998339"/>
                  </a:lnTo>
                  <a:lnTo>
                    <a:pt x="1580243" y="1040811"/>
                  </a:lnTo>
                  <a:lnTo>
                    <a:pt x="1562512" y="1082136"/>
                  </a:lnTo>
                  <a:lnTo>
                    <a:pt x="1542374" y="1122231"/>
                  </a:lnTo>
                  <a:lnTo>
                    <a:pt x="1519912" y="1161017"/>
                  </a:lnTo>
                  <a:lnTo>
                    <a:pt x="1495213" y="1198412"/>
                  </a:lnTo>
                  <a:lnTo>
                    <a:pt x="1468361" y="1234335"/>
                  </a:lnTo>
                  <a:lnTo>
                    <a:pt x="1439442" y="1268707"/>
                  </a:lnTo>
                  <a:lnTo>
                    <a:pt x="1408542" y="1301446"/>
                  </a:lnTo>
                  <a:lnTo>
                    <a:pt x="1375745" y="1332472"/>
                  </a:lnTo>
                  <a:lnTo>
                    <a:pt x="1341136" y="1361703"/>
                  </a:lnTo>
                  <a:lnTo>
                    <a:pt x="1304802" y="1389060"/>
                  </a:lnTo>
                  <a:lnTo>
                    <a:pt x="1266828" y="1414462"/>
                  </a:lnTo>
                  <a:lnTo>
                    <a:pt x="1227298" y="1437827"/>
                  </a:lnTo>
                  <a:lnTo>
                    <a:pt x="1186298" y="1459076"/>
                  </a:lnTo>
                  <a:lnTo>
                    <a:pt x="1143914" y="1478126"/>
                  </a:lnTo>
                  <a:lnTo>
                    <a:pt x="1100231" y="1494899"/>
                  </a:lnTo>
                  <a:lnTo>
                    <a:pt x="1055333" y="1509313"/>
                  </a:lnTo>
                  <a:lnTo>
                    <a:pt x="1009307" y="1521287"/>
                  </a:lnTo>
                  <a:lnTo>
                    <a:pt x="962238" y="1530740"/>
                  </a:lnTo>
                  <a:lnTo>
                    <a:pt x="914210" y="1537593"/>
                  </a:lnTo>
                  <a:lnTo>
                    <a:pt x="865310" y="1541763"/>
                  </a:lnTo>
                  <a:lnTo>
                    <a:pt x="815623" y="1543171"/>
                  </a:lnTo>
                  <a:lnTo>
                    <a:pt x="765938" y="1541763"/>
                  </a:lnTo>
                  <a:lnTo>
                    <a:pt x="717041" y="1537593"/>
                  </a:lnTo>
                  <a:lnTo>
                    <a:pt x="669015" y="1530740"/>
                  </a:lnTo>
                  <a:lnTo>
                    <a:pt x="621948" y="1521287"/>
                  </a:lnTo>
                  <a:lnTo>
                    <a:pt x="575924" y="1509313"/>
                  </a:lnTo>
                  <a:lnTo>
                    <a:pt x="531028" y="1494899"/>
                  </a:lnTo>
                  <a:lnTo>
                    <a:pt x="487346" y="1478126"/>
                  </a:lnTo>
                  <a:lnTo>
                    <a:pt x="444964" y="1459076"/>
                  </a:lnTo>
                  <a:lnTo>
                    <a:pt x="403965" y="1437827"/>
                  </a:lnTo>
                  <a:lnTo>
                    <a:pt x="364437" y="1414462"/>
                  </a:lnTo>
                  <a:lnTo>
                    <a:pt x="326463" y="1389060"/>
                  </a:lnTo>
                  <a:lnTo>
                    <a:pt x="290130" y="1361703"/>
                  </a:lnTo>
                  <a:lnTo>
                    <a:pt x="255523" y="1332472"/>
                  </a:lnTo>
                  <a:lnTo>
                    <a:pt x="222726" y="1301446"/>
                  </a:lnTo>
                  <a:lnTo>
                    <a:pt x="191826" y="1268707"/>
                  </a:lnTo>
                  <a:lnTo>
                    <a:pt x="162908" y="1234335"/>
                  </a:lnTo>
                  <a:lnTo>
                    <a:pt x="136057" y="1198412"/>
                  </a:lnTo>
                  <a:lnTo>
                    <a:pt x="111358" y="1161017"/>
                  </a:lnTo>
                  <a:lnTo>
                    <a:pt x="88896" y="1122231"/>
                  </a:lnTo>
                  <a:lnTo>
                    <a:pt x="68758" y="1082136"/>
                  </a:lnTo>
                  <a:lnTo>
                    <a:pt x="51028" y="1040811"/>
                  </a:lnTo>
                  <a:lnTo>
                    <a:pt x="35791" y="998339"/>
                  </a:lnTo>
                  <a:lnTo>
                    <a:pt x="23134" y="954798"/>
                  </a:lnTo>
                  <a:lnTo>
                    <a:pt x="13141" y="910271"/>
                  </a:lnTo>
                  <a:lnTo>
                    <a:pt x="5897" y="864837"/>
                  </a:lnTo>
                  <a:lnTo>
                    <a:pt x="1488" y="818577"/>
                  </a:lnTo>
                  <a:lnTo>
                    <a:pt x="0" y="771573"/>
                  </a:lnTo>
                  <a:close/>
                </a:path>
              </a:pathLst>
            </a:custGeom>
            <a:ln w="28574">
              <a:solidFill>
                <a:srgbClr val="F9F7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3660" y="3694403"/>
              <a:ext cx="672547" cy="63643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62073" y="6128486"/>
            <a:ext cx="535432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 spc="-70" dirty="0">
                <a:latin typeface="Arial"/>
                <a:cs typeface="Arial"/>
              </a:rPr>
              <a:t>OSS</a:t>
            </a:r>
            <a:r>
              <a:rPr sz="1300" i="1" spc="114" dirty="0">
                <a:latin typeface="Arial"/>
                <a:cs typeface="Arial"/>
              </a:rPr>
              <a:t> </a:t>
            </a:r>
            <a:r>
              <a:rPr sz="1300" i="1" dirty="0">
                <a:latin typeface="Arial"/>
                <a:cs typeface="Arial"/>
              </a:rPr>
              <a:t>model</a:t>
            </a:r>
            <a:r>
              <a:rPr sz="1300" i="1" spc="114" dirty="0">
                <a:latin typeface="Arial"/>
                <a:cs typeface="Arial"/>
              </a:rPr>
              <a:t> </a:t>
            </a:r>
            <a:r>
              <a:rPr sz="1300" i="1" dirty="0">
                <a:latin typeface="Arial"/>
                <a:cs typeface="Arial"/>
              </a:rPr>
              <a:t>guidance:</a:t>
            </a:r>
            <a:r>
              <a:rPr sz="1300" i="1" spc="114" dirty="0">
                <a:latin typeface="Arial"/>
                <a:cs typeface="Arial"/>
              </a:rPr>
              <a:t> </a:t>
            </a:r>
            <a:r>
              <a:rPr sz="1300" i="1" dirty="0">
                <a:latin typeface="Arial"/>
                <a:cs typeface="Arial"/>
              </a:rPr>
              <a:t>Research</a:t>
            </a:r>
            <a:r>
              <a:rPr sz="1300" i="1" spc="120" dirty="0">
                <a:latin typeface="Arial"/>
                <a:cs typeface="Arial"/>
              </a:rPr>
              <a:t> </a:t>
            </a:r>
            <a:r>
              <a:rPr sz="1300" i="1" dirty="0">
                <a:latin typeface="Arial"/>
                <a:cs typeface="Arial"/>
              </a:rPr>
              <a:t>team</a:t>
            </a:r>
            <a:r>
              <a:rPr sz="1300" i="1" spc="114" dirty="0">
                <a:latin typeface="Arial"/>
                <a:cs typeface="Arial"/>
              </a:rPr>
              <a:t> </a:t>
            </a:r>
            <a:r>
              <a:rPr sz="1300" i="1" dirty="0">
                <a:latin typeface="Arial"/>
                <a:cs typeface="Arial"/>
              </a:rPr>
              <a:t>ﬁndings</a:t>
            </a:r>
            <a:r>
              <a:rPr sz="1300" i="1" spc="114" dirty="0">
                <a:latin typeface="Arial"/>
                <a:cs typeface="Arial"/>
              </a:rPr>
              <a:t> </a:t>
            </a:r>
            <a:r>
              <a:rPr sz="1300" i="1" dirty="0">
                <a:latin typeface="Arial"/>
                <a:cs typeface="Arial"/>
              </a:rPr>
              <a:t>are</a:t>
            </a:r>
            <a:r>
              <a:rPr sz="1300" i="1" spc="120" dirty="0">
                <a:latin typeface="Arial"/>
                <a:cs typeface="Arial"/>
              </a:rPr>
              <a:t> </a:t>
            </a:r>
            <a:r>
              <a:rPr sz="1300" i="1" dirty="0">
                <a:latin typeface="Arial"/>
                <a:cs typeface="Arial"/>
              </a:rPr>
              <a:t>also</a:t>
            </a:r>
            <a:r>
              <a:rPr sz="1300" i="1" spc="90" dirty="0">
                <a:latin typeface="Arial"/>
                <a:cs typeface="Arial"/>
              </a:rPr>
              <a:t> </a:t>
            </a:r>
            <a:r>
              <a:rPr sz="1300" i="1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7"/>
              </a:rPr>
              <a:t>published</a:t>
            </a:r>
            <a:r>
              <a:rPr sz="1300" i="1" u="heavy" spc="114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1300" i="1" u="heavy" spc="-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7"/>
              </a:rPr>
              <a:t>here</a:t>
            </a:r>
            <a:r>
              <a:rPr sz="1300" i="1" u="none" spc="-10" dirty="0"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8160" y="6458629"/>
            <a:ext cx="281876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Databricks</a:t>
            </a:r>
            <a:r>
              <a:rPr sz="1100" spc="8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794"/>
                </a:solidFill>
                <a:latin typeface="Arial"/>
                <a:cs typeface="Arial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All</a:t>
            </a:r>
            <a:r>
              <a:rPr sz="1100" spc="8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794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2" y="6473302"/>
            <a:ext cx="186579" cy="1865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972" y="2174031"/>
            <a:ext cx="608984" cy="60898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41202" y="2033372"/>
            <a:ext cx="4261485" cy="403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2110">
              <a:lnSpc>
                <a:spcPct val="114999"/>
              </a:lnSpc>
              <a:spcBef>
                <a:spcPts val="100"/>
              </a:spcBef>
            </a:pPr>
            <a:r>
              <a:rPr sz="1900" b="1" spc="-10" dirty="0">
                <a:latin typeface="Arial"/>
                <a:cs typeface="Arial"/>
              </a:rPr>
              <a:t>Simple:</a:t>
            </a:r>
            <a:r>
              <a:rPr sz="1900" b="1" spc="-2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Log</a:t>
            </a:r>
            <a:r>
              <a:rPr sz="1900" spc="50" dirty="0">
                <a:latin typeface="Arial"/>
                <a:cs typeface="Arial"/>
              </a:rPr>
              <a:t> </a:t>
            </a:r>
            <a:r>
              <a:rPr sz="19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inference</a:t>
            </a:r>
            <a:r>
              <a:rPr sz="1900" u="heavy" spc="5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900" u="heavy" spc="4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4"/>
              </a:rPr>
              <a:t>tables</a:t>
            </a:r>
            <a:r>
              <a:rPr sz="1900" u="none" spc="40" dirty="0">
                <a:solidFill>
                  <a:srgbClr val="FF3621"/>
                </a:solidFill>
                <a:latin typeface="Arial"/>
                <a:cs typeface="Arial"/>
              </a:rPr>
              <a:t> </a:t>
            </a:r>
            <a:r>
              <a:rPr sz="1900" u="none" dirty="0">
                <a:latin typeface="Arial"/>
                <a:cs typeface="Arial"/>
              </a:rPr>
              <a:t>automatically,</a:t>
            </a:r>
            <a:r>
              <a:rPr sz="1900" u="none" spc="229" dirty="0">
                <a:latin typeface="Arial"/>
                <a:cs typeface="Arial"/>
              </a:rPr>
              <a:t> </a:t>
            </a:r>
            <a:r>
              <a:rPr sz="1900" u="none" dirty="0">
                <a:latin typeface="Arial"/>
                <a:cs typeface="Arial"/>
              </a:rPr>
              <a:t>and</a:t>
            </a:r>
            <a:r>
              <a:rPr sz="1900" u="none" spc="225" dirty="0">
                <a:latin typeface="Arial"/>
                <a:cs typeface="Arial"/>
              </a:rPr>
              <a:t> </a:t>
            </a:r>
            <a:r>
              <a:rPr sz="19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5"/>
              </a:rPr>
              <a:t>generate</a:t>
            </a:r>
            <a:r>
              <a:rPr sz="1900" u="none" spc="225" dirty="0">
                <a:solidFill>
                  <a:srgbClr val="FF3621"/>
                </a:solidFill>
                <a:latin typeface="Arial"/>
                <a:cs typeface="Arial"/>
              </a:rPr>
              <a:t> </a:t>
            </a:r>
            <a:r>
              <a:rPr sz="1900" u="none" spc="70" dirty="0">
                <a:latin typeface="Arial"/>
                <a:cs typeface="Arial"/>
              </a:rPr>
              <a:t>metric </a:t>
            </a:r>
            <a:r>
              <a:rPr sz="1900" u="none" spc="50" dirty="0">
                <a:latin typeface="Arial"/>
                <a:cs typeface="Arial"/>
              </a:rPr>
              <a:t>tables</a:t>
            </a:r>
            <a:r>
              <a:rPr sz="1900" u="none" spc="10" dirty="0">
                <a:latin typeface="Arial"/>
                <a:cs typeface="Arial"/>
              </a:rPr>
              <a:t> </a:t>
            </a:r>
            <a:r>
              <a:rPr sz="1900" u="none" dirty="0">
                <a:latin typeface="Arial"/>
                <a:cs typeface="Arial"/>
              </a:rPr>
              <a:t>and</a:t>
            </a:r>
            <a:r>
              <a:rPr sz="1900" u="none" spc="15" dirty="0">
                <a:latin typeface="Arial"/>
                <a:cs typeface="Arial"/>
              </a:rPr>
              <a:t> </a:t>
            </a:r>
            <a:r>
              <a:rPr sz="1900" u="none" spc="-70" dirty="0">
                <a:latin typeface="Arial"/>
                <a:cs typeface="Arial"/>
              </a:rPr>
              <a:t>SQL</a:t>
            </a:r>
            <a:r>
              <a:rPr sz="1900" u="none" spc="10" dirty="0">
                <a:latin typeface="Arial"/>
                <a:cs typeface="Arial"/>
              </a:rPr>
              <a:t> </a:t>
            </a:r>
            <a:r>
              <a:rPr sz="1900" u="none" spc="-10" dirty="0">
                <a:latin typeface="Arial"/>
                <a:cs typeface="Arial"/>
              </a:rPr>
              <a:t>dashboards.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15"/>
              </a:spcBef>
            </a:pPr>
            <a:endParaRPr sz="1900">
              <a:latin typeface="Arial"/>
              <a:cs typeface="Arial"/>
            </a:endParaRPr>
          </a:p>
          <a:p>
            <a:pPr marL="12700" marR="227329">
              <a:lnSpc>
                <a:spcPct val="114999"/>
              </a:lnSpc>
            </a:pPr>
            <a:r>
              <a:rPr sz="1900" b="1" dirty="0">
                <a:latin typeface="Arial"/>
                <a:cs typeface="Arial"/>
              </a:rPr>
              <a:t>Proactive:</a:t>
            </a:r>
            <a:r>
              <a:rPr sz="1900" b="1" spc="5" dirty="0">
                <a:latin typeface="Arial"/>
                <a:cs typeface="Arial"/>
              </a:rPr>
              <a:t> </a:t>
            </a:r>
            <a:r>
              <a:rPr sz="1900" u="heavy" spc="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6"/>
              </a:rPr>
              <a:t>Automate</a:t>
            </a:r>
            <a:r>
              <a:rPr sz="1900" u="heavy" spc="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9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6"/>
              </a:rPr>
              <a:t>alerts</a:t>
            </a:r>
            <a:r>
              <a:rPr sz="1900" u="none" spc="75" dirty="0">
                <a:solidFill>
                  <a:srgbClr val="FF3621"/>
                </a:solidFill>
                <a:latin typeface="Arial"/>
                <a:cs typeface="Arial"/>
              </a:rPr>
              <a:t> </a:t>
            </a:r>
            <a:r>
              <a:rPr sz="1900" u="none" dirty="0">
                <a:latin typeface="Arial"/>
                <a:cs typeface="Arial"/>
              </a:rPr>
              <a:t>on</a:t>
            </a:r>
            <a:r>
              <a:rPr sz="1900" u="none" spc="90" dirty="0">
                <a:latin typeface="Arial"/>
                <a:cs typeface="Arial"/>
              </a:rPr>
              <a:t> </a:t>
            </a:r>
            <a:r>
              <a:rPr sz="1900" u="none" spc="55" dirty="0">
                <a:latin typeface="Arial"/>
                <a:cs typeface="Arial"/>
              </a:rPr>
              <a:t>table </a:t>
            </a:r>
            <a:r>
              <a:rPr sz="1900" u="none" spc="60" dirty="0">
                <a:latin typeface="Arial"/>
                <a:cs typeface="Arial"/>
              </a:rPr>
              <a:t>quality</a:t>
            </a:r>
            <a:r>
              <a:rPr sz="1900" u="none" spc="90" dirty="0">
                <a:latin typeface="Arial"/>
                <a:cs typeface="Arial"/>
              </a:rPr>
              <a:t> </a:t>
            </a:r>
            <a:r>
              <a:rPr sz="1900" u="none" dirty="0">
                <a:latin typeface="Arial"/>
                <a:cs typeface="Arial"/>
              </a:rPr>
              <a:t>and</a:t>
            </a:r>
            <a:r>
              <a:rPr sz="1900" u="none" spc="90" dirty="0">
                <a:latin typeface="Arial"/>
                <a:cs typeface="Arial"/>
              </a:rPr>
              <a:t> </a:t>
            </a:r>
            <a:r>
              <a:rPr sz="1900" u="none" spc="75" dirty="0">
                <a:latin typeface="Arial"/>
                <a:cs typeface="Arial"/>
              </a:rPr>
              <a:t>custom</a:t>
            </a:r>
            <a:r>
              <a:rPr sz="1900" u="none" spc="95" dirty="0">
                <a:latin typeface="Arial"/>
                <a:cs typeface="Arial"/>
              </a:rPr>
              <a:t> </a:t>
            </a:r>
            <a:r>
              <a:rPr sz="1900" u="none" dirty="0">
                <a:latin typeface="Arial"/>
                <a:cs typeface="Arial"/>
              </a:rPr>
              <a:t>metrics,</a:t>
            </a:r>
            <a:r>
              <a:rPr sz="1900" u="none" spc="90" dirty="0">
                <a:latin typeface="Arial"/>
                <a:cs typeface="Arial"/>
              </a:rPr>
              <a:t> </a:t>
            </a:r>
            <a:r>
              <a:rPr sz="1900" u="none" spc="-25" dirty="0">
                <a:latin typeface="Arial"/>
                <a:cs typeface="Arial"/>
              </a:rPr>
              <a:t>and </a:t>
            </a:r>
            <a:r>
              <a:rPr sz="1900" u="none" dirty="0">
                <a:latin typeface="Arial"/>
                <a:cs typeface="Arial"/>
              </a:rPr>
              <a:t>diagnose</a:t>
            </a:r>
            <a:r>
              <a:rPr sz="1900" u="none" spc="40" dirty="0">
                <a:latin typeface="Arial"/>
                <a:cs typeface="Arial"/>
              </a:rPr>
              <a:t> </a:t>
            </a:r>
            <a:r>
              <a:rPr sz="1900" u="none" spc="60" dirty="0">
                <a:latin typeface="Arial"/>
                <a:cs typeface="Arial"/>
              </a:rPr>
              <a:t>data</a:t>
            </a:r>
            <a:r>
              <a:rPr sz="1900" u="none" spc="40" dirty="0">
                <a:latin typeface="Arial"/>
                <a:cs typeface="Arial"/>
              </a:rPr>
              <a:t> </a:t>
            </a:r>
            <a:r>
              <a:rPr sz="1900" u="none" spc="55" dirty="0">
                <a:latin typeface="Arial"/>
                <a:cs typeface="Arial"/>
              </a:rPr>
              <a:t>or</a:t>
            </a:r>
            <a:r>
              <a:rPr sz="1900" u="none" spc="40" dirty="0">
                <a:latin typeface="Arial"/>
                <a:cs typeface="Arial"/>
              </a:rPr>
              <a:t> </a:t>
            </a:r>
            <a:r>
              <a:rPr sz="1900" u="none" spc="60" dirty="0">
                <a:latin typeface="Arial"/>
                <a:cs typeface="Arial"/>
              </a:rPr>
              <a:t>model</a:t>
            </a:r>
            <a:r>
              <a:rPr sz="1900" u="none" spc="40" dirty="0">
                <a:latin typeface="Arial"/>
                <a:cs typeface="Arial"/>
              </a:rPr>
              <a:t> </a:t>
            </a:r>
            <a:r>
              <a:rPr sz="1900" u="none" spc="-10" dirty="0">
                <a:latin typeface="Arial"/>
                <a:cs typeface="Arial"/>
              </a:rPr>
              <a:t>issues.</a:t>
            </a: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sz="1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900" b="1" dirty="0">
                <a:latin typeface="Arial"/>
                <a:cs typeface="Arial"/>
              </a:rPr>
              <a:t>Integrated:</a:t>
            </a:r>
            <a:r>
              <a:rPr sz="1900" b="1" spc="9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Track</a:t>
            </a:r>
            <a:r>
              <a:rPr sz="1900" spc="110" dirty="0">
                <a:latin typeface="Arial"/>
                <a:cs typeface="Arial"/>
              </a:rPr>
              <a:t> </a:t>
            </a:r>
            <a:r>
              <a:rPr sz="1900" spc="170" dirty="0">
                <a:latin typeface="Arial"/>
                <a:cs typeface="Arial"/>
              </a:rPr>
              <a:t>end-</a:t>
            </a:r>
            <a:r>
              <a:rPr sz="1900" spc="90" dirty="0">
                <a:latin typeface="Arial"/>
                <a:cs typeface="Arial"/>
              </a:rPr>
              <a:t>to-</a:t>
            </a:r>
            <a:r>
              <a:rPr sz="1900" spc="125" dirty="0">
                <a:latin typeface="Arial"/>
                <a:cs typeface="Arial"/>
              </a:rPr>
              <a:t>end</a:t>
            </a:r>
            <a:r>
              <a:rPr sz="1900" spc="110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lineage </a:t>
            </a:r>
            <a:r>
              <a:rPr sz="1900" dirty="0">
                <a:latin typeface="Arial"/>
                <a:cs typeface="Arial"/>
              </a:rPr>
              <a:t>in</a:t>
            </a:r>
            <a:r>
              <a:rPr sz="1900" spc="90" dirty="0">
                <a:latin typeface="Arial"/>
                <a:cs typeface="Arial"/>
              </a:rPr>
              <a:t> </a:t>
            </a:r>
            <a:r>
              <a:rPr sz="1900" spc="85" dirty="0">
                <a:latin typeface="Arial"/>
                <a:cs typeface="Arial"/>
              </a:rPr>
              <a:t>the</a:t>
            </a:r>
            <a:r>
              <a:rPr sz="1900" spc="9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Unity</a:t>
            </a:r>
            <a:r>
              <a:rPr sz="1900" spc="9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Catalog</a:t>
            </a:r>
            <a:r>
              <a:rPr sz="1900" spc="90" dirty="0">
                <a:latin typeface="Arial"/>
                <a:cs typeface="Arial"/>
              </a:rPr>
              <a:t> </a:t>
            </a:r>
            <a:r>
              <a:rPr sz="1900" spc="65" dirty="0">
                <a:latin typeface="Arial"/>
                <a:cs typeface="Arial"/>
              </a:rPr>
              <a:t>for</a:t>
            </a:r>
            <a:r>
              <a:rPr sz="1900" spc="9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training</a:t>
            </a:r>
            <a:r>
              <a:rPr sz="1900" spc="95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data, </a:t>
            </a:r>
            <a:r>
              <a:rPr sz="1900" spc="45" dirty="0">
                <a:latin typeface="Arial"/>
                <a:cs typeface="Arial"/>
              </a:rPr>
              <a:t>feature</a:t>
            </a:r>
            <a:r>
              <a:rPr sz="1900" spc="6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tables,</a:t>
            </a:r>
            <a:r>
              <a:rPr sz="1900" spc="7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models,</a:t>
            </a:r>
            <a:r>
              <a:rPr sz="1900" spc="7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and</a:t>
            </a:r>
            <a:r>
              <a:rPr sz="1900" spc="65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inference </a:t>
            </a:r>
            <a:r>
              <a:rPr sz="1900" spc="-25" dirty="0">
                <a:latin typeface="Arial"/>
                <a:cs typeface="Arial"/>
              </a:rPr>
              <a:t>logs,</a:t>
            </a:r>
            <a:r>
              <a:rPr sz="1900" spc="55" dirty="0">
                <a:latin typeface="Arial"/>
                <a:cs typeface="Arial"/>
              </a:rPr>
              <a:t> </a:t>
            </a:r>
            <a:r>
              <a:rPr sz="1900" spc="65" dirty="0">
                <a:latin typeface="Arial"/>
                <a:cs typeface="Arial"/>
              </a:rPr>
              <a:t>for</a:t>
            </a:r>
            <a:r>
              <a:rPr sz="1900" spc="6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simpler</a:t>
            </a:r>
            <a:r>
              <a:rPr sz="1900" spc="60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governance.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21540" y="2184394"/>
            <a:ext cx="6164249" cy="37470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0960" y="3637696"/>
            <a:ext cx="608980" cy="60898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5517" y="5067698"/>
            <a:ext cx="639867" cy="63983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545" y="405060"/>
            <a:ext cx="10481945" cy="110680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/>
              <a:t>Lakehouse</a:t>
            </a:r>
            <a:r>
              <a:rPr spc="290" dirty="0"/>
              <a:t> </a:t>
            </a:r>
            <a:r>
              <a:rPr spc="140" dirty="0"/>
              <a:t>Monitoring</a:t>
            </a:r>
          </a:p>
          <a:p>
            <a:pPr marL="27940">
              <a:lnSpc>
                <a:spcPct val="100000"/>
              </a:lnSpc>
              <a:spcBef>
                <a:spcPts val="310"/>
              </a:spcBef>
            </a:pPr>
            <a:r>
              <a:rPr sz="2400" spc="50" dirty="0">
                <a:solidFill>
                  <a:srgbClr val="1B5162"/>
                </a:solidFill>
              </a:rPr>
              <a:t>Unified</a:t>
            </a:r>
            <a:r>
              <a:rPr sz="2400" spc="-5" dirty="0">
                <a:solidFill>
                  <a:srgbClr val="1B5162"/>
                </a:solidFill>
              </a:rPr>
              <a:t> </a:t>
            </a:r>
            <a:r>
              <a:rPr sz="2400" spc="100" dirty="0">
                <a:solidFill>
                  <a:srgbClr val="1B5162"/>
                </a:solidFill>
              </a:rPr>
              <a:t>monitoring</a:t>
            </a:r>
            <a:r>
              <a:rPr sz="2400" spc="-5" dirty="0">
                <a:solidFill>
                  <a:srgbClr val="1B5162"/>
                </a:solidFill>
              </a:rPr>
              <a:t> </a:t>
            </a:r>
            <a:r>
              <a:rPr sz="2400" spc="110" dirty="0">
                <a:solidFill>
                  <a:srgbClr val="1B5162"/>
                </a:solidFill>
              </a:rPr>
              <a:t>for</a:t>
            </a:r>
            <a:r>
              <a:rPr sz="2400" spc="-5" dirty="0">
                <a:solidFill>
                  <a:srgbClr val="1B5162"/>
                </a:solidFill>
              </a:rPr>
              <a:t> </a:t>
            </a:r>
            <a:r>
              <a:rPr sz="2400" dirty="0">
                <a:solidFill>
                  <a:srgbClr val="1B5162"/>
                </a:solidFill>
              </a:rPr>
              <a:t>reliable,</a:t>
            </a:r>
            <a:r>
              <a:rPr sz="2400" spc="-5" dirty="0">
                <a:solidFill>
                  <a:srgbClr val="1B5162"/>
                </a:solidFill>
              </a:rPr>
              <a:t> </a:t>
            </a:r>
            <a:r>
              <a:rPr sz="2400" spc="60" dirty="0">
                <a:solidFill>
                  <a:srgbClr val="1B5162"/>
                </a:solidFill>
              </a:rPr>
              <a:t>insightful,</a:t>
            </a:r>
            <a:r>
              <a:rPr sz="2400" spc="-5" dirty="0">
                <a:solidFill>
                  <a:srgbClr val="1B5162"/>
                </a:solidFill>
              </a:rPr>
              <a:t> </a:t>
            </a:r>
            <a:r>
              <a:rPr sz="2400" spc="80" dirty="0">
                <a:solidFill>
                  <a:srgbClr val="1B5162"/>
                </a:solidFill>
              </a:rPr>
              <a:t>and</a:t>
            </a:r>
            <a:r>
              <a:rPr sz="2400" dirty="0">
                <a:solidFill>
                  <a:srgbClr val="1B5162"/>
                </a:solidFill>
              </a:rPr>
              <a:t> </a:t>
            </a:r>
            <a:r>
              <a:rPr sz="2400" spc="80" dirty="0">
                <a:solidFill>
                  <a:srgbClr val="1B5162"/>
                </a:solidFill>
              </a:rPr>
              <a:t>simple</a:t>
            </a:r>
            <a:r>
              <a:rPr sz="2400" spc="-5" dirty="0">
                <a:solidFill>
                  <a:srgbClr val="1B5162"/>
                </a:solidFill>
              </a:rPr>
              <a:t> </a:t>
            </a:r>
            <a:r>
              <a:rPr sz="2400" spc="215" dirty="0">
                <a:solidFill>
                  <a:srgbClr val="1B5162"/>
                </a:solidFill>
              </a:rPr>
              <a:t>data-</a:t>
            </a:r>
            <a:r>
              <a:rPr sz="2400" spc="240" dirty="0">
                <a:solidFill>
                  <a:srgbClr val="1B5162"/>
                </a:solidFill>
              </a:rPr>
              <a:t>to-</a:t>
            </a:r>
            <a:r>
              <a:rPr sz="2400" dirty="0">
                <a:solidFill>
                  <a:srgbClr val="1B5162"/>
                </a:solidFill>
              </a:rPr>
              <a:t>AI</a:t>
            </a:r>
            <a:r>
              <a:rPr sz="2400" spc="-5" dirty="0">
                <a:solidFill>
                  <a:srgbClr val="1B5162"/>
                </a:solidFill>
              </a:rPr>
              <a:t> </a:t>
            </a:r>
            <a:r>
              <a:rPr sz="2400" spc="60" dirty="0">
                <a:solidFill>
                  <a:srgbClr val="1B5162"/>
                </a:solidFill>
              </a:rPr>
              <a:t>pipelines</a:t>
            </a:r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748160" y="6458629"/>
            <a:ext cx="281622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©2022</a:t>
            </a:r>
            <a:r>
              <a:rPr sz="1100" spc="7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794"/>
                </a:solidFill>
                <a:latin typeface="Arial"/>
                <a:cs typeface="Arial"/>
              </a:rPr>
              <a:t>—</a:t>
            </a:r>
            <a:r>
              <a:rPr sz="1100" spc="7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All</a:t>
            </a:r>
            <a:r>
              <a:rPr sz="1100" spc="8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794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0860" y="6471329"/>
            <a:ext cx="2793365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0"/>
              </a:lnSpc>
            </a:pP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©2023</a:t>
            </a:r>
            <a:r>
              <a:rPr sz="1100" spc="7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Databricks</a:t>
            </a:r>
            <a:r>
              <a:rPr sz="1100" spc="8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794"/>
                </a:solidFill>
                <a:latin typeface="Arial"/>
                <a:cs typeface="Arial"/>
              </a:rPr>
              <a:t>—</a:t>
            </a:r>
            <a:r>
              <a:rPr sz="1100" spc="8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All</a:t>
            </a:r>
            <a:r>
              <a:rPr sz="1100" spc="8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794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51456" y="2170159"/>
            <a:ext cx="3851275" cy="4578350"/>
            <a:chOff x="8151456" y="2170159"/>
            <a:chExt cx="3851275" cy="4578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5332" y="6473303"/>
              <a:ext cx="186626" cy="1866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1456" y="2170159"/>
              <a:ext cx="3850868" cy="457777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222894" y="2222546"/>
              <a:ext cx="3708400" cy="4435475"/>
            </a:xfrm>
            <a:custGeom>
              <a:avLst/>
              <a:gdLst/>
              <a:ahLst/>
              <a:cxnLst/>
              <a:rect l="l" t="t" r="r" b="b"/>
              <a:pathLst>
                <a:path w="3708400" h="4435475">
                  <a:moveTo>
                    <a:pt x="3707993" y="0"/>
                  </a:moveTo>
                  <a:lnTo>
                    <a:pt x="0" y="0"/>
                  </a:lnTo>
                  <a:lnTo>
                    <a:pt x="0" y="4434903"/>
                  </a:lnTo>
                  <a:lnTo>
                    <a:pt x="3707993" y="4434903"/>
                  </a:lnTo>
                  <a:lnTo>
                    <a:pt x="3707993" y="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6387" y="2170159"/>
            <a:ext cx="7733665" cy="4584700"/>
            <a:chOff x="176387" y="2170159"/>
            <a:chExt cx="7733665" cy="45847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8996" y="2170159"/>
              <a:ext cx="3850868" cy="457777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30433" y="2222546"/>
              <a:ext cx="3708400" cy="4435475"/>
            </a:xfrm>
            <a:custGeom>
              <a:avLst/>
              <a:gdLst/>
              <a:ahLst/>
              <a:cxnLst/>
              <a:rect l="l" t="t" r="r" b="b"/>
              <a:pathLst>
                <a:path w="3708400" h="4435475">
                  <a:moveTo>
                    <a:pt x="3707993" y="0"/>
                  </a:moveTo>
                  <a:lnTo>
                    <a:pt x="0" y="0"/>
                  </a:lnTo>
                  <a:lnTo>
                    <a:pt x="0" y="4434903"/>
                  </a:lnTo>
                  <a:lnTo>
                    <a:pt x="3707993" y="4434903"/>
                  </a:lnTo>
                  <a:lnTo>
                    <a:pt x="3707993" y="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387" y="2176635"/>
              <a:ext cx="3850868" cy="457777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7825" y="2229022"/>
              <a:ext cx="3708400" cy="4435475"/>
            </a:xfrm>
            <a:custGeom>
              <a:avLst/>
              <a:gdLst/>
              <a:ahLst/>
              <a:cxnLst/>
              <a:rect l="l" t="t" r="r" b="b"/>
              <a:pathLst>
                <a:path w="3708400" h="4435475">
                  <a:moveTo>
                    <a:pt x="3707993" y="0"/>
                  </a:moveTo>
                  <a:lnTo>
                    <a:pt x="0" y="0"/>
                  </a:lnTo>
                  <a:lnTo>
                    <a:pt x="0" y="4434903"/>
                  </a:lnTo>
                  <a:lnTo>
                    <a:pt x="3707993" y="4434903"/>
                  </a:lnTo>
                  <a:lnTo>
                    <a:pt x="3707993" y="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00897" y="384838"/>
            <a:ext cx="8248705" cy="658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5" dirty="0">
                <a:solidFill>
                  <a:schemeClr val="bg1"/>
                </a:solidFill>
              </a:rPr>
              <a:t>MLﬂow</a:t>
            </a:r>
            <a:r>
              <a:rPr spc="-75" dirty="0">
                <a:solidFill>
                  <a:schemeClr val="bg1"/>
                </a:solidFill>
              </a:rPr>
              <a:t> </a:t>
            </a:r>
            <a:r>
              <a:rPr spc="145" dirty="0">
                <a:solidFill>
                  <a:schemeClr val="bg1"/>
                </a:solidFill>
              </a:rPr>
              <a:t>Deployments</a:t>
            </a:r>
            <a:r>
              <a:rPr spc="-70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47824" y="2229023"/>
            <a:ext cx="3708400" cy="4435475"/>
          </a:xfrm>
          <a:prstGeom prst="rect">
            <a:avLst/>
          </a:prstGeom>
          <a:ln w="28574">
            <a:solidFill>
              <a:srgbClr val="99000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95"/>
              </a:spcBef>
            </a:pPr>
            <a:endParaRPr sz="1600">
              <a:latin typeface="Times New Roman"/>
              <a:cs typeface="Times New Roman"/>
            </a:endParaRPr>
          </a:p>
          <a:p>
            <a:pPr marL="1036955" marR="795655" indent="-233045">
              <a:lnSpc>
                <a:spcPct val="100000"/>
              </a:lnSpc>
            </a:pPr>
            <a:r>
              <a:rPr sz="1600" b="1" dirty="0">
                <a:latin typeface="Arial"/>
                <a:cs typeface="Arial"/>
              </a:rPr>
              <a:t>Central</a:t>
            </a:r>
            <a:r>
              <a:rPr sz="1600" b="1" spc="204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Management </a:t>
            </a:r>
            <a:r>
              <a:rPr sz="1600" b="1" dirty="0">
                <a:latin typeface="Arial"/>
                <a:cs typeface="Arial"/>
              </a:rPr>
              <a:t>and</a:t>
            </a:r>
            <a:r>
              <a:rPr sz="1600" b="1" spc="4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Governance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600">
              <a:latin typeface="Arial"/>
              <a:cs typeface="Arial"/>
            </a:endParaRPr>
          </a:p>
          <a:p>
            <a:pPr marL="374015" marR="435609">
              <a:lnSpc>
                <a:spcPct val="100000"/>
              </a:lnSpc>
            </a:pPr>
            <a:r>
              <a:rPr sz="1300" b="1" dirty="0">
                <a:solidFill>
                  <a:srgbClr val="98102A"/>
                </a:solidFill>
                <a:latin typeface="Arial"/>
                <a:cs typeface="Arial"/>
              </a:rPr>
              <a:t>Routes</a:t>
            </a:r>
            <a:r>
              <a:rPr sz="1300" b="1" spc="65" dirty="0">
                <a:solidFill>
                  <a:srgbClr val="98102A"/>
                </a:solidFill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let</a:t>
            </a:r>
            <a:r>
              <a:rPr sz="1300" spc="7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users</a:t>
            </a:r>
            <a:r>
              <a:rPr sz="1300" spc="7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query</a:t>
            </a:r>
            <a:r>
              <a:rPr sz="1300" spc="7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designated </a:t>
            </a:r>
            <a:r>
              <a:rPr sz="1300" spc="10" dirty="0">
                <a:latin typeface="Arial"/>
                <a:cs typeface="Arial"/>
              </a:rPr>
              <a:t>models</a:t>
            </a:r>
            <a:r>
              <a:rPr sz="1300" spc="95" dirty="0">
                <a:latin typeface="Arial"/>
                <a:cs typeface="Arial"/>
              </a:rPr>
              <a:t> </a:t>
            </a:r>
            <a:r>
              <a:rPr sz="1300" spc="10" dirty="0">
                <a:latin typeface="Arial"/>
                <a:cs typeface="Arial"/>
              </a:rPr>
              <a:t>using</a:t>
            </a:r>
            <a:r>
              <a:rPr sz="1300" spc="95" dirty="0">
                <a:latin typeface="Arial"/>
                <a:cs typeface="Arial"/>
              </a:rPr>
              <a:t> </a:t>
            </a:r>
            <a:r>
              <a:rPr sz="1300" spc="10" dirty="0">
                <a:latin typeface="Arial"/>
                <a:cs typeface="Arial"/>
              </a:rPr>
              <a:t>credentials</a:t>
            </a:r>
            <a:r>
              <a:rPr sz="1300" spc="95" dirty="0">
                <a:latin typeface="Arial"/>
                <a:cs typeface="Arial"/>
              </a:rPr>
              <a:t> </a:t>
            </a:r>
            <a:r>
              <a:rPr sz="1300" spc="10" dirty="0">
                <a:latin typeface="Arial"/>
                <a:cs typeface="Arial"/>
              </a:rPr>
              <a:t>managed</a:t>
            </a:r>
            <a:r>
              <a:rPr sz="1300" spc="95" dirty="0">
                <a:latin typeface="Arial"/>
                <a:cs typeface="Arial"/>
              </a:rPr>
              <a:t> </a:t>
            </a:r>
            <a:r>
              <a:rPr sz="1300" spc="25" dirty="0">
                <a:latin typeface="Arial"/>
                <a:cs typeface="Arial"/>
              </a:rPr>
              <a:t>by </a:t>
            </a:r>
            <a:r>
              <a:rPr sz="1300" dirty="0">
                <a:latin typeface="Arial"/>
                <a:cs typeface="Arial"/>
              </a:rPr>
              <a:t>their</a:t>
            </a:r>
            <a:r>
              <a:rPr sz="1300" spc="204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organization.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300">
              <a:latin typeface="Arial"/>
              <a:cs typeface="Arial"/>
            </a:endParaRPr>
          </a:p>
          <a:p>
            <a:pPr marL="374015" marR="386715">
              <a:lnSpc>
                <a:spcPct val="100000"/>
              </a:lnSpc>
            </a:pPr>
            <a:r>
              <a:rPr sz="1300" dirty="0">
                <a:latin typeface="Arial"/>
                <a:cs typeface="Arial"/>
              </a:rPr>
              <a:t>Organizations</a:t>
            </a:r>
            <a:r>
              <a:rPr sz="1300" spc="9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can</a:t>
            </a:r>
            <a:r>
              <a:rPr sz="1300" spc="90" dirty="0">
                <a:latin typeface="Arial"/>
                <a:cs typeface="Arial"/>
              </a:rPr>
              <a:t> </a:t>
            </a:r>
            <a:r>
              <a:rPr sz="1300" b="1" spc="60" dirty="0">
                <a:solidFill>
                  <a:srgbClr val="98102A"/>
                </a:solidFill>
                <a:latin typeface="Arial"/>
                <a:cs typeface="Arial"/>
              </a:rPr>
              <a:t>rate-</a:t>
            </a:r>
            <a:r>
              <a:rPr sz="1300" b="1" spc="70" dirty="0">
                <a:solidFill>
                  <a:srgbClr val="98102A"/>
                </a:solidFill>
                <a:latin typeface="Arial"/>
                <a:cs typeface="Arial"/>
              </a:rPr>
              <a:t>limit</a:t>
            </a:r>
            <a:r>
              <a:rPr sz="1300" b="1" spc="100" dirty="0">
                <a:solidFill>
                  <a:srgbClr val="98102A"/>
                </a:solidFill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routes</a:t>
            </a:r>
            <a:r>
              <a:rPr sz="1300" spc="95" dirty="0">
                <a:latin typeface="Arial"/>
                <a:cs typeface="Arial"/>
              </a:rPr>
              <a:t> </a:t>
            </a:r>
            <a:r>
              <a:rPr sz="1300" spc="55" dirty="0">
                <a:latin typeface="Arial"/>
                <a:cs typeface="Arial"/>
              </a:rPr>
              <a:t>to </a:t>
            </a:r>
            <a:r>
              <a:rPr sz="1300" spc="50" dirty="0">
                <a:latin typeface="Arial"/>
                <a:cs typeface="Arial"/>
              </a:rPr>
              <a:t>control</a:t>
            </a:r>
            <a:r>
              <a:rPr sz="1300" spc="-10" dirty="0">
                <a:latin typeface="Arial"/>
                <a:cs typeface="Arial"/>
              </a:rPr>
              <a:t> costs.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300">
              <a:latin typeface="Arial"/>
              <a:cs typeface="Arial"/>
            </a:endParaRPr>
          </a:p>
          <a:p>
            <a:pPr marL="374015" marR="401320">
              <a:lnSpc>
                <a:spcPct val="100000"/>
              </a:lnSpc>
            </a:pPr>
            <a:r>
              <a:rPr sz="1300" dirty="0">
                <a:latin typeface="Arial"/>
                <a:cs typeface="Arial"/>
              </a:rPr>
              <a:t>Routes</a:t>
            </a:r>
            <a:r>
              <a:rPr sz="1300" spc="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enable</a:t>
            </a:r>
            <a:r>
              <a:rPr sz="1300" spc="30" dirty="0"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98102A"/>
                </a:solidFill>
                <a:latin typeface="Arial"/>
                <a:cs typeface="Arial"/>
              </a:rPr>
              <a:t>logging</a:t>
            </a:r>
            <a:r>
              <a:rPr sz="1300" b="1" spc="30" dirty="0">
                <a:solidFill>
                  <a:srgbClr val="98102A"/>
                </a:solidFill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and</a:t>
            </a:r>
            <a:r>
              <a:rPr sz="1300" spc="30" dirty="0"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98102A"/>
                </a:solidFill>
                <a:latin typeface="Arial"/>
                <a:cs typeface="Arial"/>
              </a:rPr>
              <a:t>caching</a:t>
            </a:r>
            <a:r>
              <a:rPr sz="1300" b="1" spc="30" dirty="0">
                <a:solidFill>
                  <a:srgbClr val="98102A"/>
                </a:solidFill>
                <a:latin typeface="Arial"/>
                <a:cs typeface="Arial"/>
              </a:rPr>
              <a:t> </a:t>
            </a:r>
            <a:r>
              <a:rPr sz="1300" spc="30" dirty="0">
                <a:latin typeface="Arial"/>
                <a:cs typeface="Arial"/>
              </a:rPr>
              <a:t>of </a:t>
            </a:r>
            <a:r>
              <a:rPr sz="1300" dirty="0">
                <a:latin typeface="Arial"/>
                <a:cs typeface="Arial"/>
              </a:rPr>
              <a:t>requests</a:t>
            </a:r>
            <a:r>
              <a:rPr sz="1300" spc="1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for</a:t>
            </a:r>
            <a:r>
              <a:rPr sz="1300" spc="140" dirty="0">
                <a:latin typeface="Arial"/>
                <a:cs typeface="Arial"/>
              </a:rPr>
              <a:t> </a:t>
            </a:r>
            <a:r>
              <a:rPr sz="1300" spc="65" dirty="0">
                <a:latin typeface="Arial"/>
                <a:cs typeface="Arial"/>
              </a:rPr>
              <a:t>better</a:t>
            </a:r>
            <a:r>
              <a:rPr sz="1300" spc="1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tracking</a:t>
            </a:r>
            <a:r>
              <a:rPr sz="1300" spc="140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and </a:t>
            </a:r>
            <a:r>
              <a:rPr sz="1300" spc="-10" dirty="0">
                <a:latin typeface="Arial"/>
                <a:cs typeface="Arial"/>
              </a:rPr>
              <a:t>observability.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18109" y="2000278"/>
            <a:ext cx="19050" cy="4857750"/>
          </a:xfrm>
          <a:custGeom>
            <a:avLst/>
            <a:gdLst/>
            <a:ahLst/>
            <a:cxnLst/>
            <a:rect l="l" t="t" r="r" b="b"/>
            <a:pathLst>
              <a:path w="19050" h="4857750">
                <a:moveTo>
                  <a:pt x="0" y="0"/>
                </a:moveTo>
                <a:lnTo>
                  <a:pt x="19049" y="0"/>
                </a:lnTo>
                <a:lnTo>
                  <a:pt x="19049" y="4857721"/>
                </a:lnTo>
                <a:lnTo>
                  <a:pt x="0" y="4857721"/>
                </a:lnTo>
                <a:lnTo>
                  <a:pt x="0" y="0"/>
                </a:lnTo>
                <a:close/>
              </a:path>
            </a:pathLst>
          </a:custGeom>
          <a:solidFill>
            <a:srgbClr val="B7B7B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130416" y="2222545"/>
            <a:ext cx="3708400" cy="4435475"/>
          </a:xfrm>
          <a:prstGeom prst="rect">
            <a:avLst/>
          </a:prstGeom>
          <a:ln w="28574">
            <a:solidFill>
              <a:srgbClr val="1B5162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45"/>
              </a:spcBef>
            </a:pPr>
            <a:endParaRPr sz="1600">
              <a:latin typeface="Times New Roman"/>
              <a:cs typeface="Times New Roman"/>
            </a:endParaRPr>
          </a:p>
          <a:p>
            <a:pPr marL="1177290" marR="577215" indent="-577215">
              <a:lnSpc>
                <a:spcPct val="100000"/>
              </a:lnSpc>
            </a:pPr>
            <a:r>
              <a:rPr sz="1600" b="1" dirty="0">
                <a:latin typeface="Arial"/>
                <a:cs typeface="Arial"/>
              </a:rPr>
              <a:t>Unified</a:t>
            </a:r>
            <a:r>
              <a:rPr sz="1600" b="1" spc="-55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APIs </a:t>
            </a:r>
            <a:r>
              <a:rPr sz="1600" b="1" dirty="0">
                <a:latin typeface="Arial"/>
                <a:cs typeface="Arial"/>
              </a:rPr>
              <a:t>for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AI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Models </a:t>
            </a:r>
            <a:r>
              <a:rPr sz="1600" b="1" dirty="0">
                <a:latin typeface="Arial"/>
                <a:cs typeface="Arial"/>
              </a:rPr>
              <a:t>and</a:t>
            </a:r>
            <a:r>
              <a:rPr sz="1600" b="1" spc="40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Providers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1600">
              <a:latin typeface="Arial"/>
              <a:cs typeface="Arial"/>
            </a:endParaRPr>
          </a:p>
          <a:p>
            <a:pPr marL="326390" marR="408305">
              <a:lnSpc>
                <a:spcPct val="100000"/>
              </a:lnSpc>
            </a:pPr>
            <a:r>
              <a:rPr sz="1300" dirty="0">
                <a:solidFill>
                  <a:srgbClr val="1B5162"/>
                </a:solidFill>
                <a:latin typeface="Arial"/>
                <a:cs typeface="Arial"/>
              </a:rPr>
              <a:t>A</a:t>
            </a:r>
            <a:r>
              <a:rPr sz="1300" spc="85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1B5162"/>
                </a:solidFill>
                <a:latin typeface="Arial"/>
                <a:cs typeface="Arial"/>
              </a:rPr>
              <a:t>common</a:t>
            </a:r>
            <a:r>
              <a:rPr sz="1300" b="1" spc="30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1B5162"/>
                </a:solidFill>
                <a:latin typeface="Arial"/>
                <a:cs typeface="Arial"/>
              </a:rPr>
              <a:t>API</a:t>
            </a:r>
            <a:r>
              <a:rPr sz="1300" b="1" spc="90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1B5162"/>
                </a:solidFill>
                <a:latin typeface="Arial"/>
                <a:cs typeface="Arial"/>
              </a:rPr>
              <a:t>for</a:t>
            </a:r>
            <a:r>
              <a:rPr sz="1300" spc="85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1B5162"/>
                </a:solidFill>
                <a:latin typeface="Arial"/>
                <a:cs typeface="Arial"/>
              </a:rPr>
              <a:t>diverse</a:t>
            </a:r>
            <a:r>
              <a:rPr sz="1300" spc="85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1B5162"/>
                </a:solidFill>
                <a:latin typeface="Arial"/>
                <a:cs typeface="Arial"/>
              </a:rPr>
              <a:t>models</a:t>
            </a:r>
            <a:r>
              <a:rPr sz="1300" spc="85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spc="-25" dirty="0">
                <a:solidFill>
                  <a:srgbClr val="1B5162"/>
                </a:solidFill>
                <a:latin typeface="Arial"/>
                <a:cs typeface="Arial"/>
              </a:rPr>
              <a:t>and </a:t>
            </a:r>
            <a:r>
              <a:rPr sz="1300" dirty="0">
                <a:solidFill>
                  <a:srgbClr val="1B5162"/>
                </a:solidFill>
                <a:latin typeface="Arial"/>
                <a:cs typeface="Arial"/>
              </a:rPr>
              <a:t>providers</a:t>
            </a:r>
            <a:r>
              <a:rPr sz="1300" spc="65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1B5162"/>
                </a:solidFill>
                <a:latin typeface="Arial"/>
                <a:cs typeface="Arial"/>
              </a:rPr>
              <a:t>means</a:t>
            </a:r>
            <a:r>
              <a:rPr sz="1300" spc="70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1B5162"/>
                </a:solidFill>
                <a:latin typeface="Arial"/>
                <a:cs typeface="Arial"/>
              </a:rPr>
              <a:t>users</a:t>
            </a:r>
            <a:r>
              <a:rPr sz="1300" spc="70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spc="55" dirty="0">
                <a:solidFill>
                  <a:srgbClr val="1B5162"/>
                </a:solidFill>
                <a:latin typeface="Arial"/>
                <a:cs typeface="Arial"/>
              </a:rPr>
              <a:t>don’t</a:t>
            </a:r>
            <a:r>
              <a:rPr sz="1300" spc="70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1B5162"/>
                </a:solidFill>
                <a:latin typeface="Arial"/>
                <a:cs typeface="Arial"/>
              </a:rPr>
              <a:t>have</a:t>
            </a:r>
            <a:r>
              <a:rPr sz="1300" spc="70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spc="55" dirty="0">
                <a:solidFill>
                  <a:srgbClr val="1B5162"/>
                </a:solidFill>
                <a:latin typeface="Arial"/>
                <a:cs typeface="Arial"/>
              </a:rPr>
              <a:t>to </a:t>
            </a:r>
            <a:r>
              <a:rPr sz="1300" dirty="0">
                <a:solidFill>
                  <a:srgbClr val="1B5162"/>
                </a:solidFill>
                <a:latin typeface="Arial"/>
                <a:cs typeface="Arial"/>
              </a:rPr>
              <a:t>familiarize</a:t>
            </a:r>
            <a:r>
              <a:rPr sz="1300" spc="114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1B5162"/>
                </a:solidFill>
                <a:latin typeface="Arial"/>
                <a:cs typeface="Arial"/>
              </a:rPr>
              <a:t>themselves</a:t>
            </a:r>
            <a:r>
              <a:rPr sz="1300" spc="114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spc="55" dirty="0">
                <a:solidFill>
                  <a:srgbClr val="1B5162"/>
                </a:solidFill>
                <a:latin typeface="Arial"/>
                <a:cs typeface="Arial"/>
              </a:rPr>
              <a:t>with</a:t>
            </a:r>
            <a:r>
              <a:rPr sz="1300" spc="120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1B5162"/>
                </a:solidFill>
                <a:latin typeface="Arial"/>
                <a:cs typeface="Arial"/>
              </a:rPr>
              <a:t>vendor </a:t>
            </a:r>
            <a:r>
              <a:rPr sz="1300" dirty="0">
                <a:solidFill>
                  <a:srgbClr val="1B5162"/>
                </a:solidFill>
                <a:latin typeface="Arial"/>
                <a:cs typeface="Arial"/>
              </a:rPr>
              <a:t>specific</a:t>
            </a:r>
            <a:r>
              <a:rPr sz="1300" spc="135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spc="-40" dirty="0">
                <a:solidFill>
                  <a:srgbClr val="1B5162"/>
                </a:solidFill>
                <a:latin typeface="Arial"/>
                <a:cs typeface="Arial"/>
              </a:rPr>
              <a:t>APIs</a:t>
            </a:r>
            <a:r>
              <a:rPr sz="1300" spc="140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1B5162"/>
                </a:solidFill>
                <a:latin typeface="Arial"/>
                <a:cs typeface="Arial"/>
              </a:rPr>
              <a:t>and</a:t>
            </a:r>
            <a:r>
              <a:rPr sz="1300" spc="135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1B5162"/>
                </a:solidFill>
                <a:latin typeface="Arial"/>
                <a:cs typeface="Arial"/>
              </a:rPr>
              <a:t>documentation.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300">
              <a:latin typeface="Arial"/>
              <a:cs typeface="Arial"/>
            </a:endParaRPr>
          </a:p>
          <a:p>
            <a:pPr marL="326390" marR="535305">
              <a:lnSpc>
                <a:spcPct val="100000"/>
              </a:lnSpc>
              <a:spcBef>
                <a:spcPts val="5"/>
              </a:spcBef>
            </a:pPr>
            <a:r>
              <a:rPr sz="1300" dirty="0">
                <a:solidFill>
                  <a:srgbClr val="1B5162"/>
                </a:solidFill>
                <a:latin typeface="Arial"/>
                <a:cs typeface="Arial"/>
              </a:rPr>
              <a:t>Easily</a:t>
            </a:r>
            <a:r>
              <a:rPr sz="1300" spc="65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1B5162"/>
                </a:solidFill>
                <a:latin typeface="Arial"/>
                <a:cs typeface="Arial"/>
              </a:rPr>
              <a:t>upgrade</a:t>
            </a:r>
            <a:r>
              <a:rPr sz="1300" b="1" spc="20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1B5162"/>
                </a:solidFill>
                <a:latin typeface="Arial"/>
                <a:cs typeface="Arial"/>
              </a:rPr>
              <a:t>to</a:t>
            </a:r>
            <a:r>
              <a:rPr sz="1300" b="1" spc="20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b="1" spc="55" dirty="0">
                <a:solidFill>
                  <a:srgbClr val="1B5162"/>
                </a:solidFill>
                <a:latin typeface="Arial"/>
                <a:cs typeface="Arial"/>
              </a:rPr>
              <a:t>the</a:t>
            </a:r>
            <a:r>
              <a:rPr sz="1300" b="1" spc="15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1B5162"/>
                </a:solidFill>
                <a:latin typeface="Arial"/>
                <a:cs typeface="Arial"/>
              </a:rPr>
              <a:t>latest</a:t>
            </a:r>
            <a:r>
              <a:rPr sz="1300" b="1" spc="20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1B5162"/>
                </a:solidFill>
                <a:latin typeface="Arial"/>
                <a:cs typeface="Arial"/>
              </a:rPr>
              <a:t>and </a:t>
            </a:r>
            <a:r>
              <a:rPr sz="1300" b="1" dirty="0">
                <a:solidFill>
                  <a:srgbClr val="1B5162"/>
                </a:solidFill>
                <a:latin typeface="Arial"/>
                <a:cs typeface="Arial"/>
              </a:rPr>
              <a:t>greatest</a:t>
            </a:r>
            <a:r>
              <a:rPr sz="1300" b="1" spc="135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b="1" spc="-45" dirty="0">
                <a:solidFill>
                  <a:srgbClr val="1B5162"/>
                </a:solidFill>
                <a:latin typeface="Arial"/>
                <a:cs typeface="Arial"/>
              </a:rPr>
              <a:t>LLM</a:t>
            </a:r>
            <a:r>
              <a:rPr sz="1300" b="1" spc="135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1B5162"/>
                </a:solidFill>
                <a:latin typeface="Arial"/>
                <a:cs typeface="Arial"/>
              </a:rPr>
              <a:t>without</a:t>
            </a:r>
            <a:r>
              <a:rPr sz="1300" b="1" spc="135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1B5162"/>
                </a:solidFill>
                <a:latin typeface="Arial"/>
                <a:cs typeface="Arial"/>
              </a:rPr>
              <a:t>restructuring </a:t>
            </a:r>
            <a:r>
              <a:rPr sz="1300" b="1" spc="55" dirty="0">
                <a:solidFill>
                  <a:srgbClr val="1B5162"/>
                </a:solidFill>
                <a:latin typeface="Arial"/>
                <a:cs typeface="Arial"/>
              </a:rPr>
              <a:t>the</a:t>
            </a:r>
            <a:r>
              <a:rPr sz="1300" b="1" spc="-10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1B5162"/>
                </a:solidFill>
                <a:latin typeface="Arial"/>
                <a:cs typeface="Arial"/>
              </a:rPr>
              <a:t>rest</a:t>
            </a:r>
            <a:r>
              <a:rPr sz="1300" b="1" spc="-10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1B5162"/>
                </a:solidFill>
                <a:latin typeface="Arial"/>
                <a:cs typeface="Arial"/>
              </a:rPr>
              <a:t>of</a:t>
            </a:r>
            <a:r>
              <a:rPr sz="1300" b="1" spc="-10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1B5162"/>
                </a:solidFill>
                <a:latin typeface="Arial"/>
                <a:cs typeface="Arial"/>
              </a:rPr>
              <a:t>your</a:t>
            </a:r>
            <a:r>
              <a:rPr sz="1300" b="1" spc="-10" dirty="0">
                <a:solidFill>
                  <a:srgbClr val="1B5162"/>
                </a:solidFill>
                <a:latin typeface="Arial"/>
                <a:cs typeface="Arial"/>
              </a:rPr>
              <a:t> code</a:t>
            </a:r>
            <a:r>
              <a:rPr sz="1300" spc="-10" dirty="0">
                <a:solidFill>
                  <a:srgbClr val="1B5162"/>
                </a:solidFill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78555" y="2924500"/>
            <a:ext cx="844047" cy="844034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597748" y="3026100"/>
            <a:ext cx="4784725" cy="873125"/>
            <a:chOff x="1597748" y="3026100"/>
            <a:chExt cx="4784725" cy="87312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7748" y="3038642"/>
              <a:ext cx="860308" cy="86032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8114" y="3026100"/>
              <a:ext cx="844047" cy="84403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222883" y="2222545"/>
            <a:ext cx="3708400" cy="4435475"/>
          </a:xfrm>
          <a:prstGeom prst="rect">
            <a:avLst/>
          </a:prstGeom>
          <a:ln w="28574">
            <a:solidFill>
              <a:srgbClr val="00A972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4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244475">
              <a:lnSpc>
                <a:spcPct val="100000"/>
              </a:lnSpc>
            </a:pPr>
            <a:r>
              <a:rPr sz="1600" b="1" dirty="0">
                <a:latin typeface="Arial"/>
                <a:cs typeface="Arial"/>
              </a:rPr>
              <a:t>Enable Multiple Gen AI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Use </a:t>
            </a:r>
            <a:r>
              <a:rPr sz="1600" b="1" spc="-10" dirty="0">
                <a:latin typeface="Arial"/>
                <a:cs typeface="Arial"/>
              </a:rPr>
              <a:t>Cases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 dirty="0">
              <a:latin typeface="Arial"/>
              <a:cs typeface="Arial"/>
            </a:endParaRPr>
          </a:p>
          <a:p>
            <a:pPr marL="243204" marR="829310">
              <a:lnSpc>
                <a:spcPct val="101000"/>
              </a:lnSpc>
            </a:pPr>
            <a:r>
              <a:rPr sz="1300" spc="50" dirty="0">
                <a:latin typeface="Arial"/>
                <a:cs typeface="Arial"/>
              </a:rPr>
              <a:t>With</a:t>
            </a:r>
            <a:r>
              <a:rPr sz="1300" spc="130" dirty="0">
                <a:latin typeface="Arial"/>
                <a:cs typeface="Arial"/>
              </a:rPr>
              <a:t> </a:t>
            </a:r>
            <a:r>
              <a:rPr sz="1300" spc="10" dirty="0">
                <a:latin typeface="Arial"/>
                <a:cs typeface="Arial"/>
              </a:rPr>
              <a:t>simplified</a:t>
            </a:r>
            <a:r>
              <a:rPr sz="1300" spc="130" dirty="0">
                <a:latin typeface="Arial"/>
                <a:cs typeface="Arial"/>
              </a:rPr>
              <a:t> </a:t>
            </a:r>
            <a:r>
              <a:rPr sz="1300" spc="10" dirty="0">
                <a:latin typeface="Arial"/>
                <a:cs typeface="Arial"/>
              </a:rPr>
              <a:t>model</a:t>
            </a:r>
            <a:r>
              <a:rPr sz="1300" spc="13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access, </a:t>
            </a:r>
            <a:r>
              <a:rPr sz="1300" b="1" dirty="0">
                <a:solidFill>
                  <a:srgbClr val="00A972"/>
                </a:solidFill>
                <a:latin typeface="Arial"/>
                <a:cs typeface="Arial"/>
              </a:rPr>
              <a:t>developers can focus on </a:t>
            </a:r>
            <a:r>
              <a:rPr sz="1300" b="1" spc="55" dirty="0">
                <a:solidFill>
                  <a:srgbClr val="00A972"/>
                </a:solidFill>
                <a:latin typeface="Arial"/>
                <a:cs typeface="Arial"/>
              </a:rPr>
              <a:t>the</a:t>
            </a:r>
            <a:r>
              <a:rPr sz="1300" b="1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00A972"/>
                </a:solidFill>
                <a:latin typeface="Arial"/>
                <a:cs typeface="Arial"/>
              </a:rPr>
              <a:t>end </a:t>
            </a:r>
            <a:r>
              <a:rPr sz="1300" b="1" dirty="0">
                <a:solidFill>
                  <a:srgbClr val="00A972"/>
                </a:solidFill>
                <a:latin typeface="Arial"/>
                <a:cs typeface="Arial"/>
              </a:rPr>
              <a:t>product</a:t>
            </a:r>
            <a:r>
              <a:rPr sz="1300" b="1" spc="13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instead</a:t>
            </a:r>
            <a:r>
              <a:rPr sz="1300" spc="135" dirty="0">
                <a:latin typeface="Arial"/>
                <a:cs typeface="Arial"/>
              </a:rPr>
              <a:t> </a:t>
            </a:r>
            <a:r>
              <a:rPr sz="1300" spc="55" dirty="0">
                <a:latin typeface="Arial"/>
                <a:cs typeface="Arial"/>
              </a:rPr>
              <a:t>of</a:t>
            </a:r>
            <a:r>
              <a:rPr sz="1300" spc="14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infrastructure.</a:t>
            </a:r>
            <a:endParaRPr sz="1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300" dirty="0">
              <a:latin typeface="Arial"/>
              <a:cs typeface="Arial"/>
            </a:endParaRPr>
          </a:p>
          <a:p>
            <a:pPr marL="243204" marR="399415">
              <a:lnSpc>
                <a:spcPct val="101000"/>
              </a:lnSpc>
            </a:pPr>
            <a:r>
              <a:rPr sz="1300" dirty="0">
                <a:latin typeface="Arial"/>
                <a:cs typeface="Arial"/>
              </a:rPr>
              <a:t>A</a:t>
            </a:r>
            <a:r>
              <a:rPr sz="1300" spc="45" dirty="0">
                <a:latin typeface="Arial"/>
                <a:cs typeface="Arial"/>
              </a:rPr>
              <a:t> </a:t>
            </a:r>
            <a:r>
              <a:rPr sz="1300" spc="50" dirty="0">
                <a:latin typeface="Arial"/>
                <a:cs typeface="Arial"/>
              </a:rPr>
              <a:t>common</a:t>
            </a:r>
            <a:r>
              <a:rPr sz="1300" spc="45" dirty="0">
                <a:latin typeface="Arial"/>
                <a:cs typeface="Arial"/>
              </a:rPr>
              <a:t> </a:t>
            </a:r>
            <a:r>
              <a:rPr sz="1300" spc="-50" dirty="0">
                <a:latin typeface="Arial"/>
                <a:cs typeface="Arial"/>
              </a:rPr>
              <a:t>API</a:t>
            </a:r>
            <a:r>
              <a:rPr sz="1300" spc="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helps</a:t>
            </a:r>
            <a:r>
              <a:rPr sz="1300" spc="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future</a:t>
            </a:r>
            <a:r>
              <a:rPr sz="1300" spc="45" dirty="0">
                <a:latin typeface="Arial"/>
                <a:cs typeface="Arial"/>
              </a:rPr>
              <a:t> </a:t>
            </a:r>
            <a:r>
              <a:rPr sz="1300" spc="50" dirty="0">
                <a:latin typeface="Arial"/>
                <a:cs typeface="Arial"/>
              </a:rPr>
              <a:t>proof</a:t>
            </a:r>
            <a:r>
              <a:rPr sz="1300" spc="45" dirty="0">
                <a:latin typeface="Arial"/>
                <a:cs typeface="Arial"/>
              </a:rPr>
              <a:t> </a:t>
            </a:r>
            <a:r>
              <a:rPr sz="1300" spc="25" dirty="0">
                <a:latin typeface="Arial"/>
                <a:cs typeface="Arial"/>
              </a:rPr>
              <a:t>by </a:t>
            </a:r>
            <a:r>
              <a:rPr sz="1300" dirty="0">
                <a:latin typeface="Arial"/>
                <a:cs typeface="Arial"/>
              </a:rPr>
              <a:t>providing</a:t>
            </a:r>
            <a:r>
              <a:rPr sz="1300" spc="95" dirty="0">
                <a:latin typeface="Arial"/>
                <a:cs typeface="Arial"/>
              </a:rPr>
              <a:t> </a:t>
            </a:r>
            <a:r>
              <a:rPr sz="1300" spc="60" dirty="0">
                <a:latin typeface="Arial"/>
                <a:cs typeface="Arial"/>
              </a:rPr>
              <a:t>the</a:t>
            </a:r>
            <a:r>
              <a:rPr sz="1300" spc="95" dirty="0"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A972"/>
                </a:solidFill>
                <a:latin typeface="Arial"/>
                <a:cs typeface="Arial"/>
              </a:rPr>
              <a:t>fiexibility</a:t>
            </a:r>
            <a:r>
              <a:rPr sz="1300" b="1" spc="4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A972"/>
                </a:solidFill>
                <a:latin typeface="Arial"/>
                <a:cs typeface="Arial"/>
              </a:rPr>
              <a:t>to</a:t>
            </a:r>
            <a:r>
              <a:rPr sz="1300" b="1" spc="4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A972"/>
                </a:solidFill>
                <a:latin typeface="Arial"/>
                <a:cs typeface="Arial"/>
              </a:rPr>
              <a:t>use</a:t>
            </a:r>
            <a:r>
              <a:rPr sz="1300" b="1" spc="4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300" b="1" spc="55" dirty="0">
                <a:solidFill>
                  <a:srgbClr val="00A972"/>
                </a:solidFill>
                <a:latin typeface="Arial"/>
                <a:cs typeface="Arial"/>
              </a:rPr>
              <a:t>the</a:t>
            </a:r>
            <a:r>
              <a:rPr sz="1300" b="1" spc="40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00A972"/>
                </a:solidFill>
                <a:latin typeface="Arial"/>
                <a:cs typeface="Arial"/>
              </a:rPr>
              <a:t>best </a:t>
            </a:r>
            <a:r>
              <a:rPr sz="1300" b="1" dirty="0">
                <a:solidFill>
                  <a:srgbClr val="00A972"/>
                </a:solidFill>
                <a:latin typeface="Arial"/>
                <a:cs typeface="Arial"/>
              </a:rPr>
              <a:t>models</a:t>
            </a:r>
            <a:r>
              <a:rPr sz="1300" b="1" spc="-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as </a:t>
            </a:r>
            <a:r>
              <a:rPr sz="1300" spc="55" dirty="0">
                <a:latin typeface="Arial"/>
                <a:cs typeface="Arial"/>
              </a:rPr>
              <a:t>they</a:t>
            </a:r>
            <a:r>
              <a:rPr sz="1300" dirty="0">
                <a:latin typeface="Arial"/>
                <a:cs typeface="Arial"/>
              </a:rPr>
              <a:t> are </a:t>
            </a:r>
            <a:r>
              <a:rPr sz="1300" spc="-10" dirty="0">
                <a:latin typeface="Arial"/>
                <a:cs typeface="Arial"/>
              </a:rPr>
              <a:t>released.</a:t>
            </a:r>
            <a:endParaRPr sz="1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300" dirty="0">
              <a:latin typeface="Arial"/>
              <a:cs typeface="Arial"/>
            </a:endParaRPr>
          </a:p>
          <a:p>
            <a:pPr marL="243204" marR="391160">
              <a:lnSpc>
                <a:spcPct val="101000"/>
              </a:lnSpc>
            </a:pPr>
            <a:r>
              <a:rPr sz="1300" spc="10" dirty="0">
                <a:latin typeface="Arial"/>
                <a:cs typeface="Arial"/>
              </a:rPr>
              <a:t>Cost</a:t>
            </a:r>
            <a:r>
              <a:rPr sz="1300" spc="85" dirty="0">
                <a:latin typeface="Arial"/>
                <a:cs typeface="Arial"/>
              </a:rPr>
              <a:t> </a:t>
            </a:r>
            <a:r>
              <a:rPr sz="1300" spc="50" dirty="0">
                <a:latin typeface="Arial"/>
                <a:cs typeface="Arial"/>
              </a:rPr>
              <a:t>control</a:t>
            </a:r>
            <a:r>
              <a:rPr sz="1300" spc="85" dirty="0">
                <a:latin typeface="Arial"/>
                <a:cs typeface="Arial"/>
              </a:rPr>
              <a:t> </a:t>
            </a:r>
            <a:r>
              <a:rPr sz="1300" spc="10" dirty="0">
                <a:latin typeface="Arial"/>
                <a:cs typeface="Arial"/>
              </a:rPr>
              <a:t>and</a:t>
            </a:r>
            <a:r>
              <a:rPr sz="1300" spc="85" dirty="0">
                <a:latin typeface="Arial"/>
                <a:cs typeface="Arial"/>
              </a:rPr>
              <a:t> </a:t>
            </a:r>
            <a:r>
              <a:rPr sz="1300" spc="10" dirty="0">
                <a:latin typeface="Arial"/>
                <a:cs typeface="Arial"/>
              </a:rPr>
              <a:t>operational</a:t>
            </a:r>
            <a:r>
              <a:rPr sz="1300" spc="8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oversight </a:t>
            </a:r>
            <a:r>
              <a:rPr sz="1300" dirty="0">
                <a:latin typeface="Arial"/>
                <a:cs typeface="Arial"/>
              </a:rPr>
              <a:t>lets</a:t>
            </a:r>
            <a:r>
              <a:rPr sz="1300" spc="5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you</a:t>
            </a:r>
            <a:r>
              <a:rPr sz="1300" spc="55" dirty="0"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A972"/>
                </a:solidFill>
                <a:latin typeface="Arial"/>
                <a:cs typeface="Arial"/>
              </a:rPr>
              <a:t>responsibly</a:t>
            </a:r>
            <a:r>
              <a:rPr sz="1300" b="1" spc="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A972"/>
                </a:solidFill>
                <a:latin typeface="Arial"/>
                <a:cs typeface="Arial"/>
              </a:rPr>
              <a:t>scale</a:t>
            </a:r>
            <a:r>
              <a:rPr sz="1300" b="1" spc="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A972"/>
                </a:solidFill>
                <a:latin typeface="Arial"/>
                <a:cs typeface="Arial"/>
              </a:rPr>
              <a:t>AI</a:t>
            </a:r>
            <a:r>
              <a:rPr sz="1300" b="1" spc="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A972"/>
                </a:solidFill>
                <a:latin typeface="Arial"/>
                <a:cs typeface="Arial"/>
              </a:rPr>
              <a:t>and</a:t>
            </a:r>
            <a:r>
              <a:rPr sz="1300" b="1" spc="10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300" b="1" spc="50" dirty="0">
                <a:solidFill>
                  <a:srgbClr val="00A972"/>
                </a:solidFill>
                <a:latin typeface="Arial"/>
                <a:cs typeface="Arial"/>
              </a:rPr>
              <a:t>meet </a:t>
            </a:r>
            <a:r>
              <a:rPr sz="1300" b="1" dirty="0">
                <a:solidFill>
                  <a:srgbClr val="00A972"/>
                </a:solidFill>
                <a:latin typeface="Arial"/>
                <a:cs typeface="Arial"/>
              </a:rPr>
              <a:t>audit</a:t>
            </a:r>
            <a:r>
              <a:rPr sz="1300" b="1" spc="120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A972"/>
                </a:solidFill>
                <a:latin typeface="Arial"/>
                <a:cs typeface="Arial"/>
              </a:rPr>
              <a:t>and</a:t>
            </a:r>
            <a:r>
              <a:rPr sz="1300" b="1" spc="120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00A972"/>
                </a:solidFill>
                <a:latin typeface="Arial"/>
                <a:cs typeface="Arial"/>
              </a:rPr>
              <a:t>compliance</a:t>
            </a:r>
            <a:r>
              <a:rPr sz="1300" b="1" spc="120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A972"/>
                </a:solidFill>
                <a:latin typeface="Arial"/>
                <a:cs typeface="Arial"/>
              </a:rPr>
              <a:t>requirements</a:t>
            </a:r>
            <a:r>
              <a:rPr sz="1300" spc="-10" dirty="0">
                <a:latin typeface="Arial"/>
                <a:cs typeface="Arial"/>
              </a:rPr>
              <a:t>.</a:t>
            </a:r>
            <a:endParaRPr sz="1300" dirty="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813357" y="225940"/>
            <a:ext cx="4331970" cy="1038225"/>
            <a:chOff x="7813357" y="225940"/>
            <a:chExt cx="4331970" cy="103822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3357" y="225940"/>
              <a:ext cx="4331919" cy="103792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027669" y="421195"/>
              <a:ext cx="3903345" cy="609600"/>
            </a:xfrm>
            <a:custGeom>
              <a:avLst/>
              <a:gdLst/>
              <a:ahLst/>
              <a:cxnLst/>
              <a:rect l="l" t="t" r="r" b="b"/>
              <a:pathLst>
                <a:path w="3903345" h="609600">
                  <a:moveTo>
                    <a:pt x="3598659" y="0"/>
                  </a:moveTo>
                  <a:lnTo>
                    <a:pt x="304660" y="0"/>
                  </a:lnTo>
                  <a:lnTo>
                    <a:pt x="255242" y="3987"/>
                  </a:lnTo>
                  <a:lnTo>
                    <a:pt x="208362" y="15531"/>
                  </a:lnTo>
                  <a:lnTo>
                    <a:pt x="164650" y="34005"/>
                  </a:lnTo>
                  <a:lnTo>
                    <a:pt x="124730" y="58780"/>
                  </a:lnTo>
                  <a:lnTo>
                    <a:pt x="89231" y="89231"/>
                  </a:lnTo>
                  <a:lnTo>
                    <a:pt x="58780" y="124730"/>
                  </a:lnTo>
                  <a:lnTo>
                    <a:pt x="34005" y="164650"/>
                  </a:lnTo>
                  <a:lnTo>
                    <a:pt x="15531" y="208362"/>
                  </a:lnTo>
                  <a:lnTo>
                    <a:pt x="3987" y="255242"/>
                  </a:lnTo>
                  <a:lnTo>
                    <a:pt x="0" y="304660"/>
                  </a:lnTo>
                  <a:lnTo>
                    <a:pt x="3987" y="354075"/>
                  </a:lnTo>
                  <a:lnTo>
                    <a:pt x="15531" y="400951"/>
                  </a:lnTo>
                  <a:lnTo>
                    <a:pt x="34005" y="444662"/>
                  </a:lnTo>
                  <a:lnTo>
                    <a:pt x="58780" y="484580"/>
                  </a:lnTo>
                  <a:lnTo>
                    <a:pt x="89231" y="520077"/>
                  </a:lnTo>
                  <a:lnTo>
                    <a:pt x="124730" y="550527"/>
                  </a:lnTo>
                  <a:lnTo>
                    <a:pt x="164650" y="575303"/>
                  </a:lnTo>
                  <a:lnTo>
                    <a:pt x="208362" y="593776"/>
                  </a:lnTo>
                  <a:lnTo>
                    <a:pt x="255242" y="605320"/>
                  </a:lnTo>
                  <a:lnTo>
                    <a:pt x="304660" y="609307"/>
                  </a:lnTo>
                  <a:lnTo>
                    <a:pt x="3598659" y="609307"/>
                  </a:lnTo>
                  <a:lnTo>
                    <a:pt x="3648074" y="605320"/>
                  </a:lnTo>
                  <a:lnTo>
                    <a:pt x="3694950" y="593776"/>
                  </a:lnTo>
                  <a:lnTo>
                    <a:pt x="3738661" y="575303"/>
                  </a:lnTo>
                  <a:lnTo>
                    <a:pt x="3778579" y="550527"/>
                  </a:lnTo>
                  <a:lnTo>
                    <a:pt x="3814076" y="520077"/>
                  </a:lnTo>
                  <a:lnTo>
                    <a:pt x="3844526" y="484580"/>
                  </a:lnTo>
                  <a:lnTo>
                    <a:pt x="3869302" y="444662"/>
                  </a:lnTo>
                  <a:lnTo>
                    <a:pt x="3887775" y="400951"/>
                  </a:lnTo>
                  <a:lnTo>
                    <a:pt x="3899319" y="354075"/>
                  </a:lnTo>
                  <a:lnTo>
                    <a:pt x="3903306" y="304660"/>
                  </a:lnTo>
                  <a:lnTo>
                    <a:pt x="3899510" y="256714"/>
                  </a:lnTo>
                  <a:lnTo>
                    <a:pt x="3888349" y="210379"/>
                  </a:lnTo>
                  <a:lnTo>
                    <a:pt x="3870163" y="166475"/>
                  </a:lnTo>
                  <a:lnTo>
                    <a:pt x="3845292" y="125819"/>
                  </a:lnTo>
                  <a:lnTo>
                    <a:pt x="3814076" y="89230"/>
                  </a:lnTo>
                  <a:lnTo>
                    <a:pt x="3777489" y="58014"/>
                  </a:lnTo>
                  <a:lnTo>
                    <a:pt x="3736836" y="33143"/>
                  </a:lnTo>
                  <a:lnTo>
                    <a:pt x="3692935" y="14957"/>
                  </a:lnTo>
                  <a:lnTo>
                    <a:pt x="3646603" y="3795"/>
                  </a:lnTo>
                  <a:lnTo>
                    <a:pt x="35986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27658" y="421199"/>
              <a:ext cx="3903345" cy="609600"/>
            </a:xfrm>
            <a:custGeom>
              <a:avLst/>
              <a:gdLst/>
              <a:ahLst/>
              <a:cxnLst/>
              <a:rect l="l" t="t" r="r" b="b"/>
              <a:pathLst>
                <a:path w="3903345" h="609600">
                  <a:moveTo>
                    <a:pt x="0" y="304649"/>
                  </a:moveTo>
                  <a:lnTo>
                    <a:pt x="3987" y="255233"/>
                  </a:lnTo>
                  <a:lnTo>
                    <a:pt x="15531" y="208357"/>
                  </a:lnTo>
                  <a:lnTo>
                    <a:pt x="34005" y="164645"/>
                  </a:lnTo>
                  <a:lnTo>
                    <a:pt x="58780" y="124727"/>
                  </a:lnTo>
                  <a:lnTo>
                    <a:pt x="89231" y="89230"/>
                  </a:lnTo>
                  <a:lnTo>
                    <a:pt x="124728" y="58779"/>
                  </a:lnTo>
                  <a:lnTo>
                    <a:pt x="164647" y="34004"/>
                  </a:lnTo>
                  <a:lnTo>
                    <a:pt x="208357" y="15531"/>
                  </a:lnTo>
                  <a:lnTo>
                    <a:pt x="255234" y="3987"/>
                  </a:lnTo>
                  <a:lnTo>
                    <a:pt x="304649" y="0"/>
                  </a:lnTo>
                  <a:lnTo>
                    <a:pt x="3598642" y="0"/>
                  </a:lnTo>
                  <a:lnTo>
                    <a:pt x="3646587" y="3795"/>
                  </a:lnTo>
                  <a:lnTo>
                    <a:pt x="3692918" y="14954"/>
                  </a:lnTo>
                  <a:lnTo>
                    <a:pt x="3736819" y="33139"/>
                  </a:lnTo>
                  <a:lnTo>
                    <a:pt x="3777474" y="58011"/>
                  </a:lnTo>
                  <a:lnTo>
                    <a:pt x="3814067" y="89229"/>
                  </a:lnTo>
                  <a:lnTo>
                    <a:pt x="3845282" y="125815"/>
                  </a:lnTo>
                  <a:lnTo>
                    <a:pt x="3870152" y="166469"/>
                  </a:lnTo>
                  <a:lnTo>
                    <a:pt x="3888336" y="210371"/>
                  </a:lnTo>
                  <a:lnTo>
                    <a:pt x="3899496" y="256704"/>
                  </a:lnTo>
                  <a:lnTo>
                    <a:pt x="3903292" y="304649"/>
                  </a:lnTo>
                  <a:lnTo>
                    <a:pt x="3899304" y="354064"/>
                  </a:lnTo>
                  <a:lnTo>
                    <a:pt x="3887760" y="400941"/>
                  </a:lnTo>
                  <a:lnTo>
                    <a:pt x="3869287" y="444652"/>
                  </a:lnTo>
                  <a:lnTo>
                    <a:pt x="3844511" y="484570"/>
                  </a:lnTo>
                  <a:lnTo>
                    <a:pt x="3814061" y="520068"/>
                  </a:lnTo>
                  <a:lnTo>
                    <a:pt x="3778563" y="550518"/>
                  </a:lnTo>
                  <a:lnTo>
                    <a:pt x="3738645" y="575294"/>
                  </a:lnTo>
                  <a:lnTo>
                    <a:pt x="3694934" y="593767"/>
                  </a:lnTo>
                  <a:lnTo>
                    <a:pt x="3648057" y="605311"/>
                  </a:lnTo>
                  <a:lnTo>
                    <a:pt x="3598642" y="609298"/>
                  </a:lnTo>
                  <a:lnTo>
                    <a:pt x="304649" y="609298"/>
                  </a:lnTo>
                  <a:lnTo>
                    <a:pt x="255234" y="605311"/>
                  </a:lnTo>
                  <a:lnTo>
                    <a:pt x="208357" y="593767"/>
                  </a:lnTo>
                  <a:lnTo>
                    <a:pt x="164647" y="575294"/>
                  </a:lnTo>
                  <a:lnTo>
                    <a:pt x="124728" y="550518"/>
                  </a:lnTo>
                  <a:lnTo>
                    <a:pt x="89231" y="520068"/>
                  </a:lnTo>
                  <a:lnTo>
                    <a:pt x="58780" y="484570"/>
                  </a:lnTo>
                  <a:lnTo>
                    <a:pt x="34005" y="444652"/>
                  </a:lnTo>
                  <a:lnTo>
                    <a:pt x="15531" y="400941"/>
                  </a:lnTo>
                  <a:lnTo>
                    <a:pt x="3987" y="354064"/>
                  </a:lnTo>
                  <a:lnTo>
                    <a:pt x="0" y="304649"/>
                  </a:lnTo>
                  <a:close/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339097" y="461179"/>
            <a:ext cx="334835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2135" marR="5080" indent="-560070">
              <a:lnSpc>
                <a:spcPct val="100000"/>
              </a:lnSpc>
              <a:spcBef>
                <a:spcPts val="100"/>
              </a:spcBef>
            </a:pPr>
            <a:r>
              <a:rPr sz="1600" i="1" spc="-55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1600" i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8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Arial"/>
                <a:cs typeface="Arial"/>
              </a:rPr>
              <a:t>Databricks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Serving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1600" spc="65" dirty="0">
                <a:solidFill>
                  <a:srgbClr val="FFFFFF"/>
                </a:solidFill>
                <a:latin typeface="Arial"/>
                <a:cs typeface="Arial"/>
              </a:rPr>
              <a:t>provide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Arial"/>
                <a:cs typeface="Arial"/>
              </a:rPr>
              <a:t>benefits.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2109" y="1120546"/>
            <a:ext cx="10138410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spc="-35" dirty="0">
                <a:solidFill>
                  <a:srgbClr val="1B3139"/>
                </a:solidFill>
                <a:latin typeface="Arial"/>
                <a:cs typeface="Arial"/>
              </a:rPr>
              <a:t>Manage,</a:t>
            </a:r>
            <a:r>
              <a:rPr sz="2400" spc="-5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B3139"/>
                </a:solidFill>
                <a:latin typeface="Arial"/>
                <a:cs typeface="Arial"/>
              </a:rPr>
              <a:t>govern,</a:t>
            </a:r>
            <a:r>
              <a:rPr sz="2400" spc="-5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B3139"/>
                </a:solidFill>
                <a:latin typeface="Arial"/>
                <a:cs typeface="Arial"/>
              </a:rPr>
              <a:t>evaluate,</a:t>
            </a:r>
            <a:r>
              <a:rPr sz="2400" spc="-5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1B3139"/>
                </a:solidFill>
                <a:latin typeface="Arial"/>
                <a:cs typeface="Arial"/>
              </a:rPr>
              <a:t>and</a:t>
            </a:r>
            <a:r>
              <a:rPr sz="2400" spc="-5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400" spc="80" dirty="0">
                <a:solidFill>
                  <a:srgbClr val="1B3139"/>
                </a:solidFill>
                <a:latin typeface="Arial"/>
                <a:cs typeface="Arial"/>
              </a:rPr>
              <a:t>switch</a:t>
            </a:r>
            <a:r>
              <a:rPr sz="2400" spc="-5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1B3139"/>
                </a:solidFill>
                <a:latin typeface="Arial"/>
                <a:cs typeface="Arial"/>
              </a:rPr>
              <a:t>models</a:t>
            </a:r>
            <a:r>
              <a:rPr sz="2400" spc="-5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1B3139"/>
                </a:solidFill>
                <a:latin typeface="Arial"/>
                <a:cs typeface="Arial"/>
              </a:rPr>
              <a:t>easily.</a:t>
            </a:r>
            <a:r>
              <a:rPr sz="2400" spc="-5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B3139"/>
                </a:solidFill>
                <a:latin typeface="Arial"/>
                <a:cs typeface="Arial"/>
              </a:rPr>
              <a:t>Previously</a:t>
            </a:r>
            <a:r>
              <a:rPr sz="2400" spc="-5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1B3139"/>
                </a:solidFill>
                <a:latin typeface="Arial"/>
                <a:cs typeface="Arial"/>
              </a:rPr>
              <a:t>called</a:t>
            </a:r>
            <a:r>
              <a:rPr sz="2400" spc="-5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1B3139"/>
                </a:solidFill>
                <a:latin typeface="Arial"/>
                <a:cs typeface="Arial"/>
              </a:rPr>
              <a:t>“AI </a:t>
            </a:r>
            <a:r>
              <a:rPr sz="2400" spc="-10" dirty="0">
                <a:solidFill>
                  <a:srgbClr val="1B3139"/>
                </a:solidFill>
                <a:latin typeface="Arial"/>
                <a:cs typeface="Arial"/>
              </a:rPr>
              <a:t>Gateway”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2" y="6473302"/>
            <a:ext cx="186579" cy="18657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918817" y="5148389"/>
            <a:ext cx="4211320" cy="1443990"/>
            <a:chOff x="3918817" y="5148389"/>
            <a:chExt cx="4211320" cy="1443990"/>
          </a:xfrm>
        </p:grpSpPr>
        <p:sp>
          <p:nvSpPr>
            <p:cNvPr id="5" name="object 5"/>
            <p:cNvSpPr/>
            <p:nvPr/>
          </p:nvSpPr>
          <p:spPr>
            <a:xfrm>
              <a:off x="3928351" y="5157939"/>
              <a:ext cx="4192270" cy="1424940"/>
            </a:xfrm>
            <a:custGeom>
              <a:avLst/>
              <a:gdLst/>
              <a:ahLst/>
              <a:cxnLst/>
              <a:rect l="l" t="t" r="r" b="b"/>
              <a:pathLst>
                <a:path w="4192270" h="1424940">
                  <a:moveTo>
                    <a:pt x="3954437" y="0"/>
                  </a:moveTo>
                  <a:lnTo>
                    <a:pt x="237451" y="0"/>
                  </a:lnTo>
                  <a:lnTo>
                    <a:pt x="189597" y="4823"/>
                  </a:lnTo>
                  <a:lnTo>
                    <a:pt x="145025" y="18658"/>
                  </a:lnTo>
                  <a:lnTo>
                    <a:pt x="104690" y="40549"/>
                  </a:lnTo>
                  <a:lnTo>
                    <a:pt x="69548" y="69543"/>
                  </a:lnTo>
                  <a:lnTo>
                    <a:pt x="40553" y="104685"/>
                  </a:lnTo>
                  <a:lnTo>
                    <a:pt x="18660" y="145019"/>
                  </a:lnTo>
                  <a:lnTo>
                    <a:pt x="4824" y="189593"/>
                  </a:lnTo>
                  <a:lnTo>
                    <a:pt x="0" y="237451"/>
                  </a:lnTo>
                  <a:lnTo>
                    <a:pt x="0" y="1187239"/>
                  </a:lnTo>
                  <a:lnTo>
                    <a:pt x="4824" y="1235094"/>
                  </a:lnTo>
                  <a:lnTo>
                    <a:pt x="18660" y="1279667"/>
                  </a:lnTo>
                  <a:lnTo>
                    <a:pt x="40553" y="1320002"/>
                  </a:lnTo>
                  <a:lnTo>
                    <a:pt x="69548" y="1355144"/>
                  </a:lnTo>
                  <a:lnTo>
                    <a:pt x="104690" y="1384140"/>
                  </a:lnTo>
                  <a:lnTo>
                    <a:pt x="145025" y="1406033"/>
                  </a:lnTo>
                  <a:lnTo>
                    <a:pt x="189597" y="1419869"/>
                  </a:lnTo>
                  <a:lnTo>
                    <a:pt x="237451" y="1424693"/>
                  </a:lnTo>
                  <a:lnTo>
                    <a:pt x="3954437" y="1424693"/>
                  </a:lnTo>
                  <a:lnTo>
                    <a:pt x="4002295" y="1419869"/>
                  </a:lnTo>
                  <a:lnTo>
                    <a:pt x="4046871" y="1406033"/>
                  </a:lnTo>
                  <a:lnTo>
                    <a:pt x="4087207" y="1384140"/>
                  </a:lnTo>
                  <a:lnTo>
                    <a:pt x="4122351" y="1355144"/>
                  </a:lnTo>
                  <a:lnTo>
                    <a:pt x="4151347" y="1320002"/>
                  </a:lnTo>
                  <a:lnTo>
                    <a:pt x="4173241" y="1279667"/>
                  </a:lnTo>
                  <a:lnTo>
                    <a:pt x="4187077" y="1235094"/>
                  </a:lnTo>
                  <a:lnTo>
                    <a:pt x="4191901" y="1187239"/>
                  </a:lnTo>
                  <a:lnTo>
                    <a:pt x="4191901" y="237451"/>
                  </a:lnTo>
                  <a:lnTo>
                    <a:pt x="4187296" y="190908"/>
                  </a:lnTo>
                  <a:lnTo>
                    <a:pt x="4173824" y="146578"/>
                  </a:lnTo>
                  <a:lnTo>
                    <a:pt x="4152002" y="105708"/>
                  </a:lnTo>
                  <a:lnTo>
                    <a:pt x="4122343" y="69545"/>
                  </a:lnTo>
                  <a:lnTo>
                    <a:pt x="4086180" y="39888"/>
                  </a:lnTo>
                  <a:lnTo>
                    <a:pt x="4045310" y="18070"/>
                  </a:lnTo>
                  <a:lnTo>
                    <a:pt x="4000980" y="4603"/>
                  </a:lnTo>
                  <a:lnTo>
                    <a:pt x="3954437" y="0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28341" y="5157914"/>
              <a:ext cx="4192270" cy="1424940"/>
            </a:xfrm>
            <a:custGeom>
              <a:avLst/>
              <a:gdLst/>
              <a:ahLst/>
              <a:cxnLst/>
              <a:rect l="l" t="t" r="r" b="b"/>
              <a:pathLst>
                <a:path w="4192270" h="1424940">
                  <a:moveTo>
                    <a:pt x="0" y="237449"/>
                  </a:moveTo>
                  <a:lnTo>
                    <a:pt x="4824" y="189599"/>
                  </a:lnTo>
                  <a:lnTo>
                    <a:pt x="18662" y="145029"/>
                  </a:lnTo>
                  <a:lnTo>
                    <a:pt x="40556" y="104695"/>
                  </a:lnTo>
                  <a:lnTo>
                    <a:pt x="69552" y="69552"/>
                  </a:lnTo>
                  <a:lnTo>
                    <a:pt x="104695" y="40556"/>
                  </a:lnTo>
                  <a:lnTo>
                    <a:pt x="145029" y="18662"/>
                  </a:lnTo>
                  <a:lnTo>
                    <a:pt x="189599" y="4824"/>
                  </a:lnTo>
                  <a:lnTo>
                    <a:pt x="237449" y="0"/>
                  </a:lnTo>
                  <a:lnTo>
                    <a:pt x="3954442" y="0"/>
                  </a:lnTo>
                  <a:lnTo>
                    <a:pt x="4000982" y="4605"/>
                  </a:lnTo>
                  <a:lnTo>
                    <a:pt x="4045310" y="18078"/>
                  </a:lnTo>
                  <a:lnTo>
                    <a:pt x="4086179" y="39898"/>
                  </a:lnTo>
                  <a:lnTo>
                    <a:pt x="4122341" y="69549"/>
                  </a:lnTo>
                  <a:lnTo>
                    <a:pt x="4151992" y="105722"/>
                  </a:lnTo>
                  <a:lnTo>
                    <a:pt x="4173813" y="146590"/>
                  </a:lnTo>
                  <a:lnTo>
                    <a:pt x="4187285" y="190912"/>
                  </a:lnTo>
                  <a:lnTo>
                    <a:pt x="4191891" y="237449"/>
                  </a:lnTo>
                  <a:lnTo>
                    <a:pt x="4191891" y="1187247"/>
                  </a:lnTo>
                  <a:lnTo>
                    <a:pt x="4187066" y="1235104"/>
                  </a:lnTo>
                  <a:lnTo>
                    <a:pt x="4173229" y="1279677"/>
                  </a:lnTo>
                  <a:lnTo>
                    <a:pt x="4151334" y="1320012"/>
                  </a:lnTo>
                  <a:lnTo>
                    <a:pt x="4122338" y="1355153"/>
                  </a:lnTo>
                  <a:lnTo>
                    <a:pt x="4087195" y="1384147"/>
                  </a:lnTo>
                  <a:lnTo>
                    <a:pt x="4046861" y="1406038"/>
                  </a:lnTo>
                  <a:lnTo>
                    <a:pt x="4002292" y="1419873"/>
                  </a:lnTo>
                  <a:lnTo>
                    <a:pt x="3954442" y="1424697"/>
                  </a:lnTo>
                  <a:lnTo>
                    <a:pt x="237449" y="1424697"/>
                  </a:lnTo>
                  <a:lnTo>
                    <a:pt x="189599" y="1419873"/>
                  </a:lnTo>
                  <a:lnTo>
                    <a:pt x="145029" y="1406038"/>
                  </a:lnTo>
                  <a:lnTo>
                    <a:pt x="104695" y="1384147"/>
                  </a:lnTo>
                  <a:lnTo>
                    <a:pt x="69552" y="1355153"/>
                  </a:lnTo>
                  <a:lnTo>
                    <a:pt x="40556" y="1320012"/>
                  </a:lnTo>
                  <a:lnTo>
                    <a:pt x="18662" y="1279677"/>
                  </a:lnTo>
                  <a:lnTo>
                    <a:pt x="4824" y="1235104"/>
                  </a:lnTo>
                  <a:lnTo>
                    <a:pt x="0" y="1187247"/>
                  </a:lnTo>
                  <a:lnTo>
                    <a:pt x="0" y="237449"/>
                  </a:lnTo>
                  <a:close/>
                </a:path>
              </a:pathLst>
            </a:custGeom>
            <a:ln w="19049">
              <a:solidFill>
                <a:srgbClr val="00A9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129192" y="5230334"/>
            <a:ext cx="368871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655" indent="-274955">
              <a:lnSpc>
                <a:spcPct val="100000"/>
              </a:lnSpc>
              <a:spcBef>
                <a:spcPts val="100"/>
              </a:spcBef>
              <a:buChar char="●"/>
              <a:tabLst>
                <a:tab pos="287655" algn="l"/>
              </a:tabLst>
            </a:pPr>
            <a:r>
              <a:rPr sz="1600" dirty="0">
                <a:solidFill>
                  <a:srgbClr val="00A972"/>
                </a:solidFill>
                <a:latin typeface="Arial"/>
                <a:cs typeface="Arial"/>
              </a:rPr>
              <a:t>Ingestion</a:t>
            </a:r>
            <a:r>
              <a:rPr sz="1600" spc="15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A972"/>
                </a:solidFill>
                <a:latin typeface="Arial"/>
                <a:cs typeface="Arial"/>
              </a:rPr>
              <a:t>pipelines</a:t>
            </a:r>
            <a:r>
              <a:rPr sz="1600" spc="15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A972"/>
                </a:solidFill>
                <a:latin typeface="Arial"/>
                <a:cs typeface="Arial"/>
              </a:rPr>
              <a:t>managed</a:t>
            </a:r>
            <a:r>
              <a:rPr sz="1600" spc="15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00A972"/>
                </a:solidFill>
                <a:latin typeface="Arial"/>
                <a:cs typeface="Arial"/>
              </a:rPr>
              <a:t>for</a:t>
            </a:r>
            <a:r>
              <a:rPr sz="1600" spc="160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00A972"/>
                </a:solidFill>
                <a:latin typeface="Arial"/>
                <a:cs typeface="Arial"/>
              </a:rPr>
              <a:t>you</a:t>
            </a:r>
            <a:endParaRPr sz="1600">
              <a:latin typeface="Arial"/>
              <a:cs typeface="Arial"/>
            </a:endParaRPr>
          </a:p>
          <a:p>
            <a:pPr marL="287655" indent="-274955">
              <a:lnSpc>
                <a:spcPct val="100000"/>
              </a:lnSpc>
              <a:spcBef>
                <a:spcPts val="30"/>
              </a:spcBef>
              <a:buChar char="●"/>
              <a:tabLst>
                <a:tab pos="287655" algn="l"/>
              </a:tabLst>
            </a:pPr>
            <a:r>
              <a:rPr sz="1600" dirty="0">
                <a:solidFill>
                  <a:srgbClr val="00A972"/>
                </a:solidFill>
                <a:latin typeface="Arial"/>
                <a:cs typeface="Arial"/>
              </a:rPr>
              <a:t>Indexes</a:t>
            </a:r>
            <a:r>
              <a:rPr sz="1600" spc="70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A972"/>
                </a:solidFill>
                <a:latin typeface="Arial"/>
                <a:cs typeface="Arial"/>
              </a:rPr>
              <a:t>managed</a:t>
            </a:r>
            <a:r>
              <a:rPr sz="1600" spc="70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600" spc="65" dirty="0">
                <a:solidFill>
                  <a:srgbClr val="00A972"/>
                </a:solidFill>
                <a:latin typeface="Arial"/>
                <a:cs typeface="Arial"/>
              </a:rPr>
              <a:t>by</a:t>
            </a:r>
            <a:r>
              <a:rPr sz="1600" spc="70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A972"/>
                </a:solidFill>
                <a:latin typeface="Arial"/>
                <a:cs typeface="Arial"/>
              </a:rPr>
              <a:t>Unity</a:t>
            </a:r>
            <a:r>
              <a:rPr sz="1600" spc="70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A972"/>
                </a:solidFill>
                <a:latin typeface="Arial"/>
                <a:cs typeface="Arial"/>
              </a:rPr>
              <a:t>Catalog</a:t>
            </a:r>
            <a:endParaRPr sz="1600">
              <a:latin typeface="Arial"/>
              <a:cs typeface="Arial"/>
            </a:endParaRPr>
          </a:p>
          <a:p>
            <a:pPr marL="287655" indent="-274955">
              <a:lnSpc>
                <a:spcPct val="100000"/>
              </a:lnSpc>
              <a:spcBef>
                <a:spcPts val="30"/>
              </a:spcBef>
              <a:buChar char="●"/>
              <a:tabLst>
                <a:tab pos="287655" algn="l"/>
              </a:tabLst>
            </a:pPr>
            <a:r>
              <a:rPr sz="1600" spc="-10" dirty="0">
                <a:solidFill>
                  <a:srgbClr val="00A972"/>
                </a:solidFill>
                <a:latin typeface="Arial"/>
                <a:cs typeface="Arial"/>
              </a:rPr>
              <a:t>Also,</a:t>
            </a:r>
            <a:r>
              <a:rPr sz="1600" spc="-60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00A972"/>
                </a:solidFill>
                <a:latin typeface="Arial"/>
                <a:cs typeface="Arial"/>
              </a:rPr>
              <a:t>APIs </a:t>
            </a:r>
            <a:r>
              <a:rPr sz="1600" spc="30" dirty="0">
                <a:solidFill>
                  <a:srgbClr val="00A972"/>
                </a:solidFill>
                <a:latin typeface="Arial"/>
                <a:cs typeface="Arial"/>
              </a:rPr>
              <a:t>for</a:t>
            </a:r>
            <a:endParaRPr sz="1600">
              <a:latin typeface="Arial"/>
              <a:cs typeface="Arial"/>
            </a:endParaRPr>
          </a:p>
          <a:p>
            <a:pPr marL="744855" lvl="1" indent="-274955">
              <a:lnSpc>
                <a:spcPct val="100000"/>
              </a:lnSpc>
              <a:spcBef>
                <a:spcPts val="30"/>
              </a:spcBef>
              <a:buChar char="○"/>
              <a:tabLst>
                <a:tab pos="744855" algn="l"/>
              </a:tabLst>
            </a:pPr>
            <a:r>
              <a:rPr sz="1600" dirty="0">
                <a:solidFill>
                  <a:srgbClr val="00A972"/>
                </a:solidFill>
                <a:latin typeface="Arial"/>
                <a:cs typeface="Arial"/>
              </a:rPr>
              <a:t>Unmanaged</a:t>
            </a:r>
            <a:r>
              <a:rPr sz="1600" spc="6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600" spc="40" dirty="0">
                <a:solidFill>
                  <a:srgbClr val="00A972"/>
                </a:solidFill>
                <a:latin typeface="Arial"/>
                <a:cs typeface="Arial"/>
              </a:rPr>
              <a:t>embeddings</a:t>
            </a:r>
            <a:endParaRPr sz="1600">
              <a:latin typeface="Arial"/>
              <a:cs typeface="Arial"/>
            </a:endParaRPr>
          </a:p>
          <a:p>
            <a:pPr marL="744855" lvl="1" indent="-274955">
              <a:lnSpc>
                <a:spcPct val="100000"/>
              </a:lnSpc>
              <a:spcBef>
                <a:spcPts val="30"/>
              </a:spcBef>
              <a:buChar char="○"/>
              <a:tabLst>
                <a:tab pos="744855" algn="l"/>
              </a:tabLst>
            </a:pPr>
            <a:r>
              <a:rPr sz="1600" spc="-95" dirty="0">
                <a:solidFill>
                  <a:srgbClr val="00A972"/>
                </a:solidFill>
                <a:latin typeface="Arial"/>
                <a:cs typeface="Arial"/>
              </a:rPr>
              <a:t>CRUD</a:t>
            </a:r>
            <a:r>
              <a:rPr sz="1600" spc="-20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00A972"/>
                </a:solidFill>
                <a:latin typeface="Arial"/>
                <a:cs typeface="Arial"/>
              </a:rPr>
              <a:t>API</a:t>
            </a:r>
            <a:r>
              <a:rPr sz="1600" spc="-30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600" spc="45" dirty="0">
                <a:solidFill>
                  <a:srgbClr val="00A972"/>
                </a:solidFill>
                <a:latin typeface="Arial"/>
                <a:cs typeface="Arial"/>
              </a:rPr>
              <a:t>upsert/delete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6886" y="4153479"/>
            <a:ext cx="2618740" cy="1129665"/>
            <a:chOff x="326886" y="4153479"/>
            <a:chExt cx="2618740" cy="1129665"/>
          </a:xfrm>
        </p:grpSpPr>
        <p:sp>
          <p:nvSpPr>
            <p:cNvPr id="9" name="object 9"/>
            <p:cNvSpPr/>
            <p:nvPr/>
          </p:nvSpPr>
          <p:spPr>
            <a:xfrm>
              <a:off x="331650" y="4158233"/>
              <a:ext cx="2609215" cy="1120140"/>
            </a:xfrm>
            <a:custGeom>
              <a:avLst/>
              <a:gdLst/>
              <a:ahLst/>
              <a:cxnLst/>
              <a:rect l="l" t="t" r="r" b="b"/>
              <a:pathLst>
                <a:path w="2609215" h="1120139">
                  <a:moveTo>
                    <a:pt x="2515422" y="0"/>
                  </a:moveTo>
                  <a:lnTo>
                    <a:pt x="93376" y="0"/>
                  </a:lnTo>
                  <a:lnTo>
                    <a:pt x="57030" y="7338"/>
                  </a:lnTo>
                  <a:lnTo>
                    <a:pt x="27349" y="27351"/>
                  </a:lnTo>
                  <a:lnTo>
                    <a:pt x="7337" y="57033"/>
                  </a:lnTo>
                  <a:lnTo>
                    <a:pt x="0" y="93383"/>
                  </a:lnTo>
                  <a:lnTo>
                    <a:pt x="0" y="1026528"/>
                  </a:lnTo>
                  <a:lnTo>
                    <a:pt x="7337" y="1062875"/>
                  </a:lnTo>
                  <a:lnTo>
                    <a:pt x="27349" y="1092554"/>
                  </a:lnTo>
                  <a:lnTo>
                    <a:pt x="57030" y="1112562"/>
                  </a:lnTo>
                  <a:lnTo>
                    <a:pt x="93376" y="1119898"/>
                  </a:lnTo>
                  <a:lnTo>
                    <a:pt x="2515422" y="1119898"/>
                  </a:lnTo>
                  <a:lnTo>
                    <a:pt x="2551770" y="1112562"/>
                  </a:lnTo>
                  <a:lnTo>
                    <a:pt x="2581448" y="1092554"/>
                  </a:lnTo>
                  <a:lnTo>
                    <a:pt x="2601456" y="1062875"/>
                  </a:lnTo>
                  <a:lnTo>
                    <a:pt x="2608793" y="1026528"/>
                  </a:lnTo>
                  <a:lnTo>
                    <a:pt x="2608793" y="93383"/>
                  </a:lnTo>
                  <a:lnTo>
                    <a:pt x="2593111" y="41578"/>
                  </a:lnTo>
                  <a:lnTo>
                    <a:pt x="2551155" y="7110"/>
                  </a:lnTo>
                  <a:lnTo>
                    <a:pt x="2515422" y="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1649" y="4158241"/>
              <a:ext cx="2609215" cy="1120140"/>
            </a:xfrm>
            <a:custGeom>
              <a:avLst/>
              <a:gdLst/>
              <a:ahLst/>
              <a:cxnLst/>
              <a:rect l="l" t="t" r="r" b="b"/>
              <a:pathLst>
                <a:path w="2609215" h="1120139">
                  <a:moveTo>
                    <a:pt x="0" y="93349"/>
                  </a:moveTo>
                  <a:lnTo>
                    <a:pt x="7338" y="57016"/>
                  </a:lnTo>
                  <a:lnTo>
                    <a:pt x="27349" y="27343"/>
                  </a:lnTo>
                  <a:lnTo>
                    <a:pt x="57031" y="7336"/>
                  </a:lnTo>
                  <a:lnTo>
                    <a:pt x="93377" y="0"/>
                  </a:lnTo>
                  <a:lnTo>
                    <a:pt x="2515419" y="0"/>
                  </a:lnTo>
                  <a:lnTo>
                    <a:pt x="2567229" y="15672"/>
                  </a:lnTo>
                  <a:lnTo>
                    <a:pt x="2601691" y="57628"/>
                  </a:lnTo>
                  <a:lnTo>
                    <a:pt x="2608794" y="93349"/>
                  </a:lnTo>
                  <a:lnTo>
                    <a:pt x="2608794" y="1026497"/>
                  </a:lnTo>
                  <a:lnTo>
                    <a:pt x="2601457" y="1062845"/>
                  </a:lnTo>
                  <a:lnTo>
                    <a:pt x="2581447" y="1092525"/>
                  </a:lnTo>
                  <a:lnTo>
                    <a:pt x="2551767" y="1112535"/>
                  </a:lnTo>
                  <a:lnTo>
                    <a:pt x="2515419" y="1119872"/>
                  </a:lnTo>
                  <a:lnTo>
                    <a:pt x="93377" y="1119872"/>
                  </a:lnTo>
                  <a:lnTo>
                    <a:pt x="57031" y="1112535"/>
                  </a:lnTo>
                  <a:lnTo>
                    <a:pt x="27349" y="1092525"/>
                  </a:lnTo>
                  <a:lnTo>
                    <a:pt x="7338" y="1062845"/>
                  </a:lnTo>
                  <a:lnTo>
                    <a:pt x="0" y="1026497"/>
                  </a:lnTo>
                  <a:lnTo>
                    <a:pt x="0" y="93349"/>
                  </a:lnTo>
                  <a:close/>
                </a:path>
              </a:pathLst>
            </a:custGeom>
            <a:ln w="9524">
              <a:solidFill>
                <a:srgbClr val="6187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1023" y="4596066"/>
              <a:ext cx="594600" cy="56249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906" y="4712685"/>
              <a:ext cx="457760" cy="4455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1425" y="4712727"/>
              <a:ext cx="457796" cy="4451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1711" y="4562971"/>
              <a:ext cx="649655" cy="628432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36545" y="471239"/>
            <a:ext cx="7081362" cy="658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0" dirty="0">
                <a:solidFill>
                  <a:schemeClr val="bg1"/>
                </a:solidFill>
              </a:rPr>
              <a:t>Vector</a:t>
            </a:r>
            <a:r>
              <a:rPr spc="-80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Search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196816" y="2219935"/>
            <a:ext cx="3780154" cy="1063625"/>
            <a:chOff x="196816" y="2219935"/>
            <a:chExt cx="3780154" cy="106362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258" y="2306077"/>
              <a:ext cx="2374950" cy="97731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816" y="2219935"/>
              <a:ext cx="428150" cy="43263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84194" y="2794744"/>
              <a:ext cx="1045844" cy="1270"/>
            </a:xfrm>
            <a:custGeom>
              <a:avLst/>
              <a:gdLst/>
              <a:ahLst/>
              <a:cxnLst/>
              <a:rect l="l" t="t" r="r" b="b"/>
              <a:pathLst>
                <a:path w="1045845" h="1269">
                  <a:moveTo>
                    <a:pt x="0" y="0"/>
                  </a:moveTo>
                  <a:lnTo>
                    <a:pt x="72404" y="5"/>
                  </a:lnTo>
                  <a:lnTo>
                    <a:pt x="138550" y="20"/>
                  </a:lnTo>
                  <a:lnTo>
                    <a:pt x="199062" y="45"/>
                  </a:lnTo>
                  <a:lnTo>
                    <a:pt x="254566" y="78"/>
                  </a:lnTo>
                  <a:lnTo>
                    <a:pt x="305688" y="118"/>
                  </a:lnTo>
                  <a:lnTo>
                    <a:pt x="353055" y="164"/>
                  </a:lnTo>
                  <a:lnTo>
                    <a:pt x="397291" y="215"/>
                  </a:lnTo>
                  <a:lnTo>
                    <a:pt x="439022" y="270"/>
                  </a:lnTo>
                  <a:lnTo>
                    <a:pt x="478875" y="328"/>
                  </a:lnTo>
                  <a:lnTo>
                    <a:pt x="517475" y="388"/>
                  </a:lnTo>
                  <a:lnTo>
                    <a:pt x="555448" y="449"/>
                  </a:lnTo>
                  <a:lnTo>
                    <a:pt x="607803" y="528"/>
                  </a:lnTo>
                  <a:lnTo>
                    <a:pt x="661776" y="609"/>
                  </a:lnTo>
                  <a:lnTo>
                    <a:pt x="718998" y="685"/>
                  </a:lnTo>
                  <a:lnTo>
                    <a:pt x="781098" y="749"/>
                  </a:lnTo>
                  <a:lnTo>
                    <a:pt x="849726" y="809"/>
                  </a:lnTo>
                  <a:lnTo>
                    <a:pt x="926473" y="849"/>
                  </a:lnTo>
                  <a:lnTo>
                    <a:pt x="1045622" y="874"/>
                  </a:lnTo>
                </a:path>
              </a:pathLst>
            </a:custGeom>
            <a:ln w="19049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08391" y="2774194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80">
                  <a:moveTo>
                    <a:pt x="0" y="42849"/>
                  </a:moveTo>
                  <a:lnTo>
                    <a:pt x="21424" y="21424"/>
                  </a:lnTo>
                  <a:lnTo>
                    <a:pt x="0" y="0"/>
                  </a:lnTo>
                  <a:lnTo>
                    <a:pt x="58874" y="21424"/>
                  </a:lnTo>
                  <a:lnTo>
                    <a:pt x="0" y="4284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08391" y="2774194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80">
                  <a:moveTo>
                    <a:pt x="21424" y="21424"/>
                  </a:moveTo>
                  <a:lnTo>
                    <a:pt x="0" y="42849"/>
                  </a:lnTo>
                  <a:lnTo>
                    <a:pt x="58874" y="21424"/>
                  </a:lnTo>
                  <a:lnTo>
                    <a:pt x="0" y="0"/>
                  </a:lnTo>
                  <a:lnTo>
                    <a:pt x="21424" y="21424"/>
                  </a:lnTo>
                  <a:close/>
                </a:path>
              </a:pathLst>
            </a:custGeom>
            <a:ln w="19049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180078" y="4530331"/>
            <a:ext cx="768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0" spc="195" dirty="0">
                <a:solidFill>
                  <a:srgbClr val="37474F"/>
                </a:solidFill>
                <a:latin typeface="Roboto Medium"/>
                <a:cs typeface="Roboto Medium"/>
              </a:rPr>
              <a:t>)</a:t>
            </a:r>
            <a:endParaRPr sz="1000">
              <a:latin typeface="Roboto Medium"/>
              <a:cs typeface="Roboto Medium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963158" y="3619092"/>
            <a:ext cx="809625" cy="62230"/>
            <a:chOff x="7963158" y="3619092"/>
            <a:chExt cx="809625" cy="62230"/>
          </a:xfrm>
        </p:grpSpPr>
        <p:sp>
          <p:nvSpPr>
            <p:cNvPr id="24" name="object 24"/>
            <p:cNvSpPr/>
            <p:nvPr/>
          </p:nvSpPr>
          <p:spPr>
            <a:xfrm>
              <a:off x="7972683" y="3649167"/>
              <a:ext cx="753110" cy="1270"/>
            </a:xfrm>
            <a:custGeom>
              <a:avLst/>
              <a:gdLst/>
              <a:ahLst/>
              <a:cxnLst/>
              <a:rect l="l" t="t" r="r" b="b"/>
              <a:pathLst>
                <a:path w="753109" h="1270">
                  <a:moveTo>
                    <a:pt x="0" y="0"/>
                  </a:moveTo>
                  <a:lnTo>
                    <a:pt x="72076" y="10"/>
                  </a:lnTo>
                  <a:lnTo>
                    <a:pt x="135767" y="38"/>
                  </a:lnTo>
                  <a:lnTo>
                    <a:pt x="192270" y="83"/>
                  </a:lnTo>
                  <a:lnTo>
                    <a:pt x="242783" y="140"/>
                  </a:lnTo>
                  <a:lnTo>
                    <a:pt x="288505" y="208"/>
                  </a:lnTo>
                  <a:lnTo>
                    <a:pt x="330633" y="284"/>
                  </a:lnTo>
                  <a:lnTo>
                    <a:pt x="370365" y="366"/>
                  </a:lnTo>
                  <a:lnTo>
                    <a:pt x="408899" y="449"/>
                  </a:lnTo>
                  <a:lnTo>
                    <a:pt x="447428" y="539"/>
                  </a:lnTo>
                  <a:lnTo>
                    <a:pt x="487161" y="621"/>
                  </a:lnTo>
                  <a:lnTo>
                    <a:pt x="529295" y="699"/>
                  </a:lnTo>
                  <a:lnTo>
                    <a:pt x="575023" y="774"/>
                  </a:lnTo>
                  <a:lnTo>
                    <a:pt x="599596" y="797"/>
                  </a:lnTo>
                  <a:lnTo>
                    <a:pt x="625523" y="824"/>
                  </a:lnTo>
                  <a:lnTo>
                    <a:pt x="652951" y="852"/>
                  </a:lnTo>
                  <a:lnTo>
                    <a:pt x="682023" y="874"/>
                  </a:lnTo>
                  <a:lnTo>
                    <a:pt x="752523" y="899"/>
                  </a:lnTo>
                </a:path>
              </a:pathLst>
            </a:custGeom>
            <a:ln w="19049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703757" y="3628617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79">
                  <a:moveTo>
                    <a:pt x="0" y="42849"/>
                  </a:moveTo>
                  <a:lnTo>
                    <a:pt x="21449" y="21449"/>
                  </a:lnTo>
                  <a:lnTo>
                    <a:pt x="24" y="0"/>
                  </a:lnTo>
                  <a:lnTo>
                    <a:pt x="58874" y="21449"/>
                  </a:lnTo>
                  <a:lnTo>
                    <a:pt x="0" y="4284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703757" y="3628617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79">
                  <a:moveTo>
                    <a:pt x="21449" y="21449"/>
                  </a:moveTo>
                  <a:lnTo>
                    <a:pt x="0" y="42849"/>
                  </a:lnTo>
                  <a:lnTo>
                    <a:pt x="58874" y="21449"/>
                  </a:lnTo>
                  <a:lnTo>
                    <a:pt x="24" y="0"/>
                  </a:lnTo>
                  <a:lnTo>
                    <a:pt x="21449" y="21449"/>
                  </a:lnTo>
                  <a:close/>
                </a:path>
              </a:pathLst>
            </a:custGeom>
            <a:ln w="19049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91335" y="1120546"/>
            <a:ext cx="9742805" cy="975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1B5162"/>
                </a:solidFill>
                <a:latin typeface="Arial"/>
                <a:cs typeface="Arial"/>
              </a:rPr>
              <a:t>Create</a:t>
            </a:r>
            <a:r>
              <a:rPr sz="2400" spc="-20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1B5162"/>
                </a:solidFill>
                <a:latin typeface="Arial"/>
                <a:cs typeface="Arial"/>
              </a:rPr>
              <a:t>auto-</a:t>
            </a:r>
            <a:r>
              <a:rPr sz="2400" spc="145" dirty="0">
                <a:solidFill>
                  <a:srgbClr val="1B5162"/>
                </a:solidFill>
                <a:latin typeface="Arial"/>
                <a:cs typeface="Arial"/>
              </a:rPr>
              <a:t>updating</a:t>
            </a:r>
            <a:r>
              <a:rPr sz="2400" spc="-20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1B5162"/>
                </a:solidFill>
                <a:latin typeface="Arial"/>
                <a:cs typeface="Arial"/>
              </a:rPr>
              <a:t>vector</a:t>
            </a:r>
            <a:r>
              <a:rPr sz="2400" spc="-15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B5162"/>
                </a:solidFill>
                <a:latin typeface="Arial"/>
                <a:cs typeface="Arial"/>
              </a:rPr>
              <a:t>indexes,</a:t>
            </a:r>
            <a:r>
              <a:rPr sz="2400" spc="-20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1B5162"/>
                </a:solidFill>
                <a:latin typeface="Arial"/>
                <a:cs typeface="Arial"/>
              </a:rPr>
              <a:t>managed</a:t>
            </a:r>
            <a:r>
              <a:rPr sz="2400" spc="-15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2400" spc="120" dirty="0">
                <a:solidFill>
                  <a:srgbClr val="1B5162"/>
                </a:solidFill>
                <a:latin typeface="Arial"/>
                <a:cs typeface="Arial"/>
              </a:rPr>
              <a:t>by</a:t>
            </a:r>
            <a:r>
              <a:rPr sz="2400" spc="-20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2400" spc="85" dirty="0">
                <a:solidFill>
                  <a:srgbClr val="1B5162"/>
                </a:solidFill>
                <a:latin typeface="Arial"/>
                <a:cs typeface="Arial"/>
              </a:rPr>
              <a:t>Unity</a:t>
            </a:r>
            <a:r>
              <a:rPr sz="2400" spc="-20" dirty="0">
                <a:solidFill>
                  <a:srgbClr val="1B5162"/>
                </a:solidFill>
                <a:latin typeface="Arial"/>
                <a:cs typeface="Arial"/>
              </a:rPr>
              <a:t> </a:t>
            </a:r>
            <a:r>
              <a:rPr sz="2400" spc="35" dirty="0">
                <a:solidFill>
                  <a:srgbClr val="1B5162"/>
                </a:solidFill>
                <a:latin typeface="Arial"/>
                <a:cs typeface="Arial"/>
              </a:rPr>
              <a:t>Catalog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15"/>
              </a:spcBef>
            </a:pPr>
            <a:r>
              <a:rPr sz="1900" dirty="0">
                <a:solidFill>
                  <a:srgbClr val="00A972"/>
                </a:solidFill>
                <a:latin typeface="Arial"/>
                <a:cs typeface="Arial"/>
              </a:rPr>
              <a:t>Choose</a:t>
            </a:r>
            <a:r>
              <a:rPr sz="1900" spc="150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A972"/>
                </a:solidFill>
                <a:latin typeface="Arial"/>
                <a:cs typeface="Arial"/>
              </a:rPr>
              <a:t>your</a:t>
            </a:r>
            <a:r>
              <a:rPr sz="1900" spc="15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A972"/>
                </a:solidFill>
                <a:latin typeface="Arial"/>
                <a:cs typeface="Arial"/>
              </a:rPr>
              <a:t>source</a:t>
            </a:r>
            <a:r>
              <a:rPr sz="1900" spc="150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900" spc="55" dirty="0">
                <a:solidFill>
                  <a:srgbClr val="00A972"/>
                </a:solidFill>
                <a:latin typeface="Arial"/>
                <a:cs typeface="Arial"/>
              </a:rPr>
              <a:t>table</a:t>
            </a:r>
            <a:endParaRPr sz="1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80078" y="2398014"/>
            <a:ext cx="3428365" cy="2134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" marR="502284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solidFill>
                  <a:srgbClr val="00A972"/>
                </a:solidFill>
                <a:latin typeface="Arial"/>
                <a:cs typeface="Arial"/>
              </a:rPr>
              <a:t>Call a</a:t>
            </a:r>
            <a:r>
              <a:rPr sz="1900" spc="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A972"/>
                </a:solidFill>
                <a:latin typeface="Arial"/>
                <a:cs typeface="Arial"/>
              </a:rPr>
              <a:t>simple</a:t>
            </a:r>
            <a:r>
              <a:rPr sz="1900" spc="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900" spc="-70" dirty="0">
                <a:solidFill>
                  <a:srgbClr val="00A972"/>
                </a:solidFill>
                <a:latin typeface="Arial"/>
                <a:cs typeface="Arial"/>
              </a:rPr>
              <a:t>API</a:t>
            </a:r>
            <a:r>
              <a:rPr sz="1900" spc="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900" spc="125" dirty="0">
                <a:solidFill>
                  <a:srgbClr val="00A972"/>
                </a:solidFill>
                <a:latin typeface="Arial"/>
                <a:cs typeface="Arial"/>
              </a:rPr>
              <a:t>to</a:t>
            </a:r>
            <a:r>
              <a:rPr sz="1900" spc="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900" spc="40" dirty="0">
                <a:solidFill>
                  <a:srgbClr val="00A972"/>
                </a:solidFill>
                <a:latin typeface="Arial"/>
                <a:cs typeface="Arial"/>
              </a:rPr>
              <a:t>create </a:t>
            </a:r>
            <a:r>
              <a:rPr sz="1900" dirty="0">
                <a:solidFill>
                  <a:srgbClr val="00A972"/>
                </a:solidFill>
                <a:latin typeface="Arial"/>
                <a:cs typeface="Arial"/>
              </a:rPr>
              <a:t>a</a:t>
            </a:r>
            <a:r>
              <a:rPr sz="1900" spc="20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900" spc="55" dirty="0">
                <a:solidFill>
                  <a:srgbClr val="00A972"/>
                </a:solidFill>
                <a:latin typeface="Arial"/>
                <a:cs typeface="Arial"/>
              </a:rPr>
              <a:t>semantic</a:t>
            </a:r>
            <a:r>
              <a:rPr sz="1900" spc="2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A972"/>
                </a:solidFill>
                <a:latin typeface="Arial"/>
                <a:cs typeface="Arial"/>
              </a:rPr>
              <a:t>search</a:t>
            </a:r>
            <a:r>
              <a:rPr sz="1900" spc="20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00A972"/>
                </a:solidFill>
                <a:latin typeface="Arial"/>
                <a:cs typeface="Arial"/>
              </a:rPr>
              <a:t>index</a:t>
            </a:r>
            <a:endParaRPr sz="1900">
              <a:latin typeface="Arial"/>
              <a:cs typeface="Arial"/>
            </a:endParaRPr>
          </a:p>
          <a:p>
            <a:pPr marL="304165" indent="-304800">
              <a:lnSpc>
                <a:spcPct val="114999"/>
              </a:lnSpc>
              <a:spcBef>
                <a:spcPts val="1010"/>
              </a:spcBef>
            </a:pPr>
            <a:r>
              <a:rPr sz="1000" b="0" spc="125" dirty="0">
                <a:solidFill>
                  <a:srgbClr val="37474F"/>
                </a:solidFill>
                <a:latin typeface="Roboto Medium"/>
                <a:cs typeface="Roboto Medium"/>
              </a:rPr>
              <a:t>client.</a:t>
            </a:r>
            <a:r>
              <a:rPr sz="1000" b="1" spc="125" dirty="0">
                <a:solidFill>
                  <a:srgbClr val="37474F"/>
                </a:solidFill>
                <a:latin typeface="Roboto Black"/>
                <a:cs typeface="Roboto Black"/>
              </a:rPr>
              <a:t>create_delta_sync_index</a:t>
            </a:r>
            <a:r>
              <a:rPr sz="1000" b="0" spc="125" dirty="0">
                <a:solidFill>
                  <a:srgbClr val="37474F"/>
                </a:solidFill>
                <a:latin typeface="Roboto Medium"/>
                <a:cs typeface="Roboto Medium"/>
              </a:rPr>
              <a:t>( </a:t>
            </a:r>
            <a:r>
              <a:rPr sz="1000" b="0" spc="95" dirty="0">
                <a:solidFill>
                  <a:srgbClr val="37474F"/>
                </a:solidFill>
                <a:latin typeface="Roboto Medium"/>
                <a:cs typeface="Roboto Medium"/>
              </a:rPr>
              <a:t>endpoint_name=</a:t>
            </a:r>
            <a:r>
              <a:rPr sz="1000" b="0" spc="95" dirty="0">
                <a:solidFill>
                  <a:srgbClr val="188038"/>
                </a:solidFill>
                <a:latin typeface="Roboto Medium"/>
                <a:cs typeface="Roboto Medium"/>
              </a:rPr>
              <a:t>"storage_endpoint"</a:t>
            </a:r>
            <a:r>
              <a:rPr sz="1000" b="0" spc="95" dirty="0">
                <a:solidFill>
                  <a:srgbClr val="37474F"/>
                </a:solidFill>
                <a:latin typeface="Roboto Medium"/>
                <a:cs typeface="Roboto Medium"/>
              </a:rPr>
              <a:t>, </a:t>
            </a:r>
            <a:r>
              <a:rPr sz="1000" b="0" spc="114" dirty="0">
                <a:solidFill>
                  <a:srgbClr val="37474F"/>
                </a:solidFill>
                <a:latin typeface="Roboto Medium"/>
                <a:cs typeface="Roboto Medium"/>
              </a:rPr>
              <a:t>index_name=</a:t>
            </a:r>
            <a:r>
              <a:rPr sz="1000" b="0" spc="114" dirty="0">
                <a:solidFill>
                  <a:srgbClr val="188038"/>
                </a:solidFill>
                <a:latin typeface="Roboto Medium"/>
                <a:cs typeface="Roboto Medium"/>
              </a:rPr>
              <a:t>f"{catalog}.{schema}.{index}"</a:t>
            </a:r>
            <a:r>
              <a:rPr sz="1000" b="0" spc="114" dirty="0">
                <a:solidFill>
                  <a:srgbClr val="37474F"/>
                </a:solidFill>
                <a:latin typeface="Roboto Medium"/>
                <a:cs typeface="Roboto Medium"/>
              </a:rPr>
              <a:t>, </a:t>
            </a:r>
            <a:r>
              <a:rPr sz="1000" b="1" spc="95" dirty="0">
                <a:solidFill>
                  <a:srgbClr val="37474F"/>
                </a:solidFill>
                <a:latin typeface="Roboto Black"/>
                <a:cs typeface="Roboto Black"/>
              </a:rPr>
              <a:t>source_table_name</a:t>
            </a:r>
            <a:r>
              <a:rPr sz="1000" b="0" spc="95" dirty="0">
                <a:solidFill>
                  <a:srgbClr val="37474F"/>
                </a:solidFill>
                <a:latin typeface="Roboto Medium"/>
                <a:cs typeface="Roboto Medium"/>
              </a:rPr>
              <a:t>=</a:t>
            </a:r>
            <a:r>
              <a:rPr sz="1000" b="0" spc="95" dirty="0">
                <a:solidFill>
                  <a:srgbClr val="188038"/>
                </a:solidFill>
                <a:latin typeface="Roboto Medium"/>
                <a:cs typeface="Roboto Medium"/>
              </a:rPr>
              <a:t>"ml.llm.spark_docs"</a:t>
            </a:r>
            <a:r>
              <a:rPr sz="1000" b="0" spc="95" dirty="0">
                <a:solidFill>
                  <a:srgbClr val="37474F"/>
                </a:solidFill>
                <a:latin typeface="Roboto Medium"/>
                <a:cs typeface="Roboto Medium"/>
              </a:rPr>
              <a:t>, </a:t>
            </a:r>
            <a:r>
              <a:rPr sz="1000" b="0" spc="130" dirty="0">
                <a:solidFill>
                  <a:srgbClr val="37474F"/>
                </a:solidFill>
                <a:latin typeface="Roboto Medium"/>
                <a:cs typeface="Roboto Medium"/>
              </a:rPr>
              <a:t>primary_key=</a:t>
            </a:r>
            <a:r>
              <a:rPr sz="1000" b="0" spc="130" dirty="0">
                <a:solidFill>
                  <a:srgbClr val="188038"/>
                </a:solidFill>
                <a:latin typeface="Roboto Medium"/>
                <a:cs typeface="Roboto Medium"/>
              </a:rPr>
              <a:t>"id"</a:t>
            </a:r>
            <a:r>
              <a:rPr sz="1000" b="0" spc="130" dirty="0">
                <a:solidFill>
                  <a:srgbClr val="37474F"/>
                </a:solidFill>
                <a:latin typeface="Roboto Medium"/>
                <a:cs typeface="Roboto Medium"/>
              </a:rPr>
              <a:t>, </a:t>
            </a:r>
            <a:r>
              <a:rPr sz="1000" b="0" spc="85" dirty="0">
                <a:solidFill>
                  <a:srgbClr val="37474F"/>
                </a:solidFill>
                <a:latin typeface="Roboto Medium"/>
                <a:cs typeface="Roboto Medium"/>
              </a:rPr>
              <a:t>embedding_source_column=</a:t>
            </a:r>
            <a:r>
              <a:rPr sz="1000" b="0" spc="85" dirty="0">
                <a:solidFill>
                  <a:srgbClr val="188038"/>
                </a:solidFill>
                <a:latin typeface="Roboto Medium"/>
                <a:cs typeface="Roboto Medium"/>
              </a:rPr>
              <a:t>"text", </a:t>
            </a:r>
            <a:r>
              <a:rPr sz="1000" b="1" spc="75" dirty="0">
                <a:solidFill>
                  <a:srgbClr val="37474F"/>
                </a:solidFill>
                <a:latin typeface="Roboto Black"/>
                <a:cs typeface="Roboto Black"/>
              </a:rPr>
              <a:t>ai_gateway_route_name</a:t>
            </a:r>
            <a:r>
              <a:rPr sz="1000" b="0" spc="75" dirty="0">
                <a:solidFill>
                  <a:srgbClr val="37474F"/>
                </a:solidFill>
                <a:latin typeface="Roboto Medium"/>
                <a:cs typeface="Roboto Medium"/>
              </a:rPr>
              <a:t>=</a:t>
            </a:r>
            <a:r>
              <a:rPr sz="1000" b="0" spc="75" dirty="0">
                <a:solidFill>
                  <a:srgbClr val="188038"/>
                </a:solidFill>
                <a:latin typeface="Roboto Medium"/>
                <a:cs typeface="Roboto Medium"/>
              </a:rPr>
              <a:t>"openai-</a:t>
            </a:r>
            <a:r>
              <a:rPr sz="1000" b="0" spc="114" dirty="0">
                <a:solidFill>
                  <a:srgbClr val="188038"/>
                </a:solidFill>
                <a:latin typeface="Roboto Medium"/>
                <a:cs typeface="Roboto Medium"/>
              </a:rPr>
              <a:t>embedding"</a:t>
            </a:r>
            <a:r>
              <a:rPr sz="1000" b="0" spc="114" dirty="0">
                <a:solidFill>
                  <a:srgbClr val="37474F"/>
                </a:solidFill>
                <a:latin typeface="Roboto Medium"/>
                <a:cs typeface="Roboto Medium"/>
              </a:rPr>
              <a:t>, </a:t>
            </a:r>
            <a:r>
              <a:rPr sz="1000" b="0" spc="65" dirty="0">
                <a:solidFill>
                  <a:srgbClr val="37474F"/>
                </a:solidFill>
                <a:latin typeface="Roboto Medium"/>
                <a:cs typeface="Roboto Medium"/>
              </a:rPr>
              <a:t>pipeline_type=</a:t>
            </a:r>
            <a:r>
              <a:rPr sz="1000" b="0" spc="65" dirty="0">
                <a:solidFill>
                  <a:srgbClr val="188038"/>
                </a:solidFill>
                <a:latin typeface="Roboto Medium"/>
                <a:cs typeface="Roboto Medium"/>
              </a:rPr>
              <a:t>"CONTINUOUS"</a:t>
            </a:r>
            <a:endParaRPr sz="1000">
              <a:latin typeface="Roboto Medium"/>
              <a:cs typeface="Roboto Medium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64904" y="2877096"/>
            <a:ext cx="3209290" cy="1527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8364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solidFill>
                  <a:srgbClr val="00A972"/>
                </a:solidFill>
                <a:latin typeface="Arial"/>
                <a:cs typeface="Arial"/>
              </a:rPr>
              <a:t>Call</a:t>
            </a:r>
            <a:r>
              <a:rPr sz="1900" spc="-4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900" spc="70" dirty="0">
                <a:solidFill>
                  <a:srgbClr val="00A972"/>
                </a:solidFill>
                <a:latin typeface="Arial"/>
                <a:cs typeface="Arial"/>
              </a:rPr>
              <a:t>endpoint</a:t>
            </a:r>
            <a:r>
              <a:rPr sz="1900" spc="-4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900" spc="40" dirty="0">
                <a:solidFill>
                  <a:srgbClr val="00A972"/>
                </a:solidFill>
                <a:latin typeface="Arial"/>
                <a:cs typeface="Arial"/>
              </a:rPr>
              <a:t>for </a:t>
            </a:r>
            <a:r>
              <a:rPr sz="1900" spc="70" dirty="0">
                <a:solidFill>
                  <a:srgbClr val="00A972"/>
                </a:solidFill>
                <a:latin typeface="Arial"/>
                <a:cs typeface="Arial"/>
              </a:rPr>
              <a:t>real-</a:t>
            </a:r>
            <a:r>
              <a:rPr sz="1900" spc="95" dirty="0">
                <a:solidFill>
                  <a:srgbClr val="00A972"/>
                </a:solidFill>
                <a:latin typeface="Arial"/>
                <a:cs typeface="Arial"/>
              </a:rPr>
              <a:t>time</a:t>
            </a:r>
            <a:r>
              <a:rPr sz="1900" spc="1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00A972"/>
                </a:solidFill>
                <a:latin typeface="Arial"/>
                <a:cs typeface="Arial"/>
              </a:rPr>
              <a:t>retrieval</a:t>
            </a:r>
            <a:endParaRPr sz="1900">
              <a:latin typeface="Arial"/>
              <a:cs typeface="Arial"/>
            </a:endParaRPr>
          </a:p>
          <a:p>
            <a:pPr marL="179705" marR="5080" indent="-167640">
              <a:lnSpc>
                <a:spcPct val="114999"/>
              </a:lnSpc>
              <a:spcBef>
                <a:spcPts val="1195"/>
              </a:spcBef>
            </a:pPr>
            <a:r>
              <a:rPr sz="1100" b="0" spc="185" dirty="0">
                <a:solidFill>
                  <a:srgbClr val="37474F"/>
                </a:solidFill>
                <a:latin typeface="Roboto Medium"/>
                <a:cs typeface="Roboto Medium"/>
              </a:rPr>
              <a:t>result</a:t>
            </a:r>
            <a:r>
              <a:rPr sz="1100" b="0" spc="409" dirty="0">
                <a:solidFill>
                  <a:srgbClr val="37474F"/>
                </a:solidFill>
                <a:latin typeface="Roboto Medium"/>
                <a:cs typeface="Roboto Medium"/>
              </a:rPr>
              <a:t> </a:t>
            </a:r>
            <a:r>
              <a:rPr sz="1100" b="0" dirty="0">
                <a:solidFill>
                  <a:srgbClr val="37474F"/>
                </a:solidFill>
                <a:latin typeface="Roboto Medium"/>
                <a:cs typeface="Roboto Medium"/>
              </a:rPr>
              <a:t>=</a:t>
            </a:r>
            <a:r>
              <a:rPr sz="1100" b="0" spc="415" dirty="0">
                <a:solidFill>
                  <a:srgbClr val="37474F"/>
                </a:solidFill>
                <a:latin typeface="Roboto Medium"/>
                <a:cs typeface="Roboto Medium"/>
              </a:rPr>
              <a:t> </a:t>
            </a:r>
            <a:r>
              <a:rPr sz="1100" b="0" spc="145" dirty="0">
                <a:solidFill>
                  <a:srgbClr val="37474F"/>
                </a:solidFill>
                <a:latin typeface="Roboto Medium"/>
                <a:cs typeface="Roboto Medium"/>
              </a:rPr>
              <a:t>index.</a:t>
            </a:r>
            <a:r>
              <a:rPr sz="1100" b="1" spc="145" dirty="0">
                <a:solidFill>
                  <a:srgbClr val="37474F"/>
                </a:solidFill>
                <a:latin typeface="Roboto Black"/>
                <a:cs typeface="Roboto Black"/>
              </a:rPr>
              <a:t>similarity_search</a:t>
            </a:r>
            <a:r>
              <a:rPr sz="1100" b="0" spc="145" dirty="0">
                <a:solidFill>
                  <a:srgbClr val="37474F"/>
                </a:solidFill>
                <a:latin typeface="Roboto Medium"/>
                <a:cs typeface="Roboto Medium"/>
              </a:rPr>
              <a:t>( </a:t>
            </a:r>
            <a:r>
              <a:rPr sz="1100" b="0" spc="110" dirty="0">
                <a:solidFill>
                  <a:srgbClr val="37474F"/>
                </a:solidFill>
                <a:latin typeface="Roboto Medium"/>
                <a:cs typeface="Roboto Medium"/>
              </a:rPr>
              <a:t>query_text=</a:t>
            </a:r>
            <a:r>
              <a:rPr sz="1100" b="0" spc="110" dirty="0">
                <a:solidFill>
                  <a:srgbClr val="188038"/>
                </a:solidFill>
                <a:latin typeface="Roboto Medium"/>
                <a:cs typeface="Roboto Medium"/>
              </a:rPr>
              <a:t>"What</a:t>
            </a:r>
            <a:r>
              <a:rPr sz="1100" b="0" spc="395" dirty="0">
                <a:solidFill>
                  <a:srgbClr val="188038"/>
                </a:solidFill>
                <a:latin typeface="Roboto Medium"/>
                <a:cs typeface="Roboto Medium"/>
              </a:rPr>
              <a:t> </a:t>
            </a:r>
            <a:r>
              <a:rPr sz="1100" b="0" spc="229" dirty="0">
                <a:solidFill>
                  <a:srgbClr val="188038"/>
                </a:solidFill>
                <a:latin typeface="Roboto Medium"/>
                <a:cs typeface="Roboto Medium"/>
              </a:rPr>
              <a:t>is</a:t>
            </a:r>
            <a:r>
              <a:rPr sz="1100" b="0" spc="400" dirty="0">
                <a:solidFill>
                  <a:srgbClr val="188038"/>
                </a:solidFill>
                <a:latin typeface="Roboto Medium"/>
                <a:cs typeface="Roboto Medium"/>
              </a:rPr>
              <a:t> </a:t>
            </a:r>
            <a:r>
              <a:rPr sz="1100" b="0" spc="80" dirty="0">
                <a:solidFill>
                  <a:srgbClr val="188038"/>
                </a:solidFill>
                <a:latin typeface="Roboto Medium"/>
                <a:cs typeface="Roboto Medium"/>
              </a:rPr>
              <a:t>Spark</a:t>
            </a:r>
            <a:r>
              <a:rPr sz="1100" b="0" spc="400" dirty="0">
                <a:solidFill>
                  <a:srgbClr val="188038"/>
                </a:solidFill>
                <a:latin typeface="Roboto Medium"/>
                <a:cs typeface="Roboto Medium"/>
              </a:rPr>
              <a:t> </a:t>
            </a:r>
            <a:r>
              <a:rPr sz="1100" b="0" spc="120" dirty="0">
                <a:solidFill>
                  <a:srgbClr val="188038"/>
                </a:solidFill>
                <a:latin typeface="Roboto Medium"/>
                <a:cs typeface="Roboto Medium"/>
              </a:rPr>
              <a:t>Connect?"</a:t>
            </a:r>
            <a:r>
              <a:rPr sz="1100" b="0" spc="120" dirty="0">
                <a:solidFill>
                  <a:srgbClr val="37474F"/>
                </a:solidFill>
                <a:latin typeface="Roboto Medium"/>
                <a:cs typeface="Roboto Medium"/>
              </a:rPr>
              <a:t>, </a:t>
            </a:r>
            <a:r>
              <a:rPr sz="1100" b="0" spc="150" dirty="0">
                <a:solidFill>
                  <a:srgbClr val="37474F"/>
                </a:solidFill>
                <a:latin typeface="Roboto Medium"/>
                <a:cs typeface="Roboto Medium"/>
              </a:rPr>
              <a:t>columns=[</a:t>
            </a:r>
            <a:r>
              <a:rPr sz="1100" b="0" spc="150" dirty="0">
                <a:solidFill>
                  <a:srgbClr val="188038"/>
                </a:solidFill>
                <a:latin typeface="Roboto Medium"/>
                <a:cs typeface="Roboto Medium"/>
              </a:rPr>
              <a:t>"id"</a:t>
            </a:r>
            <a:r>
              <a:rPr sz="1100" b="0" spc="150" dirty="0">
                <a:solidFill>
                  <a:srgbClr val="37474F"/>
                </a:solidFill>
                <a:latin typeface="Roboto Medium"/>
                <a:cs typeface="Roboto Medium"/>
              </a:rPr>
              <a:t>,</a:t>
            </a:r>
            <a:r>
              <a:rPr sz="1100" b="0" spc="400" dirty="0">
                <a:solidFill>
                  <a:srgbClr val="37474F"/>
                </a:solidFill>
                <a:latin typeface="Roboto Medium"/>
                <a:cs typeface="Roboto Medium"/>
              </a:rPr>
              <a:t> </a:t>
            </a:r>
            <a:r>
              <a:rPr sz="1100" b="0" spc="250" dirty="0">
                <a:solidFill>
                  <a:srgbClr val="188038"/>
                </a:solidFill>
                <a:latin typeface="Roboto Medium"/>
                <a:cs typeface="Roboto Medium"/>
              </a:rPr>
              <a:t>"text"</a:t>
            </a:r>
            <a:r>
              <a:rPr sz="1100" b="0" spc="250" dirty="0">
                <a:solidFill>
                  <a:srgbClr val="37474F"/>
                </a:solidFill>
                <a:latin typeface="Roboto Medium"/>
                <a:cs typeface="Roboto Medium"/>
              </a:rPr>
              <a:t>,</a:t>
            </a:r>
            <a:r>
              <a:rPr sz="1100" b="0" spc="405" dirty="0">
                <a:solidFill>
                  <a:srgbClr val="37474F"/>
                </a:solidFill>
                <a:latin typeface="Roboto Medium"/>
                <a:cs typeface="Roboto Medium"/>
              </a:rPr>
              <a:t> </a:t>
            </a:r>
            <a:r>
              <a:rPr sz="1100" b="0" spc="265" dirty="0">
                <a:solidFill>
                  <a:srgbClr val="188038"/>
                </a:solidFill>
                <a:latin typeface="Roboto Medium"/>
                <a:cs typeface="Roboto Medium"/>
              </a:rPr>
              <a:t>"link"</a:t>
            </a:r>
            <a:r>
              <a:rPr sz="1100" b="0" spc="265" dirty="0">
                <a:solidFill>
                  <a:srgbClr val="37474F"/>
                </a:solidFill>
                <a:latin typeface="Roboto Medium"/>
                <a:cs typeface="Roboto Medium"/>
              </a:rPr>
              <a:t>], </a:t>
            </a:r>
            <a:r>
              <a:rPr sz="1100" b="0" spc="190" dirty="0">
                <a:solidFill>
                  <a:srgbClr val="37474F"/>
                </a:solidFill>
                <a:latin typeface="Roboto Medium"/>
                <a:cs typeface="Roboto Medium"/>
              </a:rPr>
              <a:t>filters={</a:t>
            </a:r>
            <a:r>
              <a:rPr sz="1100" b="0" spc="190" dirty="0">
                <a:solidFill>
                  <a:srgbClr val="188038"/>
                </a:solidFill>
                <a:latin typeface="Roboto Medium"/>
                <a:cs typeface="Roboto Medium"/>
              </a:rPr>
              <a:t>"doctype"</a:t>
            </a:r>
            <a:r>
              <a:rPr sz="1100" b="0" spc="190" dirty="0">
                <a:solidFill>
                  <a:srgbClr val="37474F"/>
                </a:solidFill>
                <a:latin typeface="Roboto Medium"/>
                <a:cs typeface="Roboto Medium"/>
              </a:rPr>
              <a:t>:</a:t>
            </a:r>
            <a:r>
              <a:rPr sz="1100" b="0" spc="390" dirty="0">
                <a:solidFill>
                  <a:srgbClr val="37474F"/>
                </a:solidFill>
                <a:latin typeface="Roboto Medium"/>
                <a:cs typeface="Roboto Medium"/>
              </a:rPr>
              <a:t> </a:t>
            </a:r>
            <a:r>
              <a:rPr sz="1100" b="0" spc="210" dirty="0">
                <a:solidFill>
                  <a:srgbClr val="188038"/>
                </a:solidFill>
                <a:latin typeface="Roboto Medium"/>
                <a:cs typeface="Roboto Medium"/>
              </a:rPr>
              <a:t>"wiki"</a:t>
            </a:r>
            <a:r>
              <a:rPr sz="1100" b="0" spc="210" dirty="0">
                <a:solidFill>
                  <a:srgbClr val="37474F"/>
                </a:solidFill>
                <a:latin typeface="Roboto Medium"/>
                <a:cs typeface="Roboto Medium"/>
              </a:rPr>
              <a:t>})</a:t>
            </a:r>
            <a:endParaRPr sz="1100">
              <a:latin typeface="Roboto Medium"/>
              <a:cs typeface="Roboto Medium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7949" y="3597592"/>
            <a:ext cx="3449320" cy="910590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1900" dirty="0">
                <a:solidFill>
                  <a:srgbClr val="00A972"/>
                </a:solidFill>
                <a:latin typeface="Arial"/>
                <a:cs typeface="Arial"/>
              </a:rPr>
              <a:t>Choose</a:t>
            </a:r>
            <a:r>
              <a:rPr sz="1900" spc="4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A972"/>
                </a:solidFill>
                <a:latin typeface="Arial"/>
                <a:cs typeface="Arial"/>
              </a:rPr>
              <a:t>any</a:t>
            </a:r>
            <a:r>
              <a:rPr sz="1900" spc="4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900" spc="60" dirty="0">
                <a:solidFill>
                  <a:srgbClr val="00A972"/>
                </a:solidFill>
                <a:latin typeface="Arial"/>
                <a:cs typeface="Arial"/>
              </a:rPr>
              <a:t>embedding</a:t>
            </a:r>
            <a:r>
              <a:rPr sz="1900" spc="4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900" spc="50" dirty="0">
                <a:solidFill>
                  <a:srgbClr val="00A972"/>
                </a:solidFill>
                <a:latin typeface="Arial"/>
                <a:cs typeface="Arial"/>
              </a:rPr>
              <a:t>model</a:t>
            </a:r>
            <a:endParaRPr sz="1900">
              <a:latin typeface="Arial"/>
              <a:cs typeface="Arial"/>
            </a:endParaRPr>
          </a:p>
          <a:p>
            <a:pPr marL="167005">
              <a:lnSpc>
                <a:spcPct val="100000"/>
              </a:lnSpc>
              <a:spcBef>
                <a:spcPts val="1140"/>
              </a:spcBef>
            </a:pPr>
            <a:r>
              <a:rPr sz="2100" dirty="0">
                <a:solidFill>
                  <a:srgbClr val="618794"/>
                </a:solidFill>
                <a:latin typeface="Arial"/>
                <a:cs typeface="Arial"/>
              </a:rPr>
              <a:t>MLflow</a:t>
            </a:r>
            <a:r>
              <a:rPr sz="2100" spc="-1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618794"/>
                </a:solidFill>
                <a:latin typeface="Arial"/>
                <a:cs typeface="Arial"/>
              </a:rPr>
              <a:t>AI</a:t>
            </a:r>
            <a:r>
              <a:rPr sz="2100" spc="-2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618794"/>
                </a:solidFill>
                <a:latin typeface="Arial"/>
                <a:cs typeface="Arial"/>
              </a:rPr>
              <a:t>Gateway</a:t>
            </a:r>
            <a:endParaRPr sz="21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930919" y="4688115"/>
            <a:ext cx="1005840" cy="62230"/>
            <a:chOff x="2930919" y="4688115"/>
            <a:chExt cx="1005840" cy="62230"/>
          </a:xfrm>
        </p:grpSpPr>
        <p:sp>
          <p:nvSpPr>
            <p:cNvPr id="32" name="object 32"/>
            <p:cNvSpPr/>
            <p:nvPr/>
          </p:nvSpPr>
          <p:spPr>
            <a:xfrm>
              <a:off x="2940444" y="4718190"/>
              <a:ext cx="949325" cy="1270"/>
            </a:xfrm>
            <a:custGeom>
              <a:avLst/>
              <a:gdLst/>
              <a:ahLst/>
              <a:cxnLst/>
              <a:rect l="l" t="t" r="r" b="b"/>
              <a:pathLst>
                <a:path w="949325" h="1270">
                  <a:moveTo>
                    <a:pt x="0" y="0"/>
                  </a:moveTo>
                  <a:lnTo>
                    <a:pt x="72416" y="5"/>
                  </a:lnTo>
                  <a:lnTo>
                    <a:pt x="137985" y="22"/>
                  </a:lnTo>
                  <a:lnTo>
                    <a:pt x="197466" y="49"/>
                  </a:lnTo>
                  <a:lnTo>
                    <a:pt x="251620" y="84"/>
                  </a:lnTo>
                  <a:lnTo>
                    <a:pt x="301208" y="128"/>
                  </a:lnTo>
                  <a:lnTo>
                    <a:pt x="346992" y="178"/>
                  </a:lnTo>
                  <a:lnTo>
                    <a:pt x="389732" y="233"/>
                  </a:lnTo>
                  <a:lnTo>
                    <a:pt x="430189" y="294"/>
                  </a:lnTo>
                  <a:lnTo>
                    <a:pt x="469124" y="358"/>
                  </a:lnTo>
                  <a:lnTo>
                    <a:pt x="507298" y="424"/>
                  </a:lnTo>
                  <a:lnTo>
                    <a:pt x="555111" y="517"/>
                  </a:lnTo>
                  <a:lnTo>
                    <a:pt x="604405" y="606"/>
                  </a:lnTo>
                  <a:lnTo>
                    <a:pt x="656670" y="685"/>
                  </a:lnTo>
                  <a:lnTo>
                    <a:pt x="713398" y="749"/>
                  </a:lnTo>
                  <a:lnTo>
                    <a:pt x="743893" y="772"/>
                  </a:lnTo>
                  <a:lnTo>
                    <a:pt x="776060" y="799"/>
                  </a:lnTo>
                  <a:lnTo>
                    <a:pt x="810085" y="827"/>
                  </a:lnTo>
                  <a:lnTo>
                    <a:pt x="846148" y="849"/>
                  </a:lnTo>
                  <a:lnTo>
                    <a:pt x="949323" y="874"/>
                  </a:lnTo>
                </a:path>
              </a:pathLst>
            </a:custGeom>
            <a:ln w="19049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68317" y="4697640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79">
                  <a:moveTo>
                    <a:pt x="0" y="42849"/>
                  </a:moveTo>
                  <a:lnTo>
                    <a:pt x="21449" y="21424"/>
                  </a:lnTo>
                  <a:lnTo>
                    <a:pt x="24" y="0"/>
                  </a:lnTo>
                  <a:lnTo>
                    <a:pt x="58874" y="21424"/>
                  </a:lnTo>
                  <a:lnTo>
                    <a:pt x="0" y="4284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68317" y="4697640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79">
                  <a:moveTo>
                    <a:pt x="21449" y="21424"/>
                  </a:moveTo>
                  <a:lnTo>
                    <a:pt x="0" y="42849"/>
                  </a:lnTo>
                  <a:lnTo>
                    <a:pt x="58874" y="21424"/>
                  </a:lnTo>
                  <a:lnTo>
                    <a:pt x="24" y="0"/>
                  </a:lnTo>
                  <a:lnTo>
                    <a:pt x="21449" y="21424"/>
                  </a:lnTo>
                  <a:close/>
                </a:path>
              </a:pathLst>
            </a:custGeom>
            <a:ln w="19049">
              <a:solidFill>
                <a:srgbClr val="3F3F3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8435433" y="4795290"/>
            <a:ext cx="3670300" cy="941705"/>
            <a:chOff x="8435433" y="4795290"/>
            <a:chExt cx="3670300" cy="941705"/>
          </a:xfrm>
        </p:grpSpPr>
        <p:sp>
          <p:nvSpPr>
            <p:cNvPr id="36" name="object 36"/>
            <p:cNvSpPr/>
            <p:nvPr/>
          </p:nvSpPr>
          <p:spPr>
            <a:xfrm>
              <a:off x="8444992" y="4804829"/>
              <a:ext cx="3651250" cy="922655"/>
            </a:xfrm>
            <a:custGeom>
              <a:avLst/>
              <a:gdLst/>
              <a:ahLst/>
              <a:cxnLst/>
              <a:rect l="l" t="t" r="r" b="b"/>
              <a:pathLst>
                <a:path w="3651250" h="922654">
                  <a:moveTo>
                    <a:pt x="3497237" y="0"/>
                  </a:moveTo>
                  <a:lnTo>
                    <a:pt x="153746" y="0"/>
                  </a:lnTo>
                  <a:lnTo>
                    <a:pt x="105150" y="7839"/>
                  </a:lnTo>
                  <a:lnTo>
                    <a:pt x="62945" y="29668"/>
                  </a:lnTo>
                  <a:lnTo>
                    <a:pt x="29663" y="62953"/>
                  </a:lnTo>
                  <a:lnTo>
                    <a:pt x="7838" y="105161"/>
                  </a:lnTo>
                  <a:lnTo>
                    <a:pt x="0" y="153758"/>
                  </a:lnTo>
                  <a:lnTo>
                    <a:pt x="0" y="768756"/>
                  </a:lnTo>
                  <a:lnTo>
                    <a:pt x="7838" y="817351"/>
                  </a:lnTo>
                  <a:lnTo>
                    <a:pt x="29663" y="859557"/>
                  </a:lnTo>
                  <a:lnTo>
                    <a:pt x="62945" y="892839"/>
                  </a:lnTo>
                  <a:lnTo>
                    <a:pt x="105150" y="914665"/>
                  </a:lnTo>
                  <a:lnTo>
                    <a:pt x="153746" y="922503"/>
                  </a:lnTo>
                  <a:lnTo>
                    <a:pt x="3497237" y="922503"/>
                  </a:lnTo>
                  <a:lnTo>
                    <a:pt x="3545839" y="914665"/>
                  </a:lnTo>
                  <a:lnTo>
                    <a:pt x="3588047" y="892839"/>
                  </a:lnTo>
                  <a:lnTo>
                    <a:pt x="3621331" y="859557"/>
                  </a:lnTo>
                  <a:lnTo>
                    <a:pt x="3643157" y="817351"/>
                  </a:lnTo>
                  <a:lnTo>
                    <a:pt x="3650996" y="768756"/>
                  </a:lnTo>
                  <a:lnTo>
                    <a:pt x="3650996" y="153758"/>
                  </a:lnTo>
                  <a:lnTo>
                    <a:pt x="3639289" y="94919"/>
                  </a:lnTo>
                  <a:lnTo>
                    <a:pt x="3605961" y="45034"/>
                  </a:lnTo>
                  <a:lnTo>
                    <a:pt x="3556080" y="11706"/>
                  </a:lnTo>
                  <a:lnTo>
                    <a:pt x="3497237" y="0"/>
                  </a:lnTo>
                  <a:close/>
                </a:path>
              </a:pathLst>
            </a:custGeom>
            <a:solidFill>
              <a:srgbClr val="EEED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44958" y="4804815"/>
              <a:ext cx="3651250" cy="922655"/>
            </a:xfrm>
            <a:custGeom>
              <a:avLst/>
              <a:gdLst/>
              <a:ahLst/>
              <a:cxnLst/>
              <a:rect l="l" t="t" r="r" b="b"/>
              <a:pathLst>
                <a:path w="3651250" h="922654">
                  <a:moveTo>
                    <a:pt x="0" y="153774"/>
                  </a:moveTo>
                  <a:lnTo>
                    <a:pt x="7839" y="105170"/>
                  </a:lnTo>
                  <a:lnTo>
                    <a:pt x="29670" y="62958"/>
                  </a:lnTo>
                  <a:lnTo>
                    <a:pt x="62958" y="29670"/>
                  </a:lnTo>
                  <a:lnTo>
                    <a:pt x="105170" y="7839"/>
                  </a:lnTo>
                  <a:lnTo>
                    <a:pt x="153774" y="0"/>
                  </a:lnTo>
                  <a:lnTo>
                    <a:pt x="3497242" y="0"/>
                  </a:lnTo>
                  <a:lnTo>
                    <a:pt x="3556095" y="11706"/>
                  </a:lnTo>
                  <a:lnTo>
                    <a:pt x="3605967" y="45049"/>
                  </a:lnTo>
                  <a:lnTo>
                    <a:pt x="3639311" y="94921"/>
                  </a:lnTo>
                  <a:lnTo>
                    <a:pt x="3651017" y="153774"/>
                  </a:lnTo>
                  <a:lnTo>
                    <a:pt x="3651017" y="768748"/>
                  </a:lnTo>
                  <a:lnTo>
                    <a:pt x="3643177" y="817349"/>
                  </a:lnTo>
                  <a:lnTo>
                    <a:pt x="3621347" y="859555"/>
                  </a:lnTo>
                  <a:lnTo>
                    <a:pt x="3588059" y="892836"/>
                  </a:lnTo>
                  <a:lnTo>
                    <a:pt x="3545846" y="914660"/>
                  </a:lnTo>
                  <a:lnTo>
                    <a:pt x="3497242" y="922498"/>
                  </a:lnTo>
                  <a:lnTo>
                    <a:pt x="153774" y="922498"/>
                  </a:lnTo>
                  <a:lnTo>
                    <a:pt x="105170" y="914660"/>
                  </a:lnTo>
                  <a:lnTo>
                    <a:pt x="62958" y="892836"/>
                  </a:lnTo>
                  <a:lnTo>
                    <a:pt x="29670" y="859555"/>
                  </a:lnTo>
                  <a:lnTo>
                    <a:pt x="7839" y="817349"/>
                  </a:lnTo>
                  <a:lnTo>
                    <a:pt x="0" y="768748"/>
                  </a:lnTo>
                  <a:lnTo>
                    <a:pt x="0" y="153774"/>
                  </a:lnTo>
                  <a:close/>
                </a:path>
              </a:pathLst>
            </a:custGeom>
            <a:ln w="19049">
              <a:solidFill>
                <a:srgbClr val="00A97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621322" y="4873778"/>
            <a:ext cx="3223895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87655" marR="551180" indent="-275590">
              <a:lnSpc>
                <a:spcPct val="101600"/>
              </a:lnSpc>
              <a:spcBef>
                <a:spcPts val="70"/>
              </a:spcBef>
              <a:buChar char="●"/>
              <a:tabLst>
                <a:tab pos="287655" algn="l"/>
              </a:tabLst>
            </a:pPr>
            <a:r>
              <a:rPr sz="1600" dirty="0">
                <a:solidFill>
                  <a:srgbClr val="00A972"/>
                </a:solidFill>
                <a:latin typeface="Arial"/>
                <a:cs typeface="Arial"/>
              </a:rPr>
              <a:t>Integrate</a:t>
            </a:r>
            <a:r>
              <a:rPr sz="1600" spc="12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600" spc="75" dirty="0">
                <a:solidFill>
                  <a:srgbClr val="00A972"/>
                </a:solidFill>
                <a:latin typeface="Arial"/>
                <a:cs typeface="Arial"/>
              </a:rPr>
              <a:t>with</a:t>
            </a:r>
            <a:r>
              <a:rPr sz="1600" spc="12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0A972"/>
                </a:solidFill>
                <a:latin typeface="Arial"/>
                <a:cs typeface="Arial"/>
              </a:rPr>
              <a:t>LangChain, LlamaIndex,</a:t>
            </a:r>
            <a:r>
              <a:rPr sz="1600" spc="-5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00A972"/>
                </a:solidFill>
                <a:latin typeface="Arial"/>
                <a:cs typeface="Arial"/>
              </a:rPr>
              <a:t>etc.</a:t>
            </a:r>
            <a:endParaRPr sz="1600">
              <a:latin typeface="Arial"/>
              <a:cs typeface="Arial"/>
            </a:endParaRPr>
          </a:p>
          <a:p>
            <a:pPr marL="287655" indent="-274955">
              <a:lnSpc>
                <a:spcPct val="100000"/>
              </a:lnSpc>
              <a:spcBef>
                <a:spcPts val="30"/>
              </a:spcBef>
              <a:buChar char="●"/>
              <a:tabLst>
                <a:tab pos="287655" algn="l"/>
              </a:tabLst>
            </a:pPr>
            <a:r>
              <a:rPr sz="1600" dirty="0">
                <a:solidFill>
                  <a:srgbClr val="00A972"/>
                </a:solidFill>
                <a:latin typeface="Arial"/>
                <a:cs typeface="Arial"/>
              </a:rPr>
              <a:t>Scale</a:t>
            </a:r>
            <a:r>
              <a:rPr sz="1600" spc="-30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600" spc="85" dirty="0">
                <a:solidFill>
                  <a:srgbClr val="00A972"/>
                </a:solidFill>
                <a:latin typeface="Arial"/>
                <a:cs typeface="Arial"/>
              </a:rPr>
              <a:t>out</a:t>
            </a:r>
            <a:r>
              <a:rPr sz="1600" spc="-30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00A972"/>
                </a:solidFill>
                <a:latin typeface="Arial"/>
                <a:cs typeface="Arial"/>
              </a:rPr>
              <a:t>endpoints</a:t>
            </a:r>
            <a:r>
              <a:rPr sz="1600" spc="-25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A972"/>
                </a:solidFill>
                <a:latin typeface="Arial"/>
                <a:cs typeface="Arial"/>
              </a:rPr>
              <a:t>as</a:t>
            </a:r>
            <a:r>
              <a:rPr sz="1600" spc="-30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600" spc="40" dirty="0">
                <a:solidFill>
                  <a:srgbClr val="00A972"/>
                </a:solidFill>
                <a:latin typeface="Arial"/>
                <a:cs typeface="Arial"/>
              </a:rPr>
              <a:t>needed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48160" y="6458629"/>
            <a:ext cx="281622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©2022</a:t>
            </a:r>
            <a:r>
              <a:rPr sz="1100" spc="6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Databricks</a:t>
            </a:r>
            <a:r>
              <a:rPr sz="1100" spc="6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Inc.</a:t>
            </a:r>
            <a:r>
              <a:rPr sz="1100" spc="6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794"/>
                </a:solidFill>
                <a:latin typeface="Arial"/>
                <a:cs typeface="Arial"/>
              </a:rPr>
              <a:t>—</a:t>
            </a:r>
            <a:r>
              <a:rPr sz="1100" spc="6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All</a:t>
            </a:r>
            <a:r>
              <a:rPr sz="1100" spc="6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rights</a:t>
            </a:r>
            <a:r>
              <a:rPr sz="1100" spc="6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794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3250" y="6142896"/>
            <a:ext cx="21443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00A972"/>
                </a:solidFill>
                <a:latin typeface="Arial"/>
                <a:cs typeface="Arial"/>
              </a:rPr>
              <a:t>Documentation:</a:t>
            </a:r>
            <a:r>
              <a:rPr sz="1300" spc="204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300" u="heavy" spc="-9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9"/>
              </a:rPr>
              <a:t>AWS</a:t>
            </a:r>
            <a:r>
              <a:rPr sz="1300" u="none" spc="-90" dirty="0">
                <a:solidFill>
                  <a:srgbClr val="00A972"/>
                </a:solidFill>
                <a:latin typeface="Arial"/>
                <a:cs typeface="Arial"/>
              </a:rPr>
              <a:t>,</a:t>
            </a:r>
            <a:r>
              <a:rPr sz="1300" u="none" spc="210" dirty="0">
                <a:solidFill>
                  <a:srgbClr val="00A972"/>
                </a:solidFill>
                <a:latin typeface="Arial"/>
                <a:cs typeface="Arial"/>
              </a:rPr>
              <a:t> </a:t>
            </a:r>
            <a:r>
              <a:rPr sz="1300" u="heavy" spc="-2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10"/>
              </a:rPr>
              <a:t>Azure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1A30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4239" y="6469461"/>
            <a:ext cx="186721" cy="1866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0352" y="443890"/>
            <a:ext cx="10329545" cy="141541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 indent="76835">
              <a:lnSpc>
                <a:spcPts val="5180"/>
              </a:lnSpc>
              <a:spcBef>
                <a:spcPts val="755"/>
              </a:spcBef>
            </a:pPr>
            <a:r>
              <a:rPr sz="4800" dirty="0">
                <a:solidFill>
                  <a:srgbClr val="F9F7F3"/>
                </a:solidFill>
              </a:rPr>
              <a:t>A</a:t>
            </a:r>
            <a:r>
              <a:rPr sz="4800" spc="-25" dirty="0">
                <a:solidFill>
                  <a:srgbClr val="F9F7F3"/>
                </a:solidFill>
              </a:rPr>
              <a:t> </a:t>
            </a:r>
            <a:r>
              <a:rPr sz="4800" dirty="0">
                <a:solidFill>
                  <a:srgbClr val="F9F7F3"/>
                </a:solidFill>
              </a:rPr>
              <a:t>Data</a:t>
            </a:r>
            <a:r>
              <a:rPr sz="4800" spc="-25" dirty="0">
                <a:solidFill>
                  <a:srgbClr val="F9F7F3"/>
                </a:solidFill>
              </a:rPr>
              <a:t> </a:t>
            </a:r>
            <a:r>
              <a:rPr sz="4800" spc="65" dirty="0">
                <a:solidFill>
                  <a:srgbClr val="F9F7F3"/>
                </a:solidFill>
              </a:rPr>
              <a:t>Intelligence</a:t>
            </a:r>
            <a:r>
              <a:rPr sz="4800" spc="-25" dirty="0">
                <a:solidFill>
                  <a:srgbClr val="F9F7F3"/>
                </a:solidFill>
              </a:rPr>
              <a:t> </a:t>
            </a:r>
            <a:r>
              <a:rPr sz="4800" spc="95" dirty="0">
                <a:solidFill>
                  <a:srgbClr val="F9F7F3"/>
                </a:solidFill>
              </a:rPr>
              <a:t>Platform</a:t>
            </a:r>
            <a:r>
              <a:rPr sz="4800" spc="-25" dirty="0">
                <a:solidFill>
                  <a:srgbClr val="F9F7F3"/>
                </a:solidFill>
              </a:rPr>
              <a:t> </a:t>
            </a:r>
            <a:r>
              <a:rPr sz="4800" spc="-10" dirty="0">
                <a:solidFill>
                  <a:srgbClr val="F9F7F3"/>
                </a:solidFill>
              </a:rPr>
              <a:t>enables </a:t>
            </a:r>
            <a:r>
              <a:rPr sz="4800" spc="80" dirty="0">
                <a:solidFill>
                  <a:srgbClr val="F9F7F3"/>
                </a:solidFill>
              </a:rPr>
              <a:t>you</a:t>
            </a:r>
            <a:r>
              <a:rPr sz="4800" spc="-50" dirty="0">
                <a:solidFill>
                  <a:srgbClr val="F9F7F3"/>
                </a:solidFill>
              </a:rPr>
              <a:t> </a:t>
            </a:r>
            <a:r>
              <a:rPr sz="4800" spc="315" dirty="0">
                <a:solidFill>
                  <a:srgbClr val="F9F7F3"/>
                </a:solidFill>
              </a:rPr>
              <a:t>to</a:t>
            </a:r>
            <a:r>
              <a:rPr sz="4800" spc="-50" dirty="0">
                <a:solidFill>
                  <a:srgbClr val="F9F7F3"/>
                </a:solidFill>
              </a:rPr>
              <a:t> </a:t>
            </a:r>
            <a:r>
              <a:rPr sz="4800" spc="195" dirty="0">
                <a:solidFill>
                  <a:srgbClr val="F9F7F3"/>
                </a:solidFill>
              </a:rPr>
              <a:t>truly</a:t>
            </a:r>
            <a:r>
              <a:rPr sz="4800" spc="-60" dirty="0">
                <a:solidFill>
                  <a:srgbClr val="F9F7F3"/>
                </a:solidFill>
              </a:rPr>
              <a:t> </a:t>
            </a:r>
            <a:r>
              <a:rPr sz="4800" spc="135" dirty="0">
                <a:solidFill>
                  <a:srgbClr val="FEAB03"/>
                </a:solidFill>
              </a:rPr>
              <a:t>democratize</a:t>
            </a:r>
            <a:r>
              <a:rPr sz="4800" spc="-50" dirty="0">
                <a:solidFill>
                  <a:srgbClr val="FEAB03"/>
                </a:solidFill>
              </a:rPr>
              <a:t> </a:t>
            </a:r>
            <a:r>
              <a:rPr sz="4800" spc="160" dirty="0">
                <a:solidFill>
                  <a:srgbClr val="FEAB03"/>
                </a:solidFill>
              </a:rPr>
              <a:t>data</a:t>
            </a:r>
            <a:r>
              <a:rPr sz="4800" spc="-45" dirty="0">
                <a:solidFill>
                  <a:srgbClr val="FEAB03"/>
                </a:solidFill>
              </a:rPr>
              <a:t> </a:t>
            </a:r>
            <a:r>
              <a:rPr sz="4800" spc="105" dirty="0">
                <a:solidFill>
                  <a:srgbClr val="FEAB03"/>
                </a:solidFill>
              </a:rPr>
              <a:t>and</a:t>
            </a:r>
            <a:r>
              <a:rPr sz="4800" spc="-50" dirty="0">
                <a:solidFill>
                  <a:srgbClr val="FEAB03"/>
                </a:solidFill>
              </a:rPr>
              <a:t> </a:t>
            </a:r>
            <a:r>
              <a:rPr sz="4800" spc="-25" dirty="0">
                <a:solidFill>
                  <a:srgbClr val="FEAB03"/>
                </a:solidFill>
              </a:rPr>
              <a:t>AI</a:t>
            </a:r>
            <a:endParaRPr sz="4800"/>
          </a:p>
        </p:txBody>
      </p:sp>
      <p:grpSp>
        <p:nvGrpSpPr>
          <p:cNvPr id="5" name="object 5"/>
          <p:cNvGrpSpPr/>
          <p:nvPr/>
        </p:nvGrpSpPr>
        <p:grpSpPr>
          <a:xfrm>
            <a:off x="1252797" y="2612244"/>
            <a:ext cx="311785" cy="484505"/>
            <a:chOff x="1252797" y="2612244"/>
            <a:chExt cx="311785" cy="484505"/>
          </a:xfrm>
        </p:grpSpPr>
        <p:sp>
          <p:nvSpPr>
            <p:cNvPr id="6" name="object 6"/>
            <p:cNvSpPr/>
            <p:nvPr/>
          </p:nvSpPr>
          <p:spPr>
            <a:xfrm>
              <a:off x="1259150" y="2618587"/>
              <a:ext cx="299085" cy="471805"/>
            </a:xfrm>
            <a:custGeom>
              <a:avLst/>
              <a:gdLst/>
              <a:ahLst/>
              <a:cxnLst/>
              <a:rect l="l" t="t" r="r" b="b"/>
              <a:pathLst>
                <a:path w="299084" h="471805">
                  <a:moveTo>
                    <a:pt x="149254" y="0"/>
                  </a:moveTo>
                  <a:lnTo>
                    <a:pt x="0" y="0"/>
                  </a:lnTo>
                  <a:lnTo>
                    <a:pt x="149254" y="235800"/>
                  </a:lnTo>
                  <a:lnTo>
                    <a:pt x="0" y="471601"/>
                  </a:lnTo>
                  <a:lnTo>
                    <a:pt x="149254" y="471601"/>
                  </a:lnTo>
                  <a:lnTo>
                    <a:pt x="298504" y="235800"/>
                  </a:lnTo>
                  <a:lnTo>
                    <a:pt x="149254" y="0"/>
                  </a:lnTo>
                  <a:close/>
                </a:path>
              </a:pathLst>
            </a:custGeom>
            <a:solidFill>
              <a:srgbClr val="00A9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59147" y="2618594"/>
              <a:ext cx="299085" cy="471805"/>
            </a:xfrm>
            <a:custGeom>
              <a:avLst/>
              <a:gdLst/>
              <a:ahLst/>
              <a:cxnLst/>
              <a:rect l="l" t="t" r="r" b="b"/>
              <a:pathLst>
                <a:path w="299084" h="471805">
                  <a:moveTo>
                    <a:pt x="0" y="471599"/>
                  </a:moveTo>
                  <a:lnTo>
                    <a:pt x="149249" y="471599"/>
                  </a:lnTo>
                  <a:lnTo>
                    <a:pt x="298499" y="235799"/>
                  </a:lnTo>
                  <a:lnTo>
                    <a:pt x="149249" y="0"/>
                  </a:lnTo>
                  <a:lnTo>
                    <a:pt x="0" y="0"/>
                  </a:lnTo>
                  <a:lnTo>
                    <a:pt x="149249" y="235799"/>
                  </a:lnTo>
                  <a:lnTo>
                    <a:pt x="0" y="471599"/>
                  </a:lnTo>
                  <a:close/>
                </a:path>
              </a:pathLst>
            </a:custGeom>
            <a:ln w="12699">
              <a:solidFill>
                <a:srgbClr val="00A9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252482" y="3872192"/>
            <a:ext cx="311785" cy="484505"/>
            <a:chOff x="1252482" y="3872192"/>
            <a:chExt cx="311785" cy="484505"/>
          </a:xfrm>
        </p:grpSpPr>
        <p:sp>
          <p:nvSpPr>
            <p:cNvPr id="9" name="object 9"/>
            <p:cNvSpPr/>
            <p:nvPr/>
          </p:nvSpPr>
          <p:spPr>
            <a:xfrm>
              <a:off x="1258835" y="3878542"/>
              <a:ext cx="299085" cy="471805"/>
            </a:xfrm>
            <a:custGeom>
              <a:avLst/>
              <a:gdLst/>
              <a:ahLst/>
              <a:cxnLst/>
              <a:rect l="l" t="t" r="r" b="b"/>
              <a:pathLst>
                <a:path w="299084" h="471804">
                  <a:moveTo>
                    <a:pt x="149251" y="0"/>
                  </a:moveTo>
                  <a:lnTo>
                    <a:pt x="0" y="0"/>
                  </a:lnTo>
                  <a:lnTo>
                    <a:pt x="149251" y="235800"/>
                  </a:lnTo>
                  <a:lnTo>
                    <a:pt x="0" y="471601"/>
                  </a:lnTo>
                  <a:lnTo>
                    <a:pt x="149251" y="471601"/>
                  </a:lnTo>
                  <a:lnTo>
                    <a:pt x="298502" y="235800"/>
                  </a:lnTo>
                  <a:lnTo>
                    <a:pt x="149251" y="0"/>
                  </a:lnTo>
                  <a:close/>
                </a:path>
              </a:pathLst>
            </a:custGeom>
            <a:solidFill>
              <a:srgbClr val="00A9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58832" y="3878542"/>
              <a:ext cx="299085" cy="471805"/>
            </a:xfrm>
            <a:custGeom>
              <a:avLst/>
              <a:gdLst/>
              <a:ahLst/>
              <a:cxnLst/>
              <a:rect l="l" t="t" r="r" b="b"/>
              <a:pathLst>
                <a:path w="299084" h="471804">
                  <a:moveTo>
                    <a:pt x="0" y="471599"/>
                  </a:moveTo>
                  <a:lnTo>
                    <a:pt x="149249" y="471599"/>
                  </a:lnTo>
                  <a:lnTo>
                    <a:pt x="298499" y="235799"/>
                  </a:lnTo>
                  <a:lnTo>
                    <a:pt x="149249" y="0"/>
                  </a:lnTo>
                  <a:lnTo>
                    <a:pt x="0" y="0"/>
                  </a:lnTo>
                  <a:lnTo>
                    <a:pt x="149249" y="235799"/>
                  </a:lnTo>
                  <a:lnTo>
                    <a:pt x="0" y="471599"/>
                  </a:lnTo>
                  <a:close/>
                </a:path>
              </a:pathLst>
            </a:custGeom>
            <a:ln w="12699">
              <a:solidFill>
                <a:srgbClr val="00A9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252167" y="5132114"/>
            <a:ext cx="311785" cy="484505"/>
            <a:chOff x="1252167" y="5132114"/>
            <a:chExt cx="311785" cy="484505"/>
          </a:xfrm>
        </p:grpSpPr>
        <p:sp>
          <p:nvSpPr>
            <p:cNvPr id="12" name="object 12"/>
            <p:cNvSpPr/>
            <p:nvPr/>
          </p:nvSpPr>
          <p:spPr>
            <a:xfrm>
              <a:off x="1258520" y="5138483"/>
              <a:ext cx="299085" cy="471805"/>
            </a:xfrm>
            <a:custGeom>
              <a:avLst/>
              <a:gdLst/>
              <a:ahLst/>
              <a:cxnLst/>
              <a:rect l="l" t="t" r="r" b="b"/>
              <a:pathLst>
                <a:path w="299084" h="471804">
                  <a:moveTo>
                    <a:pt x="149249" y="0"/>
                  </a:moveTo>
                  <a:lnTo>
                    <a:pt x="0" y="0"/>
                  </a:lnTo>
                  <a:lnTo>
                    <a:pt x="149249" y="235800"/>
                  </a:lnTo>
                  <a:lnTo>
                    <a:pt x="0" y="471603"/>
                  </a:lnTo>
                  <a:lnTo>
                    <a:pt x="149249" y="471603"/>
                  </a:lnTo>
                  <a:lnTo>
                    <a:pt x="298499" y="235800"/>
                  </a:lnTo>
                  <a:lnTo>
                    <a:pt x="149249" y="0"/>
                  </a:lnTo>
                  <a:close/>
                </a:path>
              </a:pathLst>
            </a:custGeom>
            <a:solidFill>
              <a:srgbClr val="00A9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58517" y="5138464"/>
              <a:ext cx="299085" cy="471805"/>
            </a:xfrm>
            <a:custGeom>
              <a:avLst/>
              <a:gdLst/>
              <a:ahLst/>
              <a:cxnLst/>
              <a:rect l="l" t="t" r="r" b="b"/>
              <a:pathLst>
                <a:path w="299084" h="471804">
                  <a:moveTo>
                    <a:pt x="0" y="471599"/>
                  </a:moveTo>
                  <a:lnTo>
                    <a:pt x="149249" y="471599"/>
                  </a:lnTo>
                  <a:lnTo>
                    <a:pt x="298499" y="235799"/>
                  </a:lnTo>
                  <a:lnTo>
                    <a:pt x="149249" y="0"/>
                  </a:lnTo>
                  <a:lnTo>
                    <a:pt x="0" y="0"/>
                  </a:lnTo>
                  <a:lnTo>
                    <a:pt x="149249" y="235799"/>
                  </a:lnTo>
                  <a:lnTo>
                    <a:pt x="0" y="471599"/>
                  </a:lnTo>
                  <a:close/>
                </a:path>
              </a:pathLst>
            </a:custGeom>
            <a:ln w="12699">
              <a:solidFill>
                <a:srgbClr val="00A9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76272" y="2583444"/>
            <a:ext cx="9128125" cy="340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65" dirty="0">
                <a:solidFill>
                  <a:srgbClr val="F9F7F3"/>
                </a:solidFill>
                <a:latin typeface="Arial"/>
                <a:cs typeface="Arial"/>
              </a:rPr>
              <a:t>ACCESSIBLE</a:t>
            </a:r>
            <a:r>
              <a:rPr sz="3200" b="1" spc="-9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9F7F3"/>
                </a:solidFill>
                <a:latin typeface="Arial"/>
                <a:cs typeface="Arial"/>
              </a:rPr>
              <a:t>WITH</a:t>
            </a:r>
            <a:r>
              <a:rPr sz="3200" b="1" spc="-9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3200" b="1" spc="-155" dirty="0">
                <a:solidFill>
                  <a:srgbClr val="F9F7F3"/>
                </a:solidFill>
                <a:latin typeface="Arial"/>
                <a:cs typeface="Arial"/>
              </a:rPr>
              <a:t>NATURAL</a:t>
            </a:r>
            <a:r>
              <a:rPr sz="3200" b="1" spc="-9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9F7F3"/>
                </a:solidFill>
                <a:latin typeface="Arial"/>
                <a:cs typeface="Arial"/>
              </a:rPr>
              <a:t>LANGUAGE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solidFill>
                  <a:srgbClr val="F9F7F3"/>
                </a:solidFill>
                <a:latin typeface="Arial"/>
                <a:cs typeface="Arial"/>
              </a:rPr>
              <a:t>Everyone</a:t>
            </a:r>
            <a:r>
              <a:rPr sz="2400" spc="-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F9F7F3"/>
                </a:solidFill>
                <a:latin typeface="Arial"/>
                <a:cs typeface="Arial"/>
              </a:rPr>
              <a:t>can</a:t>
            </a:r>
            <a:r>
              <a:rPr sz="240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70" dirty="0">
                <a:solidFill>
                  <a:srgbClr val="F9F7F3"/>
                </a:solidFill>
                <a:latin typeface="Arial"/>
                <a:cs typeface="Arial"/>
              </a:rPr>
              <a:t>quickly</a:t>
            </a:r>
            <a:r>
              <a:rPr sz="2400" spc="-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F9F7F3"/>
                </a:solidFill>
                <a:latin typeface="Arial"/>
                <a:cs typeface="Arial"/>
              </a:rPr>
              <a:t>and</a:t>
            </a:r>
            <a:r>
              <a:rPr sz="2400" dirty="0">
                <a:solidFill>
                  <a:srgbClr val="F9F7F3"/>
                </a:solidFill>
                <a:latin typeface="Arial"/>
                <a:cs typeface="Arial"/>
              </a:rPr>
              <a:t> easily</a:t>
            </a:r>
            <a:r>
              <a:rPr sz="2400" spc="-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9F7F3"/>
                </a:solidFill>
                <a:latin typeface="Arial"/>
                <a:cs typeface="Arial"/>
              </a:rPr>
              <a:t>discover</a:t>
            </a:r>
            <a:r>
              <a:rPr sz="240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40" dirty="0">
                <a:solidFill>
                  <a:srgbClr val="F9F7F3"/>
                </a:solidFill>
                <a:latin typeface="Arial"/>
                <a:cs typeface="Arial"/>
              </a:rPr>
              <a:t>insights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9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b="1" spc="-125" dirty="0">
                <a:solidFill>
                  <a:srgbClr val="F9F7F3"/>
                </a:solidFill>
                <a:latin typeface="Arial"/>
                <a:cs typeface="Arial"/>
              </a:rPr>
              <a:t>SIMPLE</a:t>
            </a:r>
            <a:r>
              <a:rPr sz="3200" b="1" spc="-13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3200" b="1" spc="-55" dirty="0">
                <a:solidFill>
                  <a:srgbClr val="F9F7F3"/>
                </a:solidFill>
                <a:latin typeface="Arial"/>
                <a:cs typeface="Arial"/>
              </a:rPr>
              <a:t>TO</a:t>
            </a:r>
            <a:r>
              <a:rPr sz="3200" b="1" spc="-13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3200" b="1" spc="-45" dirty="0">
                <a:solidFill>
                  <a:srgbClr val="F9F7F3"/>
                </a:solidFill>
                <a:latin typeface="Arial"/>
                <a:cs typeface="Arial"/>
              </a:rPr>
              <a:t>OPERATE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2400" dirty="0">
                <a:solidFill>
                  <a:srgbClr val="F9F7F3"/>
                </a:solidFill>
                <a:latin typeface="Arial"/>
                <a:cs typeface="Arial"/>
              </a:rPr>
              <a:t>AI</a:t>
            </a:r>
            <a:r>
              <a:rPr sz="2400" spc="2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9F7F3"/>
                </a:solidFill>
                <a:latin typeface="Arial"/>
                <a:cs typeface="Arial"/>
              </a:rPr>
              <a:t>removes</a:t>
            </a:r>
            <a:r>
              <a:rPr sz="2400" spc="3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90" dirty="0">
                <a:solidFill>
                  <a:srgbClr val="F9F7F3"/>
                </a:solidFill>
                <a:latin typeface="Arial"/>
                <a:cs typeface="Arial"/>
              </a:rPr>
              <a:t>complexity</a:t>
            </a:r>
            <a:r>
              <a:rPr sz="2400" spc="3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F9F7F3"/>
                </a:solidFill>
                <a:latin typeface="Arial"/>
                <a:cs typeface="Arial"/>
              </a:rPr>
              <a:t>and</a:t>
            </a:r>
            <a:r>
              <a:rPr sz="2400" spc="3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9F7F3"/>
                </a:solidFill>
                <a:latin typeface="Arial"/>
                <a:cs typeface="Arial"/>
              </a:rPr>
              <a:t>heavy</a:t>
            </a:r>
            <a:r>
              <a:rPr sz="2400" spc="3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60" dirty="0">
                <a:solidFill>
                  <a:srgbClr val="F9F7F3"/>
                </a:solidFill>
                <a:latin typeface="Arial"/>
                <a:cs typeface="Arial"/>
              </a:rPr>
              <a:t>lifting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9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200" b="1" spc="-105" dirty="0">
                <a:solidFill>
                  <a:srgbClr val="F9F7F3"/>
                </a:solidFill>
                <a:latin typeface="Arial"/>
                <a:cs typeface="Arial"/>
              </a:rPr>
              <a:t>STRONG</a:t>
            </a:r>
            <a:r>
              <a:rPr sz="3200" b="1" spc="-13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3200" b="1" spc="-80" dirty="0">
                <a:solidFill>
                  <a:srgbClr val="F9F7F3"/>
                </a:solidFill>
                <a:latin typeface="Arial"/>
                <a:cs typeface="Arial"/>
              </a:rPr>
              <a:t>GOVERNANCE</a:t>
            </a:r>
            <a:r>
              <a:rPr sz="3200" b="1" spc="-13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3200" b="1" spc="-35" dirty="0">
                <a:solidFill>
                  <a:srgbClr val="F9F7F3"/>
                </a:solidFill>
                <a:latin typeface="Arial"/>
                <a:cs typeface="Arial"/>
              </a:rPr>
              <a:t>AND</a:t>
            </a:r>
            <a:r>
              <a:rPr sz="3200" b="1" spc="-13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9F7F3"/>
                </a:solidFill>
                <a:latin typeface="Arial"/>
                <a:cs typeface="Arial"/>
              </a:rPr>
              <a:t>SECURITY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400" spc="-10" dirty="0">
                <a:solidFill>
                  <a:srgbClr val="F9F7F3"/>
                </a:solidFill>
                <a:latin typeface="Arial"/>
                <a:cs typeface="Arial"/>
              </a:rPr>
              <a:t>Train</a:t>
            </a:r>
            <a:r>
              <a:rPr sz="2400" spc="-2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F9F7F3"/>
                </a:solidFill>
                <a:latin typeface="Arial"/>
                <a:cs typeface="Arial"/>
              </a:rPr>
              <a:t>and</a:t>
            </a:r>
            <a:r>
              <a:rPr sz="2400" spc="-2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9F7F3"/>
                </a:solidFill>
                <a:latin typeface="Arial"/>
                <a:cs typeface="Arial"/>
              </a:rPr>
              <a:t>serve</a:t>
            </a:r>
            <a:r>
              <a:rPr sz="2400" spc="-2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F9F7F3"/>
                </a:solidFill>
                <a:latin typeface="Arial"/>
                <a:cs typeface="Arial"/>
              </a:rPr>
              <a:t>custom</a:t>
            </a:r>
            <a:r>
              <a:rPr sz="2400" spc="-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9F7F3"/>
                </a:solidFill>
                <a:latin typeface="Arial"/>
                <a:cs typeface="Arial"/>
              </a:rPr>
              <a:t>GenAI</a:t>
            </a:r>
            <a:r>
              <a:rPr sz="2400" spc="-2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9F7F3"/>
                </a:solidFill>
                <a:latin typeface="Arial"/>
                <a:cs typeface="Arial"/>
              </a:rPr>
              <a:t>applications</a:t>
            </a:r>
            <a:r>
              <a:rPr sz="2400" spc="-2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125" dirty="0">
                <a:solidFill>
                  <a:srgbClr val="F9F7F3"/>
                </a:solidFill>
                <a:latin typeface="Arial"/>
                <a:cs typeface="Arial"/>
              </a:rPr>
              <a:t>that</a:t>
            </a:r>
            <a:r>
              <a:rPr sz="2400" spc="-2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55" dirty="0">
                <a:solidFill>
                  <a:srgbClr val="F9F7F3"/>
                </a:solidFill>
                <a:latin typeface="Arial"/>
                <a:cs typeface="Arial"/>
              </a:rPr>
              <a:t>maintain</a:t>
            </a:r>
            <a:r>
              <a:rPr sz="2400" spc="-3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65" dirty="0">
                <a:solidFill>
                  <a:srgbClr val="F9F7F3"/>
                </a:solidFill>
                <a:latin typeface="Arial"/>
                <a:cs typeface="Arial"/>
              </a:rPr>
              <a:t>privacy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8160" y="6458629"/>
            <a:ext cx="281622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©2023</a:t>
            </a:r>
            <a:r>
              <a:rPr sz="1100" spc="6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Databricks</a:t>
            </a:r>
            <a:r>
              <a:rPr sz="1100" spc="6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Inc.</a:t>
            </a:r>
            <a:r>
              <a:rPr sz="1100" spc="6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794"/>
                </a:solidFill>
                <a:latin typeface="Arial"/>
                <a:cs typeface="Arial"/>
              </a:rPr>
              <a:t>—</a:t>
            </a:r>
            <a:r>
              <a:rPr sz="1100" spc="6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All</a:t>
            </a:r>
            <a:r>
              <a:rPr sz="1100" spc="6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rights</a:t>
            </a:r>
            <a:r>
              <a:rPr sz="1100" spc="6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794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1A30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4239" y="6469461"/>
            <a:ext cx="186721" cy="1866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48167" y="6457511"/>
            <a:ext cx="28187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©2023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Databricks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Inc.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693"/>
                </a:solidFill>
                <a:latin typeface="Arial"/>
                <a:cs typeface="Arial"/>
              </a:rPr>
              <a:t>—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All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rights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693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1813" y="5617263"/>
            <a:ext cx="560705" cy="0"/>
          </a:xfrm>
          <a:custGeom>
            <a:avLst/>
            <a:gdLst/>
            <a:ahLst/>
            <a:cxnLst/>
            <a:rect l="l" t="t" r="r" b="b"/>
            <a:pathLst>
              <a:path w="560705">
                <a:moveTo>
                  <a:pt x="0" y="0"/>
                </a:moveTo>
                <a:lnTo>
                  <a:pt x="560401" y="0"/>
                </a:lnTo>
              </a:path>
            </a:pathLst>
          </a:custGeom>
          <a:ln w="38099">
            <a:solidFill>
              <a:srgbClr val="FF69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619" y="609610"/>
            <a:ext cx="2557627" cy="40687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49099" y="1826650"/>
            <a:ext cx="3773804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600" dirty="0">
                <a:solidFill>
                  <a:srgbClr val="F9F7F3"/>
                </a:solidFill>
              </a:rPr>
              <a:t>Use</a:t>
            </a:r>
            <a:r>
              <a:rPr sz="5600" spc="-325" dirty="0">
                <a:solidFill>
                  <a:srgbClr val="F9F7F3"/>
                </a:solidFill>
              </a:rPr>
              <a:t> </a:t>
            </a:r>
            <a:r>
              <a:rPr sz="5600" spc="-10" dirty="0">
                <a:solidFill>
                  <a:srgbClr val="F9F7F3"/>
                </a:solidFill>
              </a:rPr>
              <a:t>Cases </a:t>
            </a:r>
            <a:r>
              <a:rPr sz="5600" spc="65" dirty="0">
                <a:solidFill>
                  <a:srgbClr val="F9F7F3"/>
                </a:solidFill>
              </a:rPr>
              <a:t>References</a:t>
            </a:r>
            <a:endParaRPr sz="5600"/>
          </a:p>
        </p:txBody>
      </p:sp>
      <p:sp>
        <p:nvSpPr>
          <p:cNvPr id="8" name="object 8"/>
          <p:cNvSpPr txBox="1"/>
          <p:nvPr/>
        </p:nvSpPr>
        <p:spPr>
          <a:xfrm>
            <a:off x="749115" y="5859401"/>
            <a:ext cx="23393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E6046"/>
                </a:solidFill>
                <a:latin typeface="Arial"/>
                <a:cs typeface="Arial"/>
              </a:rPr>
              <a:t>Data</a:t>
            </a:r>
            <a:r>
              <a:rPr sz="1600" spc="-15" dirty="0">
                <a:solidFill>
                  <a:srgbClr val="FE6046"/>
                </a:solidFill>
                <a:latin typeface="Arial"/>
                <a:cs typeface="Arial"/>
              </a:rPr>
              <a:t> </a:t>
            </a:r>
            <a:r>
              <a:rPr sz="1600" spc="105" dirty="0">
                <a:solidFill>
                  <a:srgbClr val="FE6046"/>
                </a:solidFill>
                <a:latin typeface="Arial"/>
                <a:cs typeface="Arial"/>
              </a:rPr>
              <a:t>&amp;</a:t>
            </a:r>
            <a:r>
              <a:rPr sz="1600" spc="-10" dirty="0">
                <a:solidFill>
                  <a:srgbClr val="FE6046"/>
                </a:solidFill>
                <a:latin typeface="Arial"/>
                <a:cs typeface="Arial"/>
              </a:rPr>
              <a:t> </a:t>
            </a:r>
            <a:r>
              <a:rPr sz="1600" spc="-70" dirty="0">
                <a:solidFill>
                  <a:srgbClr val="FE6046"/>
                </a:solidFill>
                <a:latin typeface="Arial"/>
                <a:cs typeface="Arial"/>
              </a:rPr>
              <a:t>AI:</a:t>
            </a:r>
            <a:r>
              <a:rPr sz="1600" spc="-10" dirty="0">
                <a:solidFill>
                  <a:srgbClr val="FE6046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E6046"/>
                </a:solidFill>
                <a:latin typeface="Arial"/>
                <a:cs typeface="Arial"/>
              </a:rPr>
              <a:t>The</a:t>
            </a:r>
            <a:r>
              <a:rPr sz="1600" spc="-10" dirty="0">
                <a:solidFill>
                  <a:srgbClr val="FE6046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E6046"/>
                </a:solidFill>
                <a:latin typeface="Arial"/>
                <a:cs typeface="Arial"/>
              </a:rPr>
              <a:t>Right</a:t>
            </a:r>
            <a:r>
              <a:rPr sz="1600" spc="-10" dirty="0">
                <a:solidFill>
                  <a:srgbClr val="FE6046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FE6046"/>
                </a:solidFill>
                <a:latin typeface="Arial"/>
                <a:cs typeface="Arial"/>
              </a:rPr>
              <a:t>Way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99041" y="6464534"/>
            <a:ext cx="2063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618693"/>
                </a:solidFill>
                <a:latin typeface="Arial"/>
                <a:cs typeface="Arial"/>
              </a:rPr>
              <a:t>25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791" y="3997121"/>
            <a:ext cx="2714625" cy="8096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007B8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38065" y="229408"/>
            <a:ext cx="11713210" cy="6628130"/>
            <a:chOff x="238065" y="229408"/>
            <a:chExt cx="11713210" cy="66281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065" y="229408"/>
              <a:ext cx="11712816" cy="66277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2235" y="6062334"/>
              <a:ext cx="1666455" cy="2094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9556" y="506420"/>
              <a:ext cx="2186597" cy="25081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4772" y="1737737"/>
            <a:ext cx="2689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03760" y="1829447"/>
            <a:ext cx="1828253" cy="18288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855889" y="1957044"/>
            <a:ext cx="2385695" cy="637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Andrew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Kennedy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"/>
              </a:spcBef>
            </a:pPr>
            <a:r>
              <a:rPr sz="1200" b="1" spc="-10" dirty="0">
                <a:solidFill>
                  <a:srgbClr val="A2B9B5"/>
                </a:solidFill>
                <a:latin typeface="Arial"/>
                <a:cs typeface="Arial"/>
                <a:hlinkClick r:id="rId6"/>
              </a:rPr>
              <a:t>andrew.kennedy</a:t>
            </a:r>
            <a:r>
              <a:rPr sz="1200" spc="-10" dirty="0">
                <a:solidFill>
                  <a:srgbClr val="A2B9B5"/>
                </a:solidFill>
                <a:latin typeface="Arial"/>
                <a:cs typeface="Arial"/>
                <a:hlinkClick r:id="rId6"/>
              </a:rPr>
              <a:t>@thorogood.com</a:t>
            </a:r>
            <a:r>
              <a:rPr sz="1200" spc="-10" dirty="0">
                <a:solidFill>
                  <a:srgbClr val="A2B9B5"/>
                </a:solidFill>
                <a:latin typeface="Arial"/>
                <a:cs typeface="Arial"/>
              </a:rPr>
              <a:t> linkedin.com/in/</a:t>
            </a:r>
            <a:r>
              <a:rPr sz="1200" b="1" spc="-10" dirty="0">
                <a:solidFill>
                  <a:srgbClr val="A2B9B5"/>
                </a:solidFill>
                <a:latin typeface="Arial"/>
                <a:cs typeface="Arial"/>
              </a:rPr>
              <a:t>aikennedy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6130" y="2728696"/>
            <a:ext cx="34188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A2B9B5"/>
                </a:solidFill>
                <a:latin typeface="Trebuchet MS"/>
                <a:cs typeface="Trebuchet MS"/>
              </a:rPr>
              <a:t>–</a:t>
            </a:r>
            <a:r>
              <a:rPr sz="1200" spc="-245" dirty="0">
                <a:solidFill>
                  <a:srgbClr val="A2B9B5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A2B9B5"/>
                </a:solidFill>
                <a:latin typeface="Arial"/>
                <a:cs typeface="Arial"/>
              </a:rPr>
              <a:t>Chartered</a:t>
            </a:r>
            <a:r>
              <a:rPr sz="1200" spc="-40" dirty="0">
                <a:solidFill>
                  <a:srgbClr val="A2B9B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A2B9B5"/>
                </a:solidFill>
                <a:latin typeface="Arial"/>
                <a:cs typeface="Arial"/>
              </a:rPr>
              <a:t>Statistician,</a:t>
            </a:r>
            <a:r>
              <a:rPr sz="1200" spc="-30" dirty="0">
                <a:solidFill>
                  <a:srgbClr val="A2B9B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A2B9B5"/>
                </a:solidFill>
                <a:latin typeface="Arial"/>
                <a:cs typeface="Arial"/>
              </a:rPr>
              <a:t>Royal</a:t>
            </a:r>
            <a:r>
              <a:rPr sz="1200" spc="-30" dirty="0">
                <a:solidFill>
                  <a:srgbClr val="A2B9B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A2B9B5"/>
                </a:solidFill>
                <a:latin typeface="Arial"/>
                <a:cs typeface="Arial"/>
              </a:rPr>
              <a:t>Statistical</a:t>
            </a:r>
            <a:r>
              <a:rPr sz="1200" spc="-30" dirty="0">
                <a:solidFill>
                  <a:srgbClr val="A2B9B5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A2B9B5"/>
                </a:solidFill>
                <a:latin typeface="Arial"/>
                <a:cs typeface="Arial"/>
              </a:rPr>
              <a:t>Society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A2B9B5"/>
                </a:solidFill>
                <a:latin typeface="Trebuchet MS"/>
                <a:cs typeface="Trebuchet MS"/>
              </a:rPr>
              <a:t>–</a:t>
            </a:r>
            <a:r>
              <a:rPr sz="1200" spc="-245" dirty="0">
                <a:solidFill>
                  <a:srgbClr val="A2B9B5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A2B9B5"/>
                </a:solidFill>
                <a:latin typeface="Arial"/>
                <a:cs typeface="Arial"/>
              </a:rPr>
              <a:t>Databricks</a:t>
            </a:r>
            <a:r>
              <a:rPr sz="1200" spc="-20" dirty="0">
                <a:solidFill>
                  <a:srgbClr val="A2B9B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A2B9B5"/>
                </a:solidFill>
                <a:latin typeface="Arial"/>
                <a:cs typeface="Arial"/>
              </a:rPr>
              <a:t>Certified</a:t>
            </a:r>
            <a:r>
              <a:rPr sz="1200" spc="-15" dirty="0">
                <a:solidFill>
                  <a:srgbClr val="A2B9B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A2B9B5"/>
                </a:solidFill>
                <a:latin typeface="Arial"/>
                <a:cs typeface="Arial"/>
              </a:rPr>
              <a:t>ML</a:t>
            </a:r>
            <a:r>
              <a:rPr sz="1200" spc="-55" dirty="0">
                <a:solidFill>
                  <a:srgbClr val="A2B9B5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A2B9B5"/>
                </a:solidFill>
                <a:latin typeface="Arial"/>
                <a:cs typeface="Arial"/>
              </a:rPr>
              <a:t>Professional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A2B9B5"/>
                </a:solidFill>
                <a:latin typeface="Trebuchet MS"/>
                <a:cs typeface="Trebuchet MS"/>
              </a:rPr>
              <a:t>–</a:t>
            </a:r>
            <a:r>
              <a:rPr sz="1200" spc="-240" dirty="0">
                <a:solidFill>
                  <a:srgbClr val="A2B9B5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A2B9B5"/>
                </a:solidFill>
                <a:latin typeface="Arial"/>
                <a:cs typeface="Arial"/>
              </a:rPr>
              <a:t>Microsoft</a:t>
            </a:r>
            <a:r>
              <a:rPr sz="1200" spc="10" dirty="0">
                <a:solidFill>
                  <a:srgbClr val="A2B9B5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A2B9B5"/>
                </a:solidFill>
                <a:latin typeface="Arial"/>
                <a:cs typeface="Arial"/>
              </a:rPr>
              <a:t>Certified</a:t>
            </a:r>
            <a:r>
              <a:rPr sz="1200" spc="-60" dirty="0">
                <a:solidFill>
                  <a:srgbClr val="A2B9B5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A2B9B5"/>
                </a:solidFill>
                <a:latin typeface="Arial"/>
                <a:cs typeface="Arial"/>
              </a:rPr>
              <a:t>Azure</a:t>
            </a:r>
            <a:r>
              <a:rPr sz="1200" spc="-60" dirty="0">
                <a:solidFill>
                  <a:srgbClr val="A2B9B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A2B9B5"/>
                </a:solidFill>
                <a:latin typeface="Arial"/>
                <a:cs typeface="Arial"/>
              </a:rPr>
              <a:t>AI</a:t>
            </a:r>
            <a:r>
              <a:rPr sz="1200" spc="10" dirty="0">
                <a:solidFill>
                  <a:srgbClr val="A2B9B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A2B9B5"/>
                </a:solidFill>
                <a:latin typeface="Arial"/>
                <a:cs typeface="Arial"/>
              </a:rPr>
              <a:t>Engineer</a:t>
            </a:r>
            <a:r>
              <a:rPr sz="1200" spc="-55" dirty="0">
                <a:solidFill>
                  <a:srgbClr val="A2B9B5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A2B9B5"/>
                </a:solidFill>
                <a:latin typeface="Arial"/>
                <a:cs typeface="Arial"/>
              </a:rPr>
              <a:t>Associate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A2B9B5"/>
                </a:solidFill>
                <a:latin typeface="Trebuchet MS"/>
                <a:cs typeface="Trebuchet MS"/>
              </a:rPr>
              <a:t>–</a:t>
            </a:r>
            <a:r>
              <a:rPr sz="1200" spc="-245" dirty="0">
                <a:solidFill>
                  <a:srgbClr val="A2B9B5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A2B9B5"/>
                </a:solidFill>
                <a:latin typeface="Arial"/>
                <a:cs typeface="Arial"/>
              </a:rPr>
              <a:t>AWS</a:t>
            </a:r>
            <a:r>
              <a:rPr sz="1200" spc="-45" dirty="0">
                <a:solidFill>
                  <a:srgbClr val="A2B9B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A2B9B5"/>
                </a:solidFill>
                <a:latin typeface="Arial"/>
                <a:cs typeface="Arial"/>
              </a:rPr>
              <a:t>Certified</a:t>
            </a:r>
            <a:r>
              <a:rPr sz="1200" spc="-35" dirty="0">
                <a:solidFill>
                  <a:srgbClr val="A2B9B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A2B9B5"/>
                </a:solidFill>
                <a:latin typeface="Arial"/>
                <a:cs typeface="Arial"/>
              </a:rPr>
              <a:t>ML</a:t>
            </a:r>
            <a:r>
              <a:rPr sz="1200" spc="-75" dirty="0">
                <a:solidFill>
                  <a:srgbClr val="A2B9B5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A2B9B5"/>
                </a:solidFill>
                <a:latin typeface="Arial"/>
                <a:cs typeface="Arial"/>
              </a:rPr>
              <a:t>Specialist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A2B9B5"/>
                </a:solidFill>
                <a:latin typeface="Trebuchet MS"/>
                <a:cs typeface="Trebuchet MS"/>
              </a:rPr>
              <a:t>–</a:t>
            </a:r>
            <a:r>
              <a:rPr sz="1200" spc="-245" dirty="0">
                <a:solidFill>
                  <a:srgbClr val="A2B9B5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A2B9B5"/>
                </a:solidFill>
                <a:latin typeface="Arial"/>
                <a:cs typeface="Arial"/>
              </a:rPr>
              <a:t>Google</a:t>
            </a:r>
            <a:r>
              <a:rPr sz="1200" spc="-40" dirty="0">
                <a:solidFill>
                  <a:srgbClr val="A2B9B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A2B9B5"/>
                </a:solidFill>
                <a:latin typeface="Arial"/>
                <a:cs typeface="Arial"/>
              </a:rPr>
              <a:t>Cloud</a:t>
            </a:r>
            <a:r>
              <a:rPr sz="1200" spc="-30" dirty="0">
                <a:solidFill>
                  <a:srgbClr val="A2B9B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A2B9B5"/>
                </a:solidFill>
                <a:latin typeface="Arial"/>
                <a:cs typeface="Arial"/>
              </a:rPr>
              <a:t>Certified</a:t>
            </a:r>
            <a:r>
              <a:rPr sz="1200" spc="-25" dirty="0">
                <a:solidFill>
                  <a:srgbClr val="A2B9B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A2B9B5"/>
                </a:solidFill>
                <a:latin typeface="Arial"/>
                <a:cs typeface="Arial"/>
              </a:rPr>
              <a:t>Professional</a:t>
            </a:r>
            <a:r>
              <a:rPr sz="1200" spc="-30" dirty="0">
                <a:solidFill>
                  <a:srgbClr val="A2B9B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A2B9B5"/>
                </a:solidFill>
                <a:latin typeface="Arial"/>
                <a:cs typeface="Arial"/>
              </a:rPr>
              <a:t>ML</a:t>
            </a:r>
            <a:r>
              <a:rPr sz="1200" spc="-70" dirty="0">
                <a:solidFill>
                  <a:srgbClr val="A2B9B5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A2B9B5"/>
                </a:solidFill>
                <a:latin typeface="Arial"/>
                <a:cs typeface="Arial"/>
              </a:rPr>
              <a:t>Engineer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088" y="6559547"/>
            <a:ext cx="1281379" cy="14451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95199" y="6411936"/>
            <a:ext cx="11603990" cy="0"/>
          </a:xfrm>
          <a:custGeom>
            <a:avLst/>
            <a:gdLst/>
            <a:ahLst/>
            <a:cxnLst/>
            <a:rect l="l" t="t" r="r" b="b"/>
            <a:pathLst>
              <a:path w="11603990">
                <a:moveTo>
                  <a:pt x="0" y="0"/>
                </a:moveTo>
                <a:lnTo>
                  <a:pt x="11603376" y="0"/>
                </a:lnTo>
              </a:path>
            </a:pathLst>
          </a:custGeom>
          <a:ln w="9524">
            <a:solidFill>
              <a:srgbClr val="51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83859" y="1083870"/>
            <a:ext cx="4536440" cy="2254250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94"/>
              </a:spcBef>
            </a:pPr>
            <a:r>
              <a:rPr sz="2000" b="1" dirty="0">
                <a:solidFill>
                  <a:srgbClr val="007B85"/>
                </a:solidFill>
                <a:latin typeface="Arial"/>
                <a:cs typeface="Arial"/>
              </a:rPr>
              <a:t>Data</a:t>
            </a:r>
            <a:r>
              <a:rPr sz="2000" b="1" spc="-3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7B85"/>
                </a:solidFill>
                <a:latin typeface="Arial"/>
                <a:cs typeface="Arial"/>
              </a:rPr>
              <a:t>&amp;</a:t>
            </a:r>
            <a:r>
              <a:rPr sz="20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7B85"/>
                </a:solidFill>
                <a:latin typeface="Arial"/>
                <a:cs typeface="Arial"/>
              </a:rPr>
              <a:t>AI</a:t>
            </a:r>
            <a:r>
              <a:rPr sz="2000" b="1" spc="-3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7B85"/>
                </a:solidFill>
                <a:latin typeface="Arial"/>
                <a:cs typeface="Arial"/>
              </a:rPr>
              <a:t>Specialists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10"/>
              </a:spcBef>
            </a:pP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Independent,</a:t>
            </a:r>
            <a:r>
              <a:rPr sz="1800" spc="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15046"/>
                </a:solidFill>
                <a:latin typeface="Arial"/>
                <a:cs typeface="Arial"/>
              </a:rPr>
              <a:t>customer-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oriented</a:t>
            </a:r>
            <a:r>
              <a:rPr sz="1800" spc="3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15046"/>
                </a:solidFill>
                <a:latin typeface="Arial"/>
                <a:cs typeface="Arial"/>
              </a:rPr>
              <a:t>consultancy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80"/>
              </a:spcBef>
            </a:pPr>
            <a:endParaRPr sz="1800">
              <a:latin typeface="Arial"/>
              <a:cs typeface="Arial"/>
            </a:endParaRPr>
          </a:p>
          <a:p>
            <a:pPr marR="5715" algn="r">
              <a:lnSpc>
                <a:spcPct val="100000"/>
              </a:lnSpc>
            </a:pPr>
            <a:r>
              <a:rPr sz="2000" b="1" dirty="0">
                <a:solidFill>
                  <a:srgbClr val="007B85"/>
                </a:solidFill>
                <a:latin typeface="Arial"/>
                <a:cs typeface="Arial"/>
              </a:rPr>
              <a:t>Operating</a:t>
            </a:r>
            <a:r>
              <a:rPr sz="2000" b="1" spc="-6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7B85"/>
                </a:solidFill>
                <a:latin typeface="Arial"/>
                <a:cs typeface="Arial"/>
              </a:rPr>
              <a:t>Globally</a:t>
            </a:r>
            <a:endParaRPr sz="2000">
              <a:latin typeface="Arial"/>
              <a:cs typeface="Arial"/>
            </a:endParaRPr>
          </a:p>
          <a:p>
            <a:pPr marL="1109980" marR="6350" indent="139065" algn="r">
              <a:lnSpc>
                <a:spcPct val="100000"/>
              </a:lnSpc>
              <a:spcBef>
                <a:spcPts val="810"/>
              </a:spcBef>
            </a:pP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London</a:t>
            </a:r>
            <a:r>
              <a:rPr sz="1800" spc="-3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•</a:t>
            </a:r>
            <a:r>
              <a:rPr sz="18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Singapore</a:t>
            </a:r>
            <a:r>
              <a:rPr sz="18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•</a:t>
            </a:r>
            <a:r>
              <a:rPr sz="18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São</a:t>
            </a:r>
            <a:r>
              <a:rPr sz="1800" spc="-20" dirty="0">
                <a:solidFill>
                  <a:srgbClr val="515046"/>
                </a:solidFill>
                <a:latin typeface="Arial"/>
                <a:cs typeface="Arial"/>
              </a:rPr>
              <a:t> Paulo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Philadelphia</a:t>
            </a:r>
            <a:r>
              <a:rPr sz="1800" spc="-3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•</a:t>
            </a:r>
            <a:r>
              <a:rPr sz="18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Boston</a:t>
            </a:r>
            <a:r>
              <a:rPr sz="1800" spc="-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•</a:t>
            </a:r>
            <a:r>
              <a:rPr sz="18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15046"/>
                </a:solidFill>
                <a:latin typeface="Arial"/>
                <a:cs typeface="Arial"/>
              </a:rPr>
              <a:t>Bangalore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06166" y="3674667"/>
            <a:ext cx="3914140" cy="2193290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94"/>
              </a:spcBef>
            </a:pPr>
            <a:r>
              <a:rPr sz="2000" b="1" dirty="0">
                <a:solidFill>
                  <a:srgbClr val="007B85"/>
                </a:solidFill>
                <a:latin typeface="Arial"/>
                <a:cs typeface="Arial"/>
              </a:rPr>
              <a:t>Strategies</a:t>
            </a:r>
            <a:r>
              <a:rPr sz="2000" b="1" spc="-4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7B85"/>
                </a:solidFill>
                <a:latin typeface="Arial"/>
                <a:cs typeface="Arial"/>
              </a:rPr>
              <a:t>•</a:t>
            </a:r>
            <a:r>
              <a:rPr sz="2000" b="1" spc="-4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7B85"/>
                </a:solidFill>
                <a:latin typeface="Arial"/>
                <a:cs typeface="Arial"/>
              </a:rPr>
              <a:t>Solutions</a:t>
            </a:r>
            <a:r>
              <a:rPr sz="2000" b="1" spc="-4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7B85"/>
                </a:solidFill>
                <a:latin typeface="Arial"/>
                <a:cs typeface="Arial"/>
              </a:rPr>
              <a:t>•</a:t>
            </a:r>
            <a:r>
              <a:rPr sz="2000" b="1" spc="-4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7B85"/>
                </a:solidFill>
                <a:latin typeface="Arial"/>
                <a:cs typeface="Arial"/>
              </a:rPr>
              <a:t>Services</a:t>
            </a:r>
            <a:endParaRPr sz="2000">
              <a:latin typeface="Arial"/>
              <a:cs typeface="Arial"/>
            </a:endParaRPr>
          </a:p>
          <a:p>
            <a:pPr marL="813435" marR="5080" indent="-432434" algn="r">
              <a:lnSpc>
                <a:spcPct val="100000"/>
              </a:lnSpc>
              <a:spcBef>
                <a:spcPts val="810"/>
              </a:spcBef>
            </a:pP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Application</a:t>
            </a:r>
            <a:r>
              <a:rPr sz="1800" spc="-3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Design</a:t>
            </a:r>
            <a:r>
              <a:rPr sz="18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&amp;</a:t>
            </a:r>
            <a:r>
              <a:rPr sz="18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15046"/>
                </a:solidFill>
                <a:latin typeface="Arial"/>
                <a:cs typeface="Arial"/>
              </a:rPr>
              <a:t>Development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Planning</a:t>
            </a:r>
            <a:r>
              <a:rPr sz="18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&amp;</a:t>
            </a:r>
            <a:r>
              <a:rPr sz="18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Business</a:t>
            </a:r>
            <a:r>
              <a:rPr sz="18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15046"/>
                </a:solidFill>
                <a:latin typeface="Arial"/>
                <a:cs typeface="Arial"/>
              </a:rPr>
              <a:t>Modeling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Strategies</a:t>
            </a:r>
            <a:r>
              <a:rPr sz="18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&amp;</a:t>
            </a:r>
            <a:r>
              <a:rPr sz="1800" spc="-10" dirty="0">
                <a:solidFill>
                  <a:srgbClr val="515046"/>
                </a:solidFill>
                <a:latin typeface="Arial"/>
                <a:cs typeface="Arial"/>
              </a:rPr>
              <a:t> Roadmaps</a:t>
            </a:r>
            <a:endParaRPr sz="1800">
              <a:latin typeface="Arial"/>
              <a:cs typeface="Arial"/>
            </a:endParaRPr>
          </a:p>
          <a:p>
            <a:pPr marL="1511935" marR="5080" indent="-215900" algn="r">
              <a:lnSpc>
                <a:spcPct val="100000"/>
              </a:lnSpc>
            </a:pP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Data</a:t>
            </a:r>
            <a:r>
              <a:rPr sz="18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&amp;</a:t>
            </a:r>
            <a:r>
              <a:rPr sz="1800" spc="-114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Analytics</a:t>
            </a:r>
            <a:r>
              <a:rPr sz="1800" spc="-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15046"/>
                </a:solidFill>
                <a:latin typeface="Arial"/>
                <a:cs typeface="Arial"/>
              </a:rPr>
              <a:t>Services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Training</a:t>
            </a:r>
            <a:r>
              <a:rPr sz="1800" spc="-10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&amp;</a:t>
            </a:r>
            <a:r>
              <a:rPr sz="1800" spc="-1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15046"/>
                </a:solidFill>
                <a:latin typeface="Arial"/>
                <a:cs typeface="Arial"/>
              </a:rPr>
              <a:t>Adoption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Maintenance</a:t>
            </a:r>
            <a:r>
              <a:rPr sz="18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&amp;</a:t>
            </a:r>
            <a:r>
              <a:rPr sz="18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15046"/>
                </a:solidFill>
                <a:latin typeface="Arial"/>
                <a:cs typeface="Arial"/>
              </a:rPr>
              <a:t>Support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70989" y="2391055"/>
            <a:ext cx="1849120" cy="1736089"/>
            <a:chOff x="5070989" y="2391055"/>
            <a:chExt cx="1849120" cy="1736089"/>
          </a:xfrm>
        </p:grpSpPr>
        <p:sp>
          <p:nvSpPr>
            <p:cNvPr id="7" name="object 7"/>
            <p:cNvSpPr/>
            <p:nvPr/>
          </p:nvSpPr>
          <p:spPr>
            <a:xfrm>
              <a:off x="5077345" y="2397417"/>
              <a:ext cx="1836420" cy="1723389"/>
            </a:xfrm>
            <a:custGeom>
              <a:avLst/>
              <a:gdLst/>
              <a:ahLst/>
              <a:cxnLst/>
              <a:rect l="l" t="t" r="r" b="b"/>
              <a:pathLst>
                <a:path w="1836420" h="1723389">
                  <a:moveTo>
                    <a:pt x="917930" y="0"/>
                  </a:moveTo>
                  <a:lnTo>
                    <a:pt x="867566" y="1274"/>
                  </a:lnTo>
                  <a:lnTo>
                    <a:pt x="817912" y="5055"/>
                  </a:lnTo>
                  <a:lnTo>
                    <a:pt x="769037" y="11275"/>
                  </a:lnTo>
                  <a:lnTo>
                    <a:pt x="721013" y="19869"/>
                  </a:lnTo>
                  <a:lnTo>
                    <a:pt x="673908" y="30773"/>
                  </a:lnTo>
                  <a:lnTo>
                    <a:pt x="627793" y="43919"/>
                  </a:lnTo>
                  <a:lnTo>
                    <a:pt x="582738" y="59242"/>
                  </a:lnTo>
                  <a:lnTo>
                    <a:pt x="538813" y="76676"/>
                  </a:lnTo>
                  <a:lnTo>
                    <a:pt x="496088" y="96157"/>
                  </a:lnTo>
                  <a:lnTo>
                    <a:pt x="454633" y="117617"/>
                  </a:lnTo>
                  <a:lnTo>
                    <a:pt x="414518" y="140993"/>
                  </a:lnTo>
                  <a:lnTo>
                    <a:pt x="375812" y="166216"/>
                  </a:lnTo>
                  <a:lnTo>
                    <a:pt x="338587" y="193223"/>
                  </a:lnTo>
                  <a:lnTo>
                    <a:pt x="302911" y="221947"/>
                  </a:lnTo>
                  <a:lnTo>
                    <a:pt x="268855" y="252323"/>
                  </a:lnTo>
                  <a:lnTo>
                    <a:pt x="236489" y="284285"/>
                  </a:lnTo>
                  <a:lnTo>
                    <a:pt x="205883" y="317767"/>
                  </a:lnTo>
                  <a:lnTo>
                    <a:pt x="177107" y="352704"/>
                  </a:lnTo>
                  <a:lnTo>
                    <a:pt x="150231" y="389029"/>
                  </a:lnTo>
                  <a:lnTo>
                    <a:pt x="125324" y="426678"/>
                  </a:lnTo>
                  <a:lnTo>
                    <a:pt x="102457" y="465584"/>
                  </a:lnTo>
                  <a:lnTo>
                    <a:pt x="81700" y="505683"/>
                  </a:lnTo>
                  <a:lnTo>
                    <a:pt x="63123" y="546907"/>
                  </a:lnTo>
                  <a:lnTo>
                    <a:pt x="46796" y="589192"/>
                  </a:lnTo>
                  <a:lnTo>
                    <a:pt x="32789" y="632471"/>
                  </a:lnTo>
                  <a:lnTo>
                    <a:pt x="21171" y="676680"/>
                  </a:lnTo>
                  <a:lnTo>
                    <a:pt x="12014" y="721752"/>
                  </a:lnTo>
                  <a:lnTo>
                    <a:pt x="5386" y="767622"/>
                  </a:lnTo>
                  <a:lnTo>
                    <a:pt x="1358" y="814223"/>
                  </a:lnTo>
                  <a:lnTo>
                    <a:pt x="0" y="861491"/>
                  </a:lnTo>
                  <a:lnTo>
                    <a:pt x="1358" y="908759"/>
                  </a:lnTo>
                  <a:lnTo>
                    <a:pt x="5386" y="955361"/>
                  </a:lnTo>
                  <a:lnTo>
                    <a:pt x="12014" y="1001231"/>
                  </a:lnTo>
                  <a:lnTo>
                    <a:pt x="21171" y="1046303"/>
                  </a:lnTo>
                  <a:lnTo>
                    <a:pt x="32789" y="1090511"/>
                  </a:lnTo>
                  <a:lnTo>
                    <a:pt x="46796" y="1133791"/>
                  </a:lnTo>
                  <a:lnTo>
                    <a:pt x="63123" y="1176076"/>
                  </a:lnTo>
                  <a:lnTo>
                    <a:pt x="81700" y="1217300"/>
                  </a:lnTo>
                  <a:lnTo>
                    <a:pt x="102457" y="1257398"/>
                  </a:lnTo>
                  <a:lnTo>
                    <a:pt x="125324" y="1296304"/>
                  </a:lnTo>
                  <a:lnTo>
                    <a:pt x="150231" y="1333953"/>
                  </a:lnTo>
                  <a:lnTo>
                    <a:pt x="177107" y="1370279"/>
                  </a:lnTo>
                  <a:lnTo>
                    <a:pt x="205883" y="1405216"/>
                  </a:lnTo>
                  <a:lnTo>
                    <a:pt x="236489" y="1438698"/>
                  </a:lnTo>
                  <a:lnTo>
                    <a:pt x="268855" y="1470660"/>
                  </a:lnTo>
                  <a:lnTo>
                    <a:pt x="302911" y="1501035"/>
                  </a:lnTo>
                  <a:lnTo>
                    <a:pt x="338587" y="1529760"/>
                  </a:lnTo>
                  <a:lnTo>
                    <a:pt x="375812" y="1556766"/>
                  </a:lnTo>
                  <a:lnTo>
                    <a:pt x="414518" y="1581990"/>
                  </a:lnTo>
                  <a:lnTo>
                    <a:pt x="454633" y="1605365"/>
                  </a:lnTo>
                  <a:lnTo>
                    <a:pt x="496088" y="1626826"/>
                  </a:lnTo>
                  <a:lnTo>
                    <a:pt x="538813" y="1646306"/>
                  </a:lnTo>
                  <a:lnTo>
                    <a:pt x="582738" y="1663741"/>
                  </a:lnTo>
                  <a:lnTo>
                    <a:pt x="627793" y="1679064"/>
                  </a:lnTo>
                  <a:lnTo>
                    <a:pt x="673908" y="1692210"/>
                  </a:lnTo>
                  <a:lnTo>
                    <a:pt x="721013" y="1703113"/>
                  </a:lnTo>
                  <a:lnTo>
                    <a:pt x="769037" y="1711708"/>
                  </a:lnTo>
                  <a:lnTo>
                    <a:pt x="817912" y="1717928"/>
                  </a:lnTo>
                  <a:lnTo>
                    <a:pt x="867566" y="1721708"/>
                  </a:lnTo>
                  <a:lnTo>
                    <a:pt x="917930" y="1722983"/>
                  </a:lnTo>
                  <a:lnTo>
                    <a:pt x="968294" y="1721708"/>
                  </a:lnTo>
                  <a:lnTo>
                    <a:pt x="1017949" y="1717928"/>
                  </a:lnTo>
                  <a:lnTo>
                    <a:pt x="1066823" y="1711708"/>
                  </a:lnTo>
                  <a:lnTo>
                    <a:pt x="1114848" y="1703113"/>
                  </a:lnTo>
                  <a:lnTo>
                    <a:pt x="1161952" y="1692210"/>
                  </a:lnTo>
                  <a:lnTo>
                    <a:pt x="1208067" y="1679064"/>
                  </a:lnTo>
                  <a:lnTo>
                    <a:pt x="1253122" y="1663741"/>
                  </a:lnTo>
                  <a:lnTo>
                    <a:pt x="1297047" y="1646306"/>
                  </a:lnTo>
                  <a:lnTo>
                    <a:pt x="1339772" y="1626826"/>
                  </a:lnTo>
                  <a:lnTo>
                    <a:pt x="1381227" y="1605365"/>
                  </a:lnTo>
                  <a:lnTo>
                    <a:pt x="1421342" y="1581990"/>
                  </a:lnTo>
                  <a:lnTo>
                    <a:pt x="1460048" y="1556766"/>
                  </a:lnTo>
                  <a:lnTo>
                    <a:pt x="1497273" y="1529760"/>
                  </a:lnTo>
                  <a:lnTo>
                    <a:pt x="1532949" y="1501035"/>
                  </a:lnTo>
                  <a:lnTo>
                    <a:pt x="1567005" y="1470660"/>
                  </a:lnTo>
                  <a:lnTo>
                    <a:pt x="1599371" y="1438698"/>
                  </a:lnTo>
                  <a:lnTo>
                    <a:pt x="1629977" y="1405216"/>
                  </a:lnTo>
                  <a:lnTo>
                    <a:pt x="1658753" y="1370279"/>
                  </a:lnTo>
                  <a:lnTo>
                    <a:pt x="1685630" y="1333953"/>
                  </a:lnTo>
                  <a:lnTo>
                    <a:pt x="1710536" y="1296304"/>
                  </a:lnTo>
                  <a:lnTo>
                    <a:pt x="1733403" y="1257398"/>
                  </a:lnTo>
                  <a:lnTo>
                    <a:pt x="1754160" y="1217300"/>
                  </a:lnTo>
                  <a:lnTo>
                    <a:pt x="1772737" y="1176076"/>
                  </a:lnTo>
                  <a:lnTo>
                    <a:pt x="1789064" y="1133791"/>
                  </a:lnTo>
                  <a:lnTo>
                    <a:pt x="1803071" y="1090511"/>
                  </a:lnTo>
                  <a:lnTo>
                    <a:pt x="1814689" y="1046303"/>
                  </a:lnTo>
                  <a:lnTo>
                    <a:pt x="1823847" y="1001231"/>
                  </a:lnTo>
                  <a:lnTo>
                    <a:pt x="1830474" y="955361"/>
                  </a:lnTo>
                  <a:lnTo>
                    <a:pt x="1834502" y="908759"/>
                  </a:lnTo>
                  <a:lnTo>
                    <a:pt x="1835861" y="861491"/>
                  </a:lnTo>
                  <a:lnTo>
                    <a:pt x="1834388" y="812691"/>
                  </a:lnTo>
                  <a:lnTo>
                    <a:pt x="1830002" y="764282"/>
                  </a:lnTo>
                  <a:lnTo>
                    <a:pt x="1822748" y="716371"/>
                  </a:lnTo>
                  <a:lnTo>
                    <a:pt x="1812673" y="669063"/>
                  </a:lnTo>
                  <a:lnTo>
                    <a:pt x="1799823" y="622463"/>
                  </a:lnTo>
                  <a:lnTo>
                    <a:pt x="1784246" y="576676"/>
                  </a:lnTo>
                  <a:lnTo>
                    <a:pt x="1765987" y="531809"/>
                  </a:lnTo>
                  <a:lnTo>
                    <a:pt x="1745093" y="487966"/>
                  </a:lnTo>
                  <a:lnTo>
                    <a:pt x="1721611" y="445252"/>
                  </a:lnTo>
                  <a:lnTo>
                    <a:pt x="1695587" y="403774"/>
                  </a:lnTo>
                  <a:lnTo>
                    <a:pt x="1667067" y="363637"/>
                  </a:lnTo>
                  <a:lnTo>
                    <a:pt x="1636099" y="324946"/>
                  </a:lnTo>
                  <a:lnTo>
                    <a:pt x="1602728" y="287806"/>
                  </a:lnTo>
                  <a:lnTo>
                    <a:pt x="1567002" y="252323"/>
                  </a:lnTo>
                  <a:lnTo>
                    <a:pt x="1529193" y="218792"/>
                  </a:lnTo>
                  <a:lnTo>
                    <a:pt x="1489619" y="187473"/>
                  </a:lnTo>
                  <a:lnTo>
                    <a:pt x="1448392" y="158408"/>
                  </a:lnTo>
                  <a:lnTo>
                    <a:pt x="1405625" y="131643"/>
                  </a:lnTo>
                  <a:lnTo>
                    <a:pt x="1361429" y="107219"/>
                  </a:lnTo>
                  <a:lnTo>
                    <a:pt x="1315918" y="85181"/>
                  </a:lnTo>
                  <a:lnTo>
                    <a:pt x="1269203" y="65573"/>
                  </a:lnTo>
                  <a:lnTo>
                    <a:pt x="1221396" y="48437"/>
                  </a:lnTo>
                  <a:lnTo>
                    <a:pt x="1172611" y="33819"/>
                  </a:lnTo>
                  <a:lnTo>
                    <a:pt x="1122959" y="21760"/>
                  </a:lnTo>
                  <a:lnTo>
                    <a:pt x="1072553" y="12305"/>
                  </a:lnTo>
                  <a:lnTo>
                    <a:pt x="1021504" y="5498"/>
                  </a:lnTo>
                  <a:lnTo>
                    <a:pt x="969926" y="1381"/>
                  </a:lnTo>
                  <a:lnTo>
                    <a:pt x="917930" y="0"/>
                  </a:lnTo>
                  <a:close/>
                </a:path>
              </a:pathLst>
            </a:custGeom>
            <a:solidFill>
              <a:srgbClr val="43BEAC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77339" y="2397405"/>
              <a:ext cx="1836420" cy="1723389"/>
            </a:xfrm>
            <a:custGeom>
              <a:avLst/>
              <a:gdLst/>
              <a:ahLst/>
              <a:cxnLst/>
              <a:rect l="l" t="t" r="r" b="b"/>
              <a:pathLst>
                <a:path w="1836420" h="1723389">
                  <a:moveTo>
                    <a:pt x="0" y="861488"/>
                  </a:moveTo>
                  <a:lnTo>
                    <a:pt x="1358" y="814222"/>
                  </a:lnTo>
                  <a:lnTo>
                    <a:pt x="5386" y="767621"/>
                  </a:lnTo>
                  <a:lnTo>
                    <a:pt x="12014" y="721753"/>
                  </a:lnTo>
                  <a:lnTo>
                    <a:pt x="21171" y="676682"/>
                  </a:lnTo>
                  <a:lnTo>
                    <a:pt x="32789" y="632474"/>
                  </a:lnTo>
                  <a:lnTo>
                    <a:pt x="46796" y="589196"/>
                  </a:lnTo>
                  <a:lnTo>
                    <a:pt x="63124" y="546912"/>
                  </a:lnTo>
                  <a:lnTo>
                    <a:pt x="81701" y="505688"/>
                  </a:lnTo>
                  <a:lnTo>
                    <a:pt x="102458" y="465590"/>
                  </a:lnTo>
                  <a:lnTo>
                    <a:pt x="125324" y="426684"/>
                  </a:lnTo>
                  <a:lnTo>
                    <a:pt x="150231" y="389035"/>
                  </a:lnTo>
                  <a:lnTo>
                    <a:pt x="177107" y="352710"/>
                  </a:lnTo>
                  <a:lnTo>
                    <a:pt x="205883" y="317773"/>
                  </a:lnTo>
                  <a:lnTo>
                    <a:pt x="236489" y="284290"/>
                  </a:lnTo>
                  <a:lnTo>
                    <a:pt x="268855" y="252328"/>
                  </a:lnTo>
                  <a:lnTo>
                    <a:pt x="302911" y="221952"/>
                  </a:lnTo>
                  <a:lnTo>
                    <a:pt x="338586" y="193228"/>
                  </a:lnTo>
                  <a:lnTo>
                    <a:pt x="375812" y="166220"/>
                  </a:lnTo>
                  <a:lnTo>
                    <a:pt x="414517" y="140996"/>
                  </a:lnTo>
                  <a:lnTo>
                    <a:pt x="454632" y="117621"/>
                  </a:lnTo>
                  <a:lnTo>
                    <a:pt x="496087" y="96160"/>
                  </a:lnTo>
                  <a:lnTo>
                    <a:pt x="538811" y="76679"/>
                  </a:lnTo>
                  <a:lnTo>
                    <a:pt x="582736" y="59244"/>
                  </a:lnTo>
                  <a:lnTo>
                    <a:pt x="627790" y="43920"/>
                  </a:lnTo>
                  <a:lnTo>
                    <a:pt x="673904" y="30774"/>
                  </a:lnTo>
                  <a:lnTo>
                    <a:pt x="721008" y="19870"/>
                  </a:lnTo>
                  <a:lnTo>
                    <a:pt x="769032" y="11275"/>
                  </a:lnTo>
                  <a:lnTo>
                    <a:pt x="817906" y="5055"/>
                  </a:lnTo>
                  <a:lnTo>
                    <a:pt x="867559" y="1274"/>
                  </a:lnTo>
                  <a:lnTo>
                    <a:pt x="917923" y="0"/>
                  </a:lnTo>
                  <a:lnTo>
                    <a:pt x="969919" y="1381"/>
                  </a:lnTo>
                  <a:lnTo>
                    <a:pt x="1021498" y="5498"/>
                  </a:lnTo>
                  <a:lnTo>
                    <a:pt x="1072547" y="12306"/>
                  </a:lnTo>
                  <a:lnTo>
                    <a:pt x="1122953" y="21762"/>
                  </a:lnTo>
                  <a:lnTo>
                    <a:pt x="1172605" y="33822"/>
                  </a:lnTo>
                  <a:lnTo>
                    <a:pt x="1221391" y="48442"/>
                  </a:lnTo>
                  <a:lnTo>
                    <a:pt x="1269197" y="65579"/>
                  </a:lnTo>
                  <a:lnTo>
                    <a:pt x="1315912" y="85189"/>
                  </a:lnTo>
                  <a:lnTo>
                    <a:pt x="1361423" y="107228"/>
                  </a:lnTo>
                  <a:lnTo>
                    <a:pt x="1405619" y="131653"/>
                  </a:lnTo>
                  <a:lnTo>
                    <a:pt x="1448386" y="158420"/>
                  </a:lnTo>
                  <a:lnTo>
                    <a:pt x="1489613" y="187486"/>
                  </a:lnTo>
                  <a:lnTo>
                    <a:pt x="1529187" y="218807"/>
                  </a:lnTo>
                  <a:lnTo>
                    <a:pt x="1566996" y="252339"/>
                  </a:lnTo>
                  <a:lnTo>
                    <a:pt x="1602723" y="287820"/>
                  </a:lnTo>
                  <a:lnTo>
                    <a:pt x="1636093" y="324959"/>
                  </a:lnTo>
                  <a:lnTo>
                    <a:pt x="1667061" y="363649"/>
                  </a:lnTo>
                  <a:lnTo>
                    <a:pt x="1695580" y="403785"/>
                  </a:lnTo>
                  <a:lnTo>
                    <a:pt x="1721603" y="445262"/>
                  </a:lnTo>
                  <a:lnTo>
                    <a:pt x="1745084" y="487975"/>
                  </a:lnTo>
                  <a:lnTo>
                    <a:pt x="1765977" y="531817"/>
                  </a:lnTo>
                  <a:lnTo>
                    <a:pt x="1784235" y="576683"/>
                  </a:lnTo>
                  <a:lnTo>
                    <a:pt x="1799811" y="622468"/>
                  </a:lnTo>
                  <a:lnTo>
                    <a:pt x="1812660" y="669067"/>
                  </a:lnTo>
                  <a:lnTo>
                    <a:pt x="1822734" y="716374"/>
                  </a:lnTo>
                  <a:lnTo>
                    <a:pt x="1829987" y="764283"/>
                  </a:lnTo>
                  <a:lnTo>
                    <a:pt x="1834373" y="812690"/>
                  </a:lnTo>
                  <a:lnTo>
                    <a:pt x="1835846" y="861488"/>
                  </a:lnTo>
                  <a:lnTo>
                    <a:pt x="1834488" y="908756"/>
                  </a:lnTo>
                  <a:lnTo>
                    <a:pt x="1830459" y="955359"/>
                  </a:lnTo>
                  <a:lnTo>
                    <a:pt x="1823832" y="1001229"/>
                  </a:lnTo>
                  <a:lnTo>
                    <a:pt x="1814674" y="1046301"/>
                  </a:lnTo>
                  <a:lnTo>
                    <a:pt x="1803056" y="1090510"/>
                  </a:lnTo>
                  <a:lnTo>
                    <a:pt x="1789049" y="1133790"/>
                  </a:lnTo>
                  <a:lnTo>
                    <a:pt x="1772722" y="1176076"/>
                  </a:lnTo>
                  <a:lnTo>
                    <a:pt x="1754145" y="1217300"/>
                  </a:lnTo>
                  <a:lnTo>
                    <a:pt x="1733388" y="1257399"/>
                  </a:lnTo>
                  <a:lnTo>
                    <a:pt x="1710521" y="1296305"/>
                  </a:lnTo>
                  <a:lnTo>
                    <a:pt x="1685615" y="1333954"/>
                  </a:lnTo>
                  <a:lnTo>
                    <a:pt x="1658738" y="1370280"/>
                  </a:lnTo>
                  <a:lnTo>
                    <a:pt x="1629962" y="1405217"/>
                  </a:lnTo>
                  <a:lnTo>
                    <a:pt x="1599356" y="1438700"/>
                  </a:lnTo>
                  <a:lnTo>
                    <a:pt x="1566990" y="1470662"/>
                  </a:lnTo>
                  <a:lnTo>
                    <a:pt x="1532934" y="1501038"/>
                  </a:lnTo>
                  <a:lnTo>
                    <a:pt x="1497259" y="1529762"/>
                  </a:lnTo>
                  <a:lnTo>
                    <a:pt x="1460034" y="1556769"/>
                  </a:lnTo>
                  <a:lnTo>
                    <a:pt x="1421328" y="1581993"/>
                  </a:lnTo>
                  <a:lnTo>
                    <a:pt x="1381213" y="1605368"/>
                  </a:lnTo>
                  <a:lnTo>
                    <a:pt x="1339759" y="1626828"/>
                  </a:lnTo>
                  <a:lnTo>
                    <a:pt x="1297034" y="1646309"/>
                  </a:lnTo>
                  <a:lnTo>
                    <a:pt x="1253109" y="1663744"/>
                  </a:lnTo>
                  <a:lnTo>
                    <a:pt x="1208055" y="1679067"/>
                  </a:lnTo>
                  <a:lnTo>
                    <a:pt x="1161941" y="1692213"/>
                  </a:lnTo>
                  <a:lnTo>
                    <a:pt x="1114837" y="1703116"/>
                  </a:lnTo>
                  <a:lnTo>
                    <a:pt x="1066813" y="1711711"/>
                  </a:lnTo>
                  <a:lnTo>
                    <a:pt x="1017939" y="1717931"/>
                  </a:lnTo>
                  <a:lnTo>
                    <a:pt x="968286" y="1721711"/>
                  </a:lnTo>
                  <a:lnTo>
                    <a:pt x="917923" y="1722986"/>
                  </a:lnTo>
                  <a:lnTo>
                    <a:pt x="867559" y="1721711"/>
                  </a:lnTo>
                  <a:lnTo>
                    <a:pt x="817906" y="1717931"/>
                  </a:lnTo>
                  <a:lnTo>
                    <a:pt x="769032" y="1711711"/>
                  </a:lnTo>
                  <a:lnTo>
                    <a:pt x="721008" y="1703116"/>
                  </a:lnTo>
                  <a:lnTo>
                    <a:pt x="673904" y="1692213"/>
                  </a:lnTo>
                  <a:lnTo>
                    <a:pt x="627790" y="1679067"/>
                  </a:lnTo>
                  <a:lnTo>
                    <a:pt x="582736" y="1663744"/>
                  </a:lnTo>
                  <a:lnTo>
                    <a:pt x="538811" y="1646309"/>
                  </a:lnTo>
                  <a:lnTo>
                    <a:pt x="496087" y="1626828"/>
                  </a:lnTo>
                  <a:lnTo>
                    <a:pt x="454632" y="1605368"/>
                  </a:lnTo>
                  <a:lnTo>
                    <a:pt x="414517" y="1581993"/>
                  </a:lnTo>
                  <a:lnTo>
                    <a:pt x="375812" y="1556769"/>
                  </a:lnTo>
                  <a:lnTo>
                    <a:pt x="338586" y="1529762"/>
                  </a:lnTo>
                  <a:lnTo>
                    <a:pt x="302911" y="1501038"/>
                  </a:lnTo>
                  <a:lnTo>
                    <a:pt x="268855" y="1470662"/>
                  </a:lnTo>
                  <a:lnTo>
                    <a:pt x="236489" y="1438700"/>
                  </a:lnTo>
                  <a:lnTo>
                    <a:pt x="205883" y="1405217"/>
                  </a:lnTo>
                  <a:lnTo>
                    <a:pt x="177107" y="1370280"/>
                  </a:lnTo>
                  <a:lnTo>
                    <a:pt x="150231" y="1333954"/>
                  </a:lnTo>
                  <a:lnTo>
                    <a:pt x="125324" y="1296305"/>
                  </a:lnTo>
                  <a:lnTo>
                    <a:pt x="102458" y="1257399"/>
                  </a:lnTo>
                  <a:lnTo>
                    <a:pt x="81701" y="1217300"/>
                  </a:lnTo>
                  <a:lnTo>
                    <a:pt x="63124" y="1176076"/>
                  </a:lnTo>
                  <a:lnTo>
                    <a:pt x="46796" y="1133790"/>
                  </a:lnTo>
                  <a:lnTo>
                    <a:pt x="32789" y="1090510"/>
                  </a:lnTo>
                  <a:lnTo>
                    <a:pt x="21171" y="1046301"/>
                  </a:lnTo>
                  <a:lnTo>
                    <a:pt x="12014" y="1001229"/>
                  </a:lnTo>
                  <a:lnTo>
                    <a:pt x="5386" y="955359"/>
                  </a:lnTo>
                  <a:lnTo>
                    <a:pt x="1358" y="908756"/>
                  </a:lnTo>
                  <a:lnTo>
                    <a:pt x="0" y="861488"/>
                  </a:lnTo>
                  <a:close/>
                </a:path>
              </a:pathLst>
            </a:custGeom>
            <a:ln w="12699">
              <a:solidFill>
                <a:srgbClr val="43BE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6756" y="2451798"/>
              <a:ext cx="1717039" cy="161149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3054" y="2445375"/>
            <a:ext cx="2639060" cy="1728470"/>
            <a:chOff x="43054" y="2445375"/>
            <a:chExt cx="2639060" cy="1728470"/>
          </a:xfrm>
        </p:grpSpPr>
        <p:sp>
          <p:nvSpPr>
            <p:cNvPr id="11" name="object 11"/>
            <p:cNvSpPr/>
            <p:nvPr/>
          </p:nvSpPr>
          <p:spPr>
            <a:xfrm>
              <a:off x="435818" y="2451735"/>
              <a:ext cx="1802764" cy="1715770"/>
            </a:xfrm>
            <a:custGeom>
              <a:avLst/>
              <a:gdLst/>
              <a:ahLst/>
              <a:cxnLst/>
              <a:rect l="l" t="t" r="r" b="b"/>
              <a:pathLst>
                <a:path w="1802764" h="1715770">
                  <a:moveTo>
                    <a:pt x="901098" y="0"/>
                  </a:moveTo>
                  <a:lnTo>
                    <a:pt x="851657" y="1269"/>
                  </a:lnTo>
                  <a:lnTo>
                    <a:pt x="802913" y="5032"/>
                  </a:lnTo>
                  <a:lnTo>
                    <a:pt x="754935" y="11224"/>
                  </a:lnTo>
                  <a:lnTo>
                    <a:pt x="707791" y="19780"/>
                  </a:lnTo>
                  <a:lnTo>
                    <a:pt x="661550" y="30635"/>
                  </a:lnTo>
                  <a:lnTo>
                    <a:pt x="616281" y="43722"/>
                  </a:lnTo>
                  <a:lnTo>
                    <a:pt x="572052" y="58976"/>
                  </a:lnTo>
                  <a:lnTo>
                    <a:pt x="528932" y="76333"/>
                  </a:lnTo>
                  <a:lnTo>
                    <a:pt x="486991" y="95726"/>
                  </a:lnTo>
                  <a:lnTo>
                    <a:pt x="446296" y="117091"/>
                  </a:lnTo>
                  <a:lnTo>
                    <a:pt x="406916" y="140361"/>
                  </a:lnTo>
                  <a:lnTo>
                    <a:pt x="368920" y="165472"/>
                  </a:lnTo>
                  <a:lnTo>
                    <a:pt x="332377" y="192358"/>
                  </a:lnTo>
                  <a:lnTo>
                    <a:pt x="297356" y="220953"/>
                  </a:lnTo>
                  <a:lnTo>
                    <a:pt x="263925" y="251193"/>
                  </a:lnTo>
                  <a:lnTo>
                    <a:pt x="232152" y="283011"/>
                  </a:lnTo>
                  <a:lnTo>
                    <a:pt x="202107" y="316343"/>
                  </a:lnTo>
                  <a:lnTo>
                    <a:pt x="173859" y="351124"/>
                  </a:lnTo>
                  <a:lnTo>
                    <a:pt x="147475" y="387286"/>
                  </a:lnTo>
                  <a:lnTo>
                    <a:pt x="123026" y="424767"/>
                  </a:lnTo>
                  <a:lnTo>
                    <a:pt x="100578" y="463498"/>
                  </a:lnTo>
                  <a:lnTo>
                    <a:pt x="80202" y="503417"/>
                  </a:lnTo>
                  <a:lnTo>
                    <a:pt x="61966" y="544457"/>
                  </a:lnTo>
                  <a:lnTo>
                    <a:pt x="45938" y="586552"/>
                  </a:lnTo>
                  <a:lnTo>
                    <a:pt x="32188" y="629637"/>
                  </a:lnTo>
                  <a:lnTo>
                    <a:pt x="20783" y="673648"/>
                  </a:lnTo>
                  <a:lnTo>
                    <a:pt x="11793" y="718518"/>
                  </a:lnTo>
                  <a:lnTo>
                    <a:pt x="5287" y="764182"/>
                  </a:lnTo>
                  <a:lnTo>
                    <a:pt x="1333" y="810574"/>
                  </a:lnTo>
                  <a:lnTo>
                    <a:pt x="0" y="857630"/>
                  </a:lnTo>
                  <a:lnTo>
                    <a:pt x="1333" y="904687"/>
                  </a:lnTo>
                  <a:lnTo>
                    <a:pt x="5287" y="951079"/>
                  </a:lnTo>
                  <a:lnTo>
                    <a:pt x="11793" y="996743"/>
                  </a:lnTo>
                  <a:lnTo>
                    <a:pt x="20783" y="1041613"/>
                  </a:lnTo>
                  <a:lnTo>
                    <a:pt x="32188" y="1085624"/>
                  </a:lnTo>
                  <a:lnTo>
                    <a:pt x="45938" y="1128709"/>
                  </a:lnTo>
                  <a:lnTo>
                    <a:pt x="61966" y="1170804"/>
                  </a:lnTo>
                  <a:lnTo>
                    <a:pt x="80202" y="1211844"/>
                  </a:lnTo>
                  <a:lnTo>
                    <a:pt x="100578" y="1251763"/>
                  </a:lnTo>
                  <a:lnTo>
                    <a:pt x="123026" y="1290494"/>
                  </a:lnTo>
                  <a:lnTo>
                    <a:pt x="147475" y="1327975"/>
                  </a:lnTo>
                  <a:lnTo>
                    <a:pt x="173859" y="1364137"/>
                  </a:lnTo>
                  <a:lnTo>
                    <a:pt x="202107" y="1398918"/>
                  </a:lnTo>
                  <a:lnTo>
                    <a:pt x="232152" y="1432250"/>
                  </a:lnTo>
                  <a:lnTo>
                    <a:pt x="263925" y="1464068"/>
                  </a:lnTo>
                  <a:lnTo>
                    <a:pt x="297356" y="1494308"/>
                  </a:lnTo>
                  <a:lnTo>
                    <a:pt x="332377" y="1522903"/>
                  </a:lnTo>
                  <a:lnTo>
                    <a:pt x="368920" y="1549789"/>
                  </a:lnTo>
                  <a:lnTo>
                    <a:pt x="406916" y="1574900"/>
                  </a:lnTo>
                  <a:lnTo>
                    <a:pt x="446296" y="1598170"/>
                  </a:lnTo>
                  <a:lnTo>
                    <a:pt x="486991" y="1619535"/>
                  </a:lnTo>
                  <a:lnTo>
                    <a:pt x="528932" y="1638928"/>
                  </a:lnTo>
                  <a:lnTo>
                    <a:pt x="572052" y="1656285"/>
                  </a:lnTo>
                  <a:lnTo>
                    <a:pt x="616281" y="1671539"/>
                  </a:lnTo>
                  <a:lnTo>
                    <a:pt x="661550" y="1684626"/>
                  </a:lnTo>
                  <a:lnTo>
                    <a:pt x="707791" y="1695481"/>
                  </a:lnTo>
                  <a:lnTo>
                    <a:pt x="754935" y="1704037"/>
                  </a:lnTo>
                  <a:lnTo>
                    <a:pt x="802913" y="1710229"/>
                  </a:lnTo>
                  <a:lnTo>
                    <a:pt x="851657" y="1713992"/>
                  </a:lnTo>
                  <a:lnTo>
                    <a:pt x="901098" y="1715262"/>
                  </a:lnTo>
                  <a:lnTo>
                    <a:pt x="950538" y="1713992"/>
                  </a:lnTo>
                  <a:lnTo>
                    <a:pt x="999282" y="1710229"/>
                  </a:lnTo>
                  <a:lnTo>
                    <a:pt x="1047260" y="1704037"/>
                  </a:lnTo>
                  <a:lnTo>
                    <a:pt x="1094404" y="1695481"/>
                  </a:lnTo>
                  <a:lnTo>
                    <a:pt x="1140645" y="1684626"/>
                  </a:lnTo>
                  <a:lnTo>
                    <a:pt x="1185915" y="1671539"/>
                  </a:lnTo>
                  <a:lnTo>
                    <a:pt x="1230143" y="1656285"/>
                  </a:lnTo>
                  <a:lnTo>
                    <a:pt x="1273263" y="1638928"/>
                  </a:lnTo>
                  <a:lnTo>
                    <a:pt x="1315205" y="1619535"/>
                  </a:lnTo>
                  <a:lnTo>
                    <a:pt x="1355900" y="1598170"/>
                  </a:lnTo>
                  <a:lnTo>
                    <a:pt x="1395280" y="1574900"/>
                  </a:lnTo>
                  <a:lnTo>
                    <a:pt x="1433276" y="1549789"/>
                  </a:lnTo>
                  <a:lnTo>
                    <a:pt x="1469819" y="1522903"/>
                  </a:lnTo>
                  <a:lnTo>
                    <a:pt x="1504841" y="1494308"/>
                  </a:lnTo>
                  <a:lnTo>
                    <a:pt x="1538272" y="1464068"/>
                  </a:lnTo>
                  <a:lnTo>
                    <a:pt x="1570045" y="1432250"/>
                  </a:lnTo>
                  <a:lnTo>
                    <a:pt x="1600090" y="1398918"/>
                  </a:lnTo>
                  <a:lnTo>
                    <a:pt x="1628339" y="1364137"/>
                  </a:lnTo>
                  <a:lnTo>
                    <a:pt x="1654723" y="1327975"/>
                  </a:lnTo>
                  <a:lnTo>
                    <a:pt x="1679173" y="1290494"/>
                  </a:lnTo>
                  <a:lnTo>
                    <a:pt x="1701621" y="1251763"/>
                  </a:lnTo>
                  <a:lnTo>
                    <a:pt x="1721997" y="1211844"/>
                  </a:lnTo>
                  <a:lnTo>
                    <a:pt x="1740234" y="1170804"/>
                  </a:lnTo>
                  <a:lnTo>
                    <a:pt x="1756261" y="1128709"/>
                  </a:lnTo>
                  <a:lnTo>
                    <a:pt x="1770012" y="1085624"/>
                  </a:lnTo>
                  <a:lnTo>
                    <a:pt x="1781417" y="1041613"/>
                  </a:lnTo>
                  <a:lnTo>
                    <a:pt x="1790407" y="996743"/>
                  </a:lnTo>
                  <a:lnTo>
                    <a:pt x="1796913" y="951079"/>
                  </a:lnTo>
                  <a:lnTo>
                    <a:pt x="1800867" y="904687"/>
                  </a:lnTo>
                  <a:lnTo>
                    <a:pt x="1802201" y="857630"/>
                  </a:lnTo>
                  <a:lnTo>
                    <a:pt x="1800755" y="809050"/>
                  </a:lnTo>
                  <a:lnTo>
                    <a:pt x="1796449" y="760859"/>
                  </a:lnTo>
                  <a:lnTo>
                    <a:pt x="1789327" y="713163"/>
                  </a:lnTo>
                  <a:lnTo>
                    <a:pt x="1779436" y="666067"/>
                  </a:lnTo>
                  <a:lnTo>
                    <a:pt x="1766822" y="619676"/>
                  </a:lnTo>
                  <a:lnTo>
                    <a:pt x="1751529" y="574094"/>
                  </a:lnTo>
                  <a:lnTo>
                    <a:pt x="1733605" y="529428"/>
                  </a:lnTo>
                  <a:lnTo>
                    <a:pt x="1713094" y="485781"/>
                  </a:lnTo>
                  <a:lnTo>
                    <a:pt x="1690042" y="443259"/>
                  </a:lnTo>
                  <a:lnTo>
                    <a:pt x="1664494" y="401966"/>
                  </a:lnTo>
                  <a:lnTo>
                    <a:pt x="1636498" y="362008"/>
                  </a:lnTo>
                  <a:lnTo>
                    <a:pt x="1606098" y="323490"/>
                  </a:lnTo>
                  <a:lnTo>
                    <a:pt x="1573340" y="286517"/>
                  </a:lnTo>
                  <a:lnTo>
                    <a:pt x="1538269" y="251193"/>
                  </a:lnTo>
                  <a:lnTo>
                    <a:pt x="1501155" y="217812"/>
                  </a:lnTo>
                  <a:lnTo>
                    <a:pt x="1462307" y="186633"/>
                  </a:lnTo>
                  <a:lnTo>
                    <a:pt x="1421837" y="157699"/>
                  </a:lnTo>
                  <a:lnTo>
                    <a:pt x="1379854" y="131053"/>
                  </a:lnTo>
                  <a:lnTo>
                    <a:pt x="1336470" y="106739"/>
                  </a:lnTo>
                  <a:lnTo>
                    <a:pt x="1291793" y="84800"/>
                  </a:lnTo>
                  <a:lnTo>
                    <a:pt x="1245934" y="65279"/>
                  </a:lnTo>
                  <a:lnTo>
                    <a:pt x="1199004" y="48220"/>
                  </a:lnTo>
                  <a:lnTo>
                    <a:pt x="1151113" y="33667"/>
                  </a:lnTo>
                  <a:lnTo>
                    <a:pt x="1102371" y="21663"/>
                  </a:lnTo>
                  <a:lnTo>
                    <a:pt x="1052888" y="12250"/>
                  </a:lnTo>
                  <a:lnTo>
                    <a:pt x="1002775" y="5473"/>
                  </a:lnTo>
                  <a:lnTo>
                    <a:pt x="952141" y="1375"/>
                  </a:lnTo>
                  <a:lnTo>
                    <a:pt x="901098" y="0"/>
                  </a:lnTo>
                  <a:close/>
                </a:path>
              </a:pathLst>
            </a:custGeom>
            <a:solidFill>
              <a:srgbClr val="6AC73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5816" y="2451725"/>
              <a:ext cx="1802764" cy="1715770"/>
            </a:xfrm>
            <a:custGeom>
              <a:avLst/>
              <a:gdLst/>
              <a:ahLst/>
              <a:cxnLst/>
              <a:rect l="l" t="t" r="r" b="b"/>
              <a:pathLst>
                <a:path w="1802764" h="1715770">
                  <a:moveTo>
                    <a:pt x="0" y="857643"/>
                  </a:moveTo>
                  <a:lnTo>
                    <a:pt x="1333" y="810585"/>
                  </a:lnTo>
                  <a:lnTo>
                    <a:pt x="5287" y="764191"/>
                  </a:lnTo>
                  <a:lnTo>
                    <a:pt x="11793" y="718526"/>
                  </a:lnTo>
                  <a:lnTo>
                    <a:pt x="20783" y="673655"/>
                  </a:lnTo>
                  <a:lnTo>
                    <a:pt x="32188" y="629643"/>
                  </a:lnTo>
                  <a:lnTo>
                    <a:pt x="45938" y="586557"/>
                  </a:lnTo>
                  <a:lnTo>
                    <a:pt x="61966" y="544461"/>
                  </a:lnTo>
                  <a:lnTo>
                    <a:pt x="80202" y="503421"/>
                  </a:lnTo>
                  <a:lnTo>
                    <a:pt x="100578" y="463502"/>
                  </a:lnTo>
                  <a:lnTo>
                    <a:pt x="123025" y="424769"/>
                  </a:lnTo>
                  <a:lnTo>
                    <a:pt x="147475" y="387288"/>
                  </a:lnTo>
                  <a:lnTo>
                    <a:pt x="173859" y="351125"/>
                  </a:lnTo>
                  <a:lnTo>
                    <a:pt x="202107" y="316345"/>
                  </a:lnTo>
                  <a:lnTo>
                    <a:pt x="232152" y="283012"/>
                  </a:lnTo>
                  <a:lnTo>
                    <a:pt x="263924" y="251193"/>
                  </a:lnTo>
                  <a:lnTo>
                    <a:pt x="297356" y="220953"/>
                  </a:lnTo>
                  <a:lnTo>
                    <a:pt x="332377" y="192358"/>
                  </a:lnTo>
                  <a:lnTo>
                    <a:pt x="368920" y="165472"/>
                  </a:lnTo>
                  <a:lnTo>
                    <a:pt x="406915" y="140361"/>
                  </a:lnTo>
                  <a:lnTo>
                    <a:pt x="446295" y="117091"/>
                  </a:lnTo>
                  <a:lnTo>
                    <a:pt x="486990" y="95726"/>
                  </a:lnTo>
                  <a:lnTo>
                    <a:pt x="528931" y="76333"/>
                  </a:lnTo>
                  <a:lnTo>
                    <a:pt x="572051" y="58976"/>
                  </a:lnTo>
                  <a:lnTo>
                    <a:pt x="616279" y="43722"/>
                  </a:lnTo>
                  <a:lnTo>
                    <a:pt x="661548" y="30635"/>
                  </a:lnTo>
                  <a:lnTo>
                    <a:pt x="707789" y="19780"/>
                  </a:lnTo>
                  <a:lnTo>
                    <a:pt x="754933" y="11224"/>
                  </a:lnTo>
                  <a:lnTo>
                    <a:pt x="802911" y="5032"/>
                  </a:lnTo>
                  <a:lnTo>
                    <a:pt x="851655" y="1268"/>
                  </a:lnTo>
                  <a:lnTo>
                    <a:pt x="901095" y="0"/>
                  </a:lnTo>
                  <a:lnTo>
                    <a:pt x="952138" y="1375"/>
                  </a:lnTo>
                  <a:lnTo>
                    <a:pt x="1002772" y="5473"/>
                  </a:lnTo>
                  <a:lnTo>
                    <a:pt x="1052885" y="12250"/>
                  </a:lnTo>
                  <a:lnTo>
                    <a:pt x="1102368" y="21662"/>
                  </a:lnTo>
                  <a:lnTo>
                    <a:pt x="1151110" y="33666"/>
                  </a:lnTo>
                  <a:lnTo>
                    <a:pt x="1199001" y="48220"/>
                  </a:lnTo>
                  <a:lnTo>
                    <a:pt x="1245931" y="65278"/>
                  </a:lnTo>
                  <a:lnTo>
                    <a:pt x="1291789" y="84799"/>
                  </a:lnTo>
                  <a:lnTo>
                    <a:pt x="1336466" y="106738"/>
                  </a:lnTo>
                  <a:lnTo>
                    <a:pt x="1379851" y="131052"/>
                  </a:lnTo>
                  <a:lnTo>
                    <a:pt x="1421834" y="157698"/>
                  </a:lnTo>
                  <a:lnTo>
                    <a:pt x="1462304" y="186633"/>
                  </a:lnTo>
                  <a:lnTo>
                    <a:pt x="1501152" y="217813"/>
                  </a:lnTo>
                  <a:lnTo>
                    <a:pt x="1538266" y="251194"/>
                  </a:lnTo>
                  <a:lnTo>
                    <a:pt x="1573337" y="286521"/>
                  </a:lnTo>
                  <a:lnTo>
                    <a:pt x="1606096" y="323496"/>
                  </a:lnTo>
                  <a:lnTo>
                    <a:pt x="1636496" y="362016"/>
                  </a:lnTo>
                  <a:lnTo>
                    <a:pt x="1664492" y="401974"/>
                  </a:lnTo>
                  <a:lnTo>
                    <a:pt x="1690039" y="443266"/>
                  </a:lnTo>
                  <a:lnTo>
                    <a:pt x="1713090" y="485788"/>
                  </a:lnTo>
                  <a:lnTo>
                    <a:pt x="1733601" y="529434"/>
                  </a:lnTo>
                  <a:lnTo>
                    <a:pt x="1751525" y="574100"/>
                  </a:lnTo>
                  <a:lnTo>
                    <a:pt x="1766817" y="619681"/>
                  </a:lnTo>
                  <a:lnTo>
                    <a:pt x="1779431" y="666072"/>
                  </a:lnTo>
                  <a:lnTo>
                    <a:pt x="1789321" y="713169"/>
                  </a:lnTo>
                  <a:lnTo>
                    <a:pt x="1796442" y="760866"/>
                  </a:lnTo>
                  <a:lnTo>
                    <a:pt x="1800748" y="809059"/>
                  </a:lnTo>
                  <a:lnTo>
                    <a:pt x="1802193" y="857643"/>
                  </a:lnTo>
                  <a:lnTo>
                    <a:pt x="1800860" y="904698"/>
                  </a:lnTo>
                  <a:lnTo>
                    <a:pt x="1796906" y="951090"/>
                  </a:lnTo>
                  <a:lnTo>
                    <a:pt x="1790400" y="996753"/>
                  </a:lnTo>
                  <a:lnTo>
                    <a:pt x="1781410" y="1041622"/>
                  </a:lnTo>
                  <a:lnTo>
                    <a:pt x="1770005" y="1085632"/>
                  </a:lnTo>
                  <a:lnTo>
                    <a:pt x="1756255" y="1128717"/>
                  </a:lnTo>
                  <a:lnTo>
                    <a:pt x="1740227" y="1170812"/>
                  </a:lnTo>
                  <a:lnTo>
                    <a:pt x="1721991" y="1211851"/>
                  </a:lnTo>
                  <a:lnTo>
                    <a:pt x="1701615" y="1251769"/>
                  </a:lnTo>
                  <a:lnTo>
                    <a:pt x="1679167" y="1290500"/>
                  </a:lnTo>
                  <a:lnTo>
                    <a:pt x="1654718" y="1327980"/>
                  </a:lnTo>
                  <a:lnTo>
                    <a:pt x="1628334" y="1364143"/>
                  </a:lnTo>
                  <a:lnTo>
                    <a:pt x="1600086" y="1398922"/>
                  </a:lnTo>
                  <a:lnTo>
                    <a:pt x="1570041" y="1432254"/>
                  </a:lnTo>
                  <a:lnTo>
                    <a:pt x="1538268" y="1464073"/>
                  </a:lnTo>
                  <a:lnTo>
                    <a:pt x="1504837" y="1494312"/>
                  </a:lnTo>
                  <a:lnTo>
                    <a:pt x="1469816" y="1522908"/>
                  </a:lnTo>
                  <a:lnTo>
                    <a:pt x="1433273" y="1549794"/>
                  </a:lnTo>
                  <a:lnTo>
                    <a:pt x="1395277" y="1574904"/>
                  </a:lnTo>
                  <a:lnTo>
                    <a:pt x="1355897" y="1598175"/>
                  </a:lnTo>
                  <a:lnTo>
                    <a:pt x="1315202" y="1619539"/>
                  </a:lnTo>
                  <a:lnTo>
                    <a:pt x="1273261" y="1638932"/>
                  </a:lnTo>
                  <a:lnTo>
                    <a:pt x="1230141" y="1656289"/>
                  </a:lnTo>
                  <a:lnTo>
                    <a:pt x="1185912" y="1671544"/>
                  </a:lnTo>
                  <a:lnTo>
                    <a:pt x="1140643" y="1684631"/>
                  </a:lnTo>
                  <a:lnTo>
                    <a:pt x="1094402" y="1695485"/>
                  </a:lnTo>
                  <a:lnTo>
                    <a:pt x="1047258" y="1704041"/>
                  </a:lnTo>
                  <a:lnTo>
                    <a:pt x="999280" y="1710234"/>
                  </a:lnTo>
                  <a:lnTo>
                    <a:pt x="950536" y="1713997"/>
                  </a:lnTo>
                  <a:lnTo>
                    <a:pt x="901095" y="1715266"/>
                  </a:lnTo>
                  <a:lnTo>
                    <a:pt x="851655" y="1713997"/>
                  </a:lnTo>
                  <a:lnTo>
                    <a:pt x="802911" y="1710234"/>
                  </a:lnTo>
                  <a:lnTo>
                    <a:pt x="754933" y="1704041"/>
                  </a:lnTo>
                  <a:lnTo>
                    <a:pt x="707789" y="1695485"/>
                  </a:lnTo>
                  <a:lnTo>
                    <a:pt x="661548" y="1684631"/>
                  </a:lnTo>
                  <a:lnTo>
                    <a:pt x="616279" y="1671544"/>
                  </a:lnTo>
                  <a:lnTo>
                    <a:pt x="572051" y="1656289"/>
                  </a:lnTo>
                  <a:lnTo>
                    <a:pt x="528931" y="1638932"/>
                  </a:lnTo>
                  <a:lnTo>
                    <a:pt x="486990" y="1619539"/>
                  </a:lnTo>
                  <a:lnTo>
                    <a:pt x="446295" y="1598175"/>
                  </a:lnTo>
                  <a:lnTo>
                    <a:pt x="406915" y="1574904"/>
                  </a:lnTo>
                  <a:lnTo>
                    <a:pt x="368920" y="1549794"/>
                  </a:lnTo>
                  <a:lnTo>
                    <a:pt x="332377" y="1522908"/>
                  </a:lnTo>
                  <a:lnTo>
                    <a:pt x="297356" y="1494312"/>
                  </a:lnTo>
                  <a:lnTo>
                    <a:pt x="263924" y="1464073"/>
                  </a:lnTo>
                  <a:lnTo>
                    <a:pt x="232152" y="1432254"/>
                  </a:lnTo>
                  <a:lnTo>
                    <a:pt x="202107" y="1398922"/>
                  </a:lnTo>
                  <a:lnTo>
                    <a:pt x="173859" y="1364143"/>
                  </a:lnTo>
                  <a:lnTo>
                    <a:pt x="147475" y="1327980"/>
                  </a:lnTo>
                  <a:lnTo>
                    <a:pt x="123025" y="1290500"/>
                  </a:lnTo>
                  <a:lnTo>
                    <a:pt x="100578" y="1251769"/>
                  </a:lnTo>
                  <a:lnTo>
                    <a:pt x="80202" y="1211851"/>
                  </a:lnTo>
                  <a:lnTo>
                    <a:pt x="61966" y="1170812"/>
                  </a:lnTo>
                  <a:lnTo>
                    <a:pt x="45938" y="1128717"/>
                  </a:lnTo>
                  <a:lnTo>
                    <a:pt x="32188" y="1085632"/>
                  </a:lnTo>
                  <a:lnTo>
                    <a:pt x="20783" y="1041622"/>
                  </a:lnTo>
                  <a:lnTo>
                    <a:pt x="11793" y="996753"/>
                  </a:lnTo>
                  <a:lnTo>
                    <a:pt x="5287" y="951090"/>
                  </a:lnTo>
                  <a:lnTo>
                    <a:pt x="1333" y="904698"/>
                  </a:lnTo>
                  <a:lnTo>
                    <a:pt x="0" y="857643"/>
                  </a:lnTo>
                  <a:close/>
                </a:path>
              </a:pathLst>
            </a:custGeom>
            <a:ln w="12699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54" y="2516162"/>
              <a:ext cx="2606954" cy="15905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8613" y="3057398"/>
              <a:ext cx="362966" cy="362965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42142" y="3051058"/>
            <a:ext cx="375630" cy="37563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88846" y="4312869"/>
            <a:ext cx="915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8C500"/>
                </a:solidFill>
                <a:latin typeface="Arial"/>
                <a:cs typeface="Arial"/>
              </a:rPr>
              <a:t>analytics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8099" y="4833060"/>
            <a:ext cx="15767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0" algn="just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data,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modeling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 and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algorithm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 expertise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outclassing</a:t>
            </a:r>
            <a:r>
              <a:rPr sz="1400" spc="-4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intuition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77826" y="4313326"/>
            <a:ext cx="1130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377"/>
                </a:solidFill>
                <a:latin typeface="Arial"/>
                <a:cs typeface="Arial"/>
              </a:rPr>
              <a:t>technology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22052" y="4833518"/>
            <a:ext cx="184340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understanding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possibilities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to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maximize</a:t>
            </a:r>
            <a:r>
              <a:rPr sz="1400" spc="-4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opportunities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26308" y="4301921"/>
            <a:ext cx="1537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C1AC"/>
                </a:solidFill>
                <a:latin typeface="Arial"/>
                <a:cs typeface="Arial"/>
              </a:rPr>
              <a:t>business</a:t>
            </a:r>
            <a:r>
              <a:rPr sz="1800" spc="-5" dirty="0">
                <a:solidFill>
                  <a:srgbClr val="40C1AC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0C1AC"/>
                </a:solidFill>
                <a:latin typeface="Arial"/>
                <a:cs typeface="Arial"/>
              </a:rPr>
              <a:t>focus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95822" y="4822113"/>
            <a:ext cx="139890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locking</a:t>
            </a:r>
            <a:r>
              <a:rPr sz="1400" spc="-3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onto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business</a:t>
            </a:r>
            <a:r>
              <a:rPr sz="14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goals</a:t>
            </a:r>
            <a:r>
              <a:rPr sz="14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to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deliver</a:t>
            </a:r>
            <a:r>
              <a:rPr sz="14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business value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727134" y="2388197"/>
            <a:ext cx="1836420" cy="1718945"/>
            <a:chOff x="2727134" y="2388197"/>
            <a:chExt cx="1836420" cy="171894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27134" y="2388197"/>
              <a:ext cx="1836281" cy="171886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922577" y="3308819"/>
              <a:ext cx="55880" cy="74295"/>
            </a:xfrm>
            <a:custGeom>
              <a:avLst/>
              <a:gdLst/>
              <a:ahLst/>
              <a:cxnLst/>
              <a:rect l="l" t="t" r="r" b="b"/>
              <a:pathLst>
                <a:path w="55880" h="74295">
                  <a:moveTo>
                    <a:pt x="11680" y="0"/>
                  </a:moveTo>
                  <a:lnTo>
                    <a:pt x="6816" y="2527"/>
                  </a:lnTo>
                  <a:lnTo>
                    <a:pt x="1335" y="9014"/>
                  </a:lnTo>
                  <a:lnTo>
                    <a:pt x="0" y="19591"/>
                  </a:lnTo>
                  <a:lnTo>
                    <a:pt x="2726" y="32818"/>
                  </a:lnTo>
                  <a:lnTo>
                    <a:pt x="9432" y="47256"/>
                  </a:lnTo>
                  <a:lnTo>
                    <a:pt x="19016" y="60190"/>
                  </a:lnTo>
                  <a:lnTo>
                    <a:pt x="29592" y="69315"/>
                  </a:lnTo>
                  <a:lnTo>
                    <a:pt x="39899" y="73808"/>
                  </a:lnTo>
                  <a:lnTo>
                    <a:pt x="48675" y="72847"/>
                  </a:lnTo>
                  <a:lnTo>
                    <a:pt x="54157" y="66360"/>
                  </a:lnTo>
                  <a:lnTo>
                    <a:pt x="55492" y="55783"/>
                  </a:lnTo>
                  <a:lnTo>
                    <a:pt x="52765" y="42555"/>
                  </a:lnTo>
                  <a:lnTo>
                    <a:pt x="31370" y="10224"/>
                  </a:lnTo>
                  <a:lnTo>
                    <a:pt x="11680" y="0"/>
                  </a:lnTo>
                  <a:close/>
                </a:path>
              </a:pathLst>
            </a:custGeom>
            <a:solidFill>
              <a:srgbClr val="BDBE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282500" y="200367"/>
            <a:ext cx="3270250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10"/>
              </a:lnSpc>
              <a:spcBef>
                <a:spcPts val="100"/>
              </a:spcBef>
            </a:pP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Thorogood</a:t>
            </a:r>
            <a:r>
              <a:rPr sz="2600" b="1" spc="-50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6AC738"/>
                </a:solidFill>
                <a:latin typeface="Arial"/>
                <a:cs typeface="Arial"/>
              </a:rPr>
              <a:t>overview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ts val="2590"/>
              </a:lnSpc>
            </a:pPr>
            <a:r>
              <a:rPr sz="2250" b="1" dirty="0">
                <a:solidFill>
                  <a:srgbClr val="007B85"/>
                </a:solidFill>
                <a:latin typeface="Arial"/>
                <a:cs typeface="Arial"/>
              </a:rPr>
              <a:t>Who</a:t>
            </a:r>
            <a:r>
              <a:rPr sz="2250" b="1" spc="-2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50" b="1" dirty="0">
                <a:solidFill>
                  <a:srgbClr val="007B85"/>
                </a:solidFill>
                <a:latin typeface="Arial"/>
                <a:cs typeface="Arial"/>
              </a:rPr>
              <a:t>we</a:t>
            </a:r>
            <a:r>
              <a:rPr sz="2250" b="1" spc="-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50" b="1" spc="-25" dirty="0">
                <a:solidFill>
                  <a:srgbClr val="007B85"/>
                </a:solidFill>
                <a:latin typeface="Arial"/>
                <a:cs typeface="Arial"/>
              </a:rPr>
              <a:t>are</a:t>
            </a:r>
            <a:endParaRPr sz="225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26" name="object 26"/>
          <p:cNvSpPr txBox="1"/>
          <p:nvPr/>
        </p:nvSpPr>
        <p:spPr>
          <a:xfrm>
            <a:off x="1763267" y="6565944"/>
            <a:ext cx="159067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The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right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way.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AC738"/>
                </a:solidFill>
                <a:latin typeface="Arial"/>
                <a:cs typeface="Arial"/>
              </a:rPr>
              <a:t>thorogood.com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95183" y="6565944"/>
            <a:ext cx="336931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Information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Classification: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PUBLIC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Generative</a:t>
            </a:r>
            <a:r>
              <a:rPr sz="900" spc="-5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AI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with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Databricks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088" y="6559547"/>
            <a:ext cx="1281379" cy="14451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95199" y="6411936"/>
            <a:ext cx="11603990" cy="0"/>
          </a:xfrm>
          <a:custGeom>
            <a:avLst/>
            <a:gdLst/>
            <a:ahLst/>
            <a:cxnLst/>
            <a:rect l="l" t="t" r="r" b="b"/>
            <a:pathLst>
              <a:path w="11603990">
                <a:moveTo>
                  <a:pt x="0" y="0"/>
                </a:moveTo>
                <a:lnTo>
                  <a:pt x="11603376" y="0"/>
                </a:lnTo>
              </a:path>
            </a:pathLst>
          </a:custGeom>
          <a:ln w="9524">
            <a:solidFill>
              <a:srgbClr val="51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441522" y="1452625"/>
            <a:ext cx="5692140" cy="3783965"/>
            <a:chOff x="3441522" y="1452625"/>
            <a:chExt cx="5692140" cy="3783965"/>
          </a:xfrm>
        </p:grpSpPr>
        <p:sp>
          <p:nvSpPr>
            <p:cNvPr id="5" name="object 5"/>
            <p:cNvSpPr/>
            <p:nvPr/>
          </p:nvSpPr>
          <p:spPr>
            <a:xfrm>
              <a:off x="4773390" y="2424352"/>
              <a:ext cx="2640330" cy="2640965"/>
            </a:xfrm>
            <a:custGeom>
              <a:avLst/>
              <a:gdLst/>
              <a:ahLst/>
              <a:cxnLst/>
              <a:rect l="l" t="t" r="r" b="b"/>
              <a:pathLst>
                <a:path w="2640329" h="2640965">
                  <a:moveTo>
                    <a:pt x="0" y="1320289"/>
                  </a:moveTo>
                  <a:lnTo>
                    <a:pt x="870" y="1271887"/>
                  </a:lnTo>
                  <a:lnTo>
                    <a:pt x="3462" y="1223924"/>
                  </a:lnTo>
                  <a:lnTo>
                    <a:pt x="7745" y="1176430"/>
                  </a:lnTo>
                  <a:lnTo>
                    <a:pt x="13690" y="1129434"/>
                  </a:lnTo>
                  <a:lnTo>
                    <a:pt x="21267" y="1082966"/>
                  </a:lnTo>
                  <a:lnTo>
                    <a:pt x="30446" y="1037057"/>
                  </a:lnTo>
                  <a:lnTo>
                    <a:pt x="41197" y="991736"/>
                  </a:lnTo>
                  <a:lnTo>
                    <a:pt x="53490" y="947032"/>
                  </a:lnTo>
                  <a:lnTo>
                    <a:pt x="67295" y="902977"/>
                  </a:lnTo>
                  <a:lnTo>
                    <a:pt x="82584" y="859598"/>
                  </a:lnTo>
                  <a:lnTo>
                    <a:pt x="99325" y="816928"/>
                  </a:lnTo>
                  <a:lnTo>
                    <a:pt x="117489" y="774994"/>
                  </a:lnTo>
                  <a:lnTo>
                    <a:pt x="137046" y="733828"/>
                  </a:lnTo>
                  <a:lnTo>
                    <a:pt x="157967" y="693458"/>
                  </a:lnTo>
                  <a:lnTo>
                    <a:pt x="180221" y="653915"/>
                  </a:lnTo>
                  <a:lnTo>
                    <a:pt x="203779" y="615228"/>
                  </a:lnTo>
                  <a:lnTo>
                    <a:pt x="228611" y="577428"/>
                  </a:lnTo>
                  <a:lnTo>
                    <a:pt x="254687" y="540544"/>
                  </a:lnTo>
                  <a:lnTo>
                    <a:pt x="281977" y="504606"/>
                  </a:lnTo>
                  <a:lnTo>
                    <a:pt x="310452" y="469644"/>
                  </a:lnTo>
                  <a:lnTo>
                    <a:pt x="340081" y="435688"/>
                  </a:lnTo>
                  <a:lnTo>
                    <a:pt x="370834" y="402767"/>
                  </a:lnTo>
                  <a:lnTo>
                    <a:pt x="402683" y="370912"/>
                  </a:lnTo>
                  <a:lnTo>
                    <a:pt x="435597" y="340151"/>
                  </a:lnTo>
                  <a:lnTo>
                    <a:pt x="469546" y="310516"/>
                  </a:lnTo>
                  <a:lnTo>
                    <a:pt x="504500" y="282035"/>
                  </a:lnTo>
                  <a:lnTo>
                    <a:pt x="540430" y="254740"/>
                  </a:lnTo>
                  <a:lnTo>
                    <a:pt x="577306" y="228658"/>
                  </a:lnTo>
                  <a:lnTo>
                    <a:pt x="615098" y="203821"/>
                  </a:lnTo>
                  <a:lnTo>
                    <a:pt x="653776" y="180258"/>
                  </a:lnTo>
                  <a:lnTo>
                    <a:pt x="693310" y="157999"/>
                  </a:lnTo>
                  <a:lnTo>
                    <a:pt x="733671" y="137074"/>
                  </a:lnTo>
                  <a:lnTo>
                    <a:pt x="774828" y="117513"/>
                  </a:lnTo>
                  <a:lnTo>
                    <a:pt x="816752" y="99345"/>
                  </a:lnTo>
                  <a:lnTo>
                    <a:pt x="859413" y="82600"/>
                  </a:lnTo>
                  <a:lnTo>
                    <a:pt x="902782" y="67309"/>
                  </a:lnTo>
                  <a:lnTo>
                    <a:pt x="946827" y="53501"/>
                  </a:lnTo>
                  <a:lnTo>
                    <a:pt x="991520" y="41205"/>
                  </a:lnTo>
                  <a:lnTo>
                    <a:pt x="1036831" y="30452"/>
                  </a:lnTo>
                  <a:lnTo>
                    <a:pt x="1082730" y="21271"/>
                  </a:lnTo>
                  <a:lnTo>
                    <a:pt x="1129186" y="13693"/>
                  </a:lnTo>
                  <a:lnTo>
                    <a:pt x="1176171" y="7747"/>
                  </a:lnTo>
                  <a:lnTo>
                    <a:pt x="1223655" y="3463"/>
                  </a:lnTo>
                  <a:lnTo>
                    <a:pt x="1271606" y="870"/>
                  </a:lnTo>
                  <a:lnTo>
                    <a:pt x="1319997" y="0"/>
                  </a:lnTo>
                  <a:lnTo>
                    <a:pt x="1369905" y="942"/>
                  </a:lnTo>
                  <a:lnTo>
                    <a:pt x="1419571" y="3758"/>
                  </a:lnTo>
                  <a:lnTo>
                    <a:pt x="1468946" y="8426"/>
                  </a:lnTo>
                  <a:lnTo>
                    <a:pt x="1517981" y="14928"/>
                  </a:lnTo>
                  <a:lnTo>
                    <a:pt x="1566631" y="23242"/>
                  </a:lnTo>
                  <a:lnTo>
                    <a:pt x="1614845" y="33350"/>
                  </a:lnTo>
                  <a:lnTo>
                    <a:pt x="1662578" y="45232"/>
                  </a:lnTo>
                  <a:lnTo>
                    <a:pt x="1709780" y="58867"/>
                  </a:lnTo>
                  <a:lnTo>
                    <a:pt x="1756404" y="74237"/>
                  </a:lnTo>
                  <a:lnTo>
                    <a:pt x="1802403" y="91320"/>
                  </a:lnTo>
                  <a:lnTo>
                    <a:pt x="1847727" y="110098"/>
                  </a:lnTo>
                  <a:lnTo>
                    <a:pt x="1892330" y="130551"/>
                  </a:lnTo>
                  <a:lnTo>
                    <a:pt x="1936164" y="152658"/>
                  </a:lnTo>
                  <a:lnTo>
                    <a:pt x="1979181" y="176401"/>
                  </a:lnTo>
                  <a:lnTo>
                    <a:pt x="2021332" y="201759"/>
                  </a:lnTo>
                  <a:lnTo>
                    <a:pt x="2062571" y="228712"/>
                  </a:lnTo>
                  <a:lnTo>
                    <a:pt x="2102848" y="257241"/>
                  </a:lnTo>
                  <a:lnTo>
                    <a:pt x="2142118" y="287325"/>
                  </a:lnTo>
                  <a:lnTo>
                    <a:pt x="2180330" y="318946"/>
                  </a:lnTo>
                  <a:lnTo>
                    <a:pt x="2217439" y="352083"/>
                  </a:lnTo>
                  <a:lnTo>
                    <a:pt x="2253395" y="386716"/>
                  </a:lnTo>
                  <a:lnTo>
                    <a:pt x="2288015" y="422680"/>
                  </a:lnTo>
                  <a:lnTo>
                    <a:pt x="2321139" y="459796"/>
                  </a:lnTo>
                  <a:lnTo>
                    <a:pt x="2352748" y="498016"/>
                  </a:lnTo>
                  <a:lnTo>
                    <a:pt x="2382822" y="537294"/>
                  </a:lnTo>
                  <a:lnTo>
                    <a:pt x="2411341" y="577580"/>
                  </a:lnTo>
                  <a:lnTo>
                    <a:pt x="2438285" y="618827"/>
                  </a:lnTo>
                  <a:lnTo>
                    <a:pt x="2463635" y="660987"/>
                  </a:lnTo>
                  <a:lnTo>
                    <a:pt x="2487371" y="704012"/>
                  </a:lnTo>
                  <a:lnTo>
                    <a:pt x="2509472" y="747855"/>
                  </a:lnTo>
                  <a:lnTo>
                    <a:pt x="2529919" y="792467"/>
                  </a:lnTo>
                  <a:lnTo>
                    <a:pt x="2548692" y="837801"/>
                  </a:lnTo>
                  <a:lnTo>
                    <a:pt x="2565772" y="883808"/>
                  </a:lnTo>
                  <a:lnTo>
                    <a:pt x="2581138" y="930441"/>
                  </a:lnTo>
                  <a:lnTo>
                    <a:pt x="2594770" y="977652"/>
                  </a:lnTo>
                  <a:lnTo>
                    <a:pt x="2606649" y="1025393"/>
                  </a:lnTo>
                  <a:lnTo>
                    <a:pt x="2616755" y="1073616"/>
                  </a:lnTo>
                  <a:lnTo>
                    <a:pt x="2625068" y="1122274"/>
                  </a:lnTo>
                  <a:lnTo>
                    <a:pt x="2631569" y="1171318"/>
                  </a:lnTo>
                  <a:lnTo>
                    <a:pt x="2636236" y="1220700"/>
                  </a:lnTo>
                  <a:lnTo>
                    <a:pt x="2639051" y="1270373"/>
                  </a:lnTo>
                  <a:lnTo>
                    <a:pt x="2639994" y="1320289"/>
                  </a:lnTo>
                  <a:lnTo>
                    <a:pt x="2639124" y="1368693"/>
                  </a:lnTo>
                  <a:lnTo>
                    <a:pt x="2636532" y="1416658"/>
                  </a:lnTo>
                  <a:lnTo>
                    <a:pt x="2632249" y="1464153"/>
                  </a:lnTo>
                  <a:lnTo>
                    <a:pt x="2626304" y="1511151"/>
                  </a:lnTo>
                  <a:lnTo>
                    <a:pt x="2618728" y="1557619"/>
                  </a:lnTo>
                  <a:lnTo>
                    <a:pt x="2609549" y="1603530"/>
                  </a:lnTo>
                  <a:lnTo>
                    <a:pt x="2598799" y="1648852"/>
                  </a:lnTo>
                  <a:lnTo>
                    <a:pt x="2586506" y="1693556"/>
                  </a:lnTo>
                  <a:lnTo>
                    <a:pt x="2572701" y="1737612"/>
                  </a:lnTo>
                  <a:lnTo>
                    <a:pt x="2557413" y="1780991"/>
                  </a:lnTo>
                  <a:lnTo>
                    <a:pt x="2540672" y="1823663"/>
                  </a:lnTo>
                  <a:lnTo>
                    <a:pt x="2522509" y="1865597"/>
                  </a:lnTo>
                  <a:lnTo>
                    <a:pt x="2502952" y="1906764"/>
                  </a:lnTo>
                  <a:lnTo>
                    <a:pt x="2482032" y="1947134"/>
                  </a:lnTo>
                  <a:lnTo>
                    <a:pt x="2459778" y="1986677"/>
                  </a:lnTo>
                  <a:lnTo>
                    <a:pt x="2436220" y="2025364"/>
                  </a:lnTo>
                  <a:lnTo>
                    <a:pt x="2411389" y="2063164"/>
                  </a:lnTo>
                  <a:lnTo>
                    <a:pt x="2385314" y="2100048"/>
                  </a:lnTo>
                  <a:lnTo>
                    <a:pt x="2358024" y="2135986"/>
                  </a:lnTo>
                  <a:lnTo>
                    <a:pt x="2329550" y="2170948"/>
                  </a:lnTo>
                  <a:lnTo>
                    <a:pt x="2299922" y="2204904"/>
                  </a:lnTo>
                  <a:lnTo>
                    <a:pt x="2269168" y="2237825"/>
                  </a:lnTo>
                  <a:lnTo>
                    <a:pt x="2237320" y="2269680"/>
                  </a:lnTo>
                  <a:lnTo>
                    <a:pt x="2204407" y="2300440"/>
                  </a:lnTo>
                  <a:lnTo>
                    <a:pt x="2170458" y="2330075"/>
                  </a:lnTo>
                  <a:lnTo>
                    <a:pt x="2135504" y="2358556"/>
                  </a:lnTo>
                  <a:lnTo>
                    <a:pt x="2099574" y="2385851"/>
                  </a:lnTo>
                  <a:lnTo>
                    <a:pt x="2062698" y="2411932"/>
                  </a:lnTo>
                  <a:lnTo>
                    <a:pt x="2024907" y="2436769"/>
                  </a:lnTo>
                  <a:lnTo>
                    <a:pt x="1986229" y="2460331"/>
                  </a:lnTo>
                  <a:lnTo>
                    <a:pt x="1946695" y="2482590"/>
                  </a:lnTo>
                  <a:lnTo>
                    <a:pt x="1906334" y="2503515"/>
                  </a:lnTo>
                  <a:lnTo>
                    <a:pt x="1865176" y="2523076"/>
                  </a:lnTo>
                  <a:lnTo>
                    <a:pt x="1823252" y="2541243"/>
                  </a:lnTo>
                  <a:lnTo>
                    <a:pt x="1780590" y="2557988"/>
                  </a:lnTo>
                  <a:lnTo>
                    <a:pt x="1737222" y="2573279"/>
                  </a:lnTo>
                  <a:lnTo>
                    <a:pt x="1693175" y="2587087"/>
                  </a:lnTo>
                  <a:lnTo>
                    <a:pt x="1648482" y="2599382"/>
                  </a:lnTo>
                  <a:lnTo>
                    <a:pt x="1603170" y="2610135"/>
                  </a:lnTo>
                  <a:lnTo>
                    <a:pt x="1557270" y="2619316"/>
                  </a:lnTo>
                  <a:lnTo>
                    <a:pt x="1510813" y="2626894"/>
                  </a:lnTo>
                  <a:lnTo>
                    <a:pt x="1463827" y="2632840"/>
                  </a:lnTo>
                  <a:lnTo>
                    <a:pt x="1416342" y="2637124"/>
                  </a:lnTo>
                  <a:lnTo>
                    <a:pt x="1368389" y="2639716"/>
                  </a:lnTo>
                  <a:lnTo>
                    <a:pt x="1319997" y="2640587"/>
                  </a:lnTo>
                  <a:lnTo>
                    <a:pt x="1271606" y="2639716"/>
                  </a:lnTo>
                  <a:lnTo>
                    <a:pt x="1223655" y="2637124"/>
                  </a:lnTo>
                  <a:lnTo>
                    <a:pt x="1176171" y="2632840"/>
                  </a:lnTo>
                  <a:lnTo>
                    <a:pt x="1129186" y="2626894"/>
                  </a:lnTo>
                  <a:lnTo>
                    <a:pt x="1082730" y="2619316"/>
                  </a:lnTo>
                  <a:lnTo>
                    <a:pt x="1036831" y="2610135"/>
                  </a:lnTo>
                  <a:lnTo>
                    <a:pt x="991520" y="2599382"/>
                  </a:lnTo>
                  <a:lnTo>
                    <a:pt x="946827" y="2587087"/>
                  </a:lnTo>
                  <a:lnTo>
                    <a:pt x="902782" y="2573279"/>
                  </a:lnTo>
                  <a:lnTo>
                    <a:pt x="859413" y="2557988"/>
                  </a:lnTo>
                  <a:lnTo>
                    <a:pt x="816752" y="2541243"/>
                  </a:lnTo>
                  <a:lnTo>
                    <a:pt x="774828" y="2523076"/>
                  </a:lnTo>
                  <a:lnTo>
                    <a:pt x="733671" y="2503515"/>
                  </a:lnTo>
                  <a:lnTo>
                    <a:pt x="693310" y="2482590"/>
                  </a:lnTo>
                  <a:lnTo>
                    <a:pt x="653776" y="2460331"/>
                  </a:lnTo>
                  <a:lnTo>
                    <a:pt x="615098" y="2436769"/>
                  </a:lnTo>
                  <a:lnTo>
                    <a:pt x="577306" y="2411932"/>
                  </a:lnTo>
                  <a:lnTo>
                    <a:pt x="540430" y="2385851"/>
                  </a:lnTo>
                  <a:lnTo>
                    <a:pt x="504500" y="2358556"/>
                  </a:lnTo>
                  <a:lnTo>
                    <a:pt x="469546" y="2330075"/>
                  </a:lnTo>
                  <a:lnTo>
                    <a:pt x="435597" y="2300440"/>
                  </a:lnTo>
                  <a:lnTo>
                    <a:pt x="402683" y="2269680"/>
                  </a:lnTo>
                  <a:lnTo>
                    <a:pt x="370834" y="2237825"/>
                  </a:lnTo>
                  <a:lnTo>
                    <a:pt x="340081" y="2204904"/>
                  </a:lnTo>
                  <a:lnTo>
                    <a:pt x="310452" y="2170948"/>
                  </a:lnTo>
                  <a:lnTo>
                    <a:pt x="281977" y="2135986"/>
                  </a:lnTo>
                  <a:lnTo>
                    <a:pt x="254687" y="2100048"/>
                  </a:lnTo>
                  <a:lnTo>
                    <a:pt x="228611" y="2063164"/>
                  </a:lnTo>
                  <a:lnTo>
                    <a:pt x="203779" y="2025364"/>
                  </a:lnTo>
                  <a:lnTo>
                    <a:pt x="180221" y="1986677"/>
                  </a:lnTo>
                  <a:lnTo>
                    <a:pt x="157967" y="1947134"/>
                  </a:lnTo>
                  <a:lnTo>
                    <a:pt x="137046" y="1906764"/>
                  </a:lnTo>
                  <a:lnTo>
                    <a:pt x="117489" y="1865597"/>
                  </a:lnTo>
                  <a:lnTo>
                    <a:pt x="99325" y="1823663"/>
                  </a:lnTo>
                  <a:lnTo>
                    <a:pt x="82584" y="1780991"/>
                  </a:lnTo>
                  <a:lnTo>
                    <a:pt x="67295" y="1737612"/>
                  </a:lnTo>
                  <a:lnTo>
                    <a:pt x="53490" y="1693556"/>
                  </a:lnTo>
                  <a:lnTo>
                    <a:pt x="41197" y="1648852"/>
                  </a:lnTo>
                  <a:lnTo>
                    <a:pt x="30446" y="1603530"/>
                  </a:lnTo>
                  <a:lnTo>
                    <a:pt x="21267" y="1557619"/>
                  </a:lnTo>
                  <a:lnTo>
                    <a:pt x="13690" y="1511151"/>
                  </a:lnTo>
                  <a:lnTo>
                    <a:pt x="7745" y="1464153"/>
                  </a:lnTo>
                  <a:lnTo>
                    <a:pt x="3462" y="1416658"/>
                  </a:lnTo>
                  <a:lnTo>
                    <a:pt x="870" y="1368693"/>
                  </a:lnTo>
                  <a:lnTo>
                    <a:pt x="0" y="1320289"/>
                  </a:lnTo>
                  <a:close/>
                </a:path>
              </a:pathLst>
            </a:custGeom>
            <a:ln w="57149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0312" y="2199530"/>
              <a:ext cx="1192852" cy="13599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1522" y="4831179"/>
              <a:ext cx="1331887" cy="4047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9047" y="1452625"/>
              <a:ext cx="974573" cy="612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72058" y="1714308"/>
              <a:ext cx="912836" cy="5034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5088" y="3264770"/>
              <a:ext cx="1600083" cy="8971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39926" y="4067759"/>
              <a:ext cx="1154080" cy="1097013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44504" y="3816150"/>
            <a:ext cx="1203029" cy="45410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85706" y="2341806"/>
            <a:ext cx="1127711" cy="105202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73409" y="1639233"/>
            <a:ext cx="1090636" cy="56614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566702" y="5331624"/>
            <a:ext cx="1331887" cy="29256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82500" y="200367"/>
            <a:ext cx="5394960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10"/>
              </a:lnSpc>
              <a:spcBef>
                <a:spcPts val="100"/>
              </a:spcBef>
            </a:pP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About</a:t>
            </a:r>
            <a:r>
              <a:rPr sz="2600" b="1" spc="-20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6AC738"/>
                </a:solidFill>
                <a:latin typeface="Arial"/>
                <a:cs typeface="Arial"/>
              </a:rPr>
              <a:t>Thorogood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ts val="2590"/>
              </a:lnSpc>
            </a:pPr>
            <a:r>
              <a:rPr sz="2250" b="1" dirty="0">
                <a:solidFill>
                  <a:srgbClr val="007B85"/>
                </a:solidFill>
                <a:latin typeface="Arial"/>
                <a:cs typeface="Arial"/>
              </a:rPr>
              <a:t>Some</a:t>
            </a:r>
            <a:r>
              <a:rPr sz="2250" b="1" spc="-1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50" b="1" dirty="0">
                <a:solidFill>
                  <a:srgbClr val="007B85"/>
                </a:solidFill>
                <a:latin typeface="Arial"/>
                <a:cs typeface="Arial"/>
              </a:rPr>
              <a:t>of</a:t>
            </a:r>
            <a:r>
              <a:rPr sz="2250" b="1" spc="-1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50" b="1" dirty="0">
                <a:solidFill>
                  <a:srgbClr val="007B85"/>
                </a:solidFill>
                <a:latin typeface="Arial"/>
                <a:cs typeface="Arial"/>
              </a:rPr>
              <a:t>the</a:t>
            </a:r>
            <a:r>
              <a:rPr sz="2250" b="1" spc="-1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50" b="1" dirty="0">
                <a:solidFill>
                  <a:srgbClr val="007B85"/>
                </a:solidFill>
                <a:latin typeface="Arial"/>
                <a:cs typeface="Arial"/>
              </a:rPr>
              <a:t>technologies</a:t>
            </a:r>
            <a:r>
              <a:rPr sz="2250" b="1" spc="-1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50" b="1" dirty="0">
                <a:solidFill>
                  <a:srgbClr val="007B85"/>
                </a:solidFill>
                <a:latin typeface="Arial"/>
                <a:cs typeface="Arial"/>
              </a:rPr>
              <a:t>we</a:t>
            </a:r>
            <a:r>
              <a:rPr sz="2250" b="1" spc="-1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50" b="1" dirty="0">
                <a:solidFill>
                  <a:srgbClr val="007B85"/>
                </a:solidFill>
                <a:latin typeface="Arial"/>
                <a:cs typeface="Arial"/>
              </a:rPr>
              <a:t>work</a:t>
            </a:r>
            <a:r>
              <a:rPr sz="2250" b="1" spc="-1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50" b="1" spc="-20" dirty="0">
                <a:solidFill>
                  <a:srgbClr val="007B85"/>
                </a:solidFill>
                <a:latin typeface="Arial"/>
                <a:cs typeface="Arial"/>
              </a:rPr>
              <a:t>with</a:t>
            </a:r>
            <a:endParaRPr sz="225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17" name="object 17"/>
          <p:cNvSpPr txBox="1"/>
          <p:nvPr/>
        </p:nvSpPr>
        <p:spPr>
          <a:xfrm>
            <a:off x="1763267" y="6565944"/>
            <a:ext cx="159067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The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right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way.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AC738"/>
                </a:solidFill>
                <a:latin typeface="Arial"/>
                <a:cs typeface="Arial"/>
              </a:rPr>
              <a:t>thorogood.com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95183" y="6565944"/>
            <a:ext cx="336931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Information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Classification: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PUBLIC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Generative</a:t>
            </a:r>
            <a:r>
              <a:rPr sz="900" spc="-5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AI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with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Databricks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79300" cy="6858000"/>
            <a:chOff x="0" y="0"/>
            <a:chExt cx="121793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793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65" y="229408"/>
              <a:ext cx="11712816" cy="66277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2235" y="6062334"/>
              <a:ext cx="1666455" cy="2094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9556" y="506420"/>
              <a:ext cx="2186597" cy="25081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4772" y="1067172"/>
            <a:ext cx="44932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Making</a:t>
            </a:r>
            <a:r>
              <a:rPr sz="36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36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content searchable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8095183" y="6565944"/>
            <a:ext cx="336931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Information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Classification: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PUBLIC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Generative</a:t>
            </a:r>
            <a:r>
              <a:rPr sz="900" spc="-5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AI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with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Databricks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1A30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4239" y="6469461"/>
            <a:ext cx="186721" cy="1866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2897" rIns="0" bIns="0" rtlCol="0">
            <a:spAutoFit/>
          </a:bodyPr>
          <a:lstStyle/>
          <a:p>
            <a:pPr marL="365760">
              <a:lnSpc>
                <a:spcPct val="100000"/>
              </a:lnSpc>
              <a:spcBef>
                <a:spcPts val="100"/>
              </a:spcBef>
            </a:pPr>
            <a:r>
              <a:rPr spc="80" dirty="0">
                <a:solidFill>
                  <a:srgbClr val="F9F7F3"/>
                </a:solidFill>
              </a:rPr>
              <a:t>Agenda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7205" y="2624022"/>
            <a:ext cx="8432165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675" indent="-307975">
              <a:lnSpc>
                <a:spcPts val="2735"/>
              </a:lnSpc>
              <a:spcBef>
                <a:spcPts val="100"/>
              </a:spcBef>
              <a:buSzPct val="75000"/>
              <a:buChar char="•"/>
              <a:tabLst>
                <a:tab pos="320675" algn="l"/>
              </a:tabLst>
            </a:pPr>
            <a:r>
              <a:rPr sz="2400" dirty="0">
                <a:solidFill>
                  <a:srgbClr val="F9F7F3"/>
                </a:solidFill>
                <a:latin typeface="Arial"/>
                <a:cs typeface="Arial"/>
              </a:rPr>
              <a:t>Who</a:t>
            </a:r>
            <a:r>
              <a:rPr sz="2400" spc="6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9F7F3"/>
                </a:solidFill>
                <a:latin typeface="Arial"/>
                <a:cs typeface="Arial"/>
              </a:rPr>
              <a:t>is</a:t>
            </a:r>
            <a:r>
              <a:rPr sz="2400" spc="6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9F7F3"/>
                </a:solidFill>
                <a:latin typeface="Arial"/>
                <a:cs typeface="Arial"/>
              </a:rPr>
              <a:t>Databricks?</a:t>
            </a:r>
            <a:endParaRPr sz="2400">
              <a:latin typeface="Arial"/>
              <a:cs typeface="Arial"/>
            </a:endParaRPr>
          </a:p>
          <a:p>
            <a:pPr marL="320675" indent="-307975">
              <a:lnSpc>
                <a:spcPts val="2590"/>
              </a:lnSpc>
              <a:buSzPct val="75000"/>
              <a:buChar char="•"/>
              <a:tabLst>
                <a:tab pos="320675" algn="l"/>
              </a:tabLst>
            </a:pPr>
            <a:r>
              <a:rPr sz="2400" spc="70" dirty="0">
                <a:solidFill>
                  <a:srgbClr val="F9F7F3"/>
                </a:solidFill>
                <a:latin typeface="Arial"/>
                <a:cs typeface="Arial"/>
              </a:rPr>
              <a:t>What</a:t>
            </a:r>
            <a:r>
              <a:rPr sz="2400" spc="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9F7F3"/>
                </a:solidFill>
                <a:latin typeface="Arial"/>
                <a:cs typeface="Arial"/>
              </a:rPr>
              <a:t>is</a:t>
            </a:r>
            <a:r>
              <a:rPr sz="2400" spc="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9F7F3"/>
                </a:solidFill>
                <a:latin typeface="Arial"/>
                <a:cs typeface="Arial"/>
              </a:rPr>
              <a:t>Generative</a:t>
            </a:r>
            <a:r>
              <a:rPr sz="2400" spc="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9F7F3"/>
                </a:solidFill>
                <a:latin typeface="Arial"/>
                <a:cs typeface="Arial"/>
              </a:rPr>
              <a:t>AI</a:t>
            </a:r>
            <a:r>
              <a:rPr sz="2400" spc="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F9F7F3"/>
                </a:solidFill>
                <a:latin typeface="Arial"/>
                <a:cs typeface="Arial"/>
              </a:rPr>
              <a:t>and</a:t>
            </a:r>
            <a:r>
              <a:rPr sz="2400" spc="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110" dirty="0">
                <a:solidFill>
                  <a:srgbClr val="F9F7F3"/>
                </a:solidFill>
                <a:latin typeface="Arial"/>
                <a:cs typeface="Arial"/>
              </a:rPr>
              <a:t>the</a:t>
            </a:r>
            <a:r>
              <a:rPr sz="2400" spc="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114" dirty="0">
                <a:solidFill>
                  <a:srgbClr val="F9F7F3"/>
                </a:solidFill>
                <a:latin typeface="Arial"/>
                <a:cs typeface="Arial"/>
              </a:rPr>
              <a:t>impact</a:t>
            </a:r>
            <a:r>
              <a:rPr sz="2400" spc="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F9F7F3"/>
                </a:solidFill>
                <a:latin typeface="Arial"/>
                <a:cs typeface="Arial"/>
              </a:rPr>
              <a:t>on</a:t>
            </a:r>
            <a:r>
              <a:rPr sz="2400" spc="2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9F7F3"/>
                </a:solidFill>
                <a:latin typeface="Arial"/>
                <a:cs typeface="Arial"/>
              </a:rPr>
              <a:t>Global</a:t>
            </a:r>
            <a:r>
              <a:rPr sz="2400" spc="2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40" dirty="0">
                <a:solidFill>
                  <a:srgbClr val="F9F7F3"/>
                </a:solidFill>
                <a:latin typeface="Arial"/>
                <a:cs typeface="Arial"/>
              </a:rPr>
              <a:t>Economy</a:t>
            </a:r>
            <a:endParaRPr sz="2400">
              <a:latin typeface="Arial"/>
              <a:cs typeface="Arial"/>
            </a:endParaRPr>
          </a:p>
          <a:p>
            <a:pPr marL="320675" indent="-307975">
              <a:lnSpc>
                <a:spcPts val="2735"/>
              </a:lnSpc>
              <a:buSzPct val="75000"/>
              <a:buChar char="•"/>
              <a:tabLst>
                <a:tab pos="320675" algn="l"/>
              </a:tabLst>
            </a:pPr>
            <a:r>
              <a:rPr sz="2400" dirty="0">
                <a:solidFill>
                  <a:srgbClr val="F9F7F3"/>
                </a:solidFill>
                <a:latin typeface="Arial"/>
                <a:cs typeface="Arial"/>
              </a:rPr>
              <a:t>Databricks</a:t>
            </a:r>
            <a:r>
              <a:rPr sz="2400" spc="16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9F7F3"/>
                </a:solidFill>
                <a:latin typeface="Arial"/>
                <a:cs typeface="Arial"/>
              </a:rPr>
              <a:t>Data</a:t>
            </a:r>
            <a:r>
              <a:rPr sz="2400" spc="16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45" dirty="0">
                <a:solidFill>
                  <a:srgbClr val="F9F7F3"/>
                </a:solidFill>
                <a:latin typeface="Arial"/>
                <a:cs typeface="Arial"/>
              </a:rPr>
              <a:t>Intelligent</a:t>
            </a:r>
            <a:r>
              <a:rPr sz="2400" spc="16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9F7F3"/>
                </a:solidFill>
                <a:latin typeface="Arial"/>
                <a:cs typeface="Arial"/>
              </a:rPr>
              <a:t>Platform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7205" y="4650940"/>
            <a:ext cx="558990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675" indent="-307975">
              <a:lnSpc>
                <a:spcPts val="2765"/>
              </a:lnSpc>
              <a:spcBef>
                <a:spcPts val="100"/>
              </a:spcBef>
              <a:buSzPct val="75000"/>
              <a:buChar char="•"/>
              <a:tabLst>
                <a:tab pos="320675" algn="l"/>
              </a:tabLst>
            </a:pPr>
            <a:r>
              <a:rPr sz="2400" spc="-20" dirty="0">
                <a:solidFill>
                  <a:srgbClr val="F9F7F3"/>
                </a:solidFill>
                <a:latin typeface="Arial"/>
                <a:cs typeface="Arial"/>
              </a:rPr>
              <a:t>Use</a:t>
            </a:r>
            <a:r>
              <a:rPr sz="2400" spc="-114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9F7F3"/>
                </a:solidFill>
                <a:latin typeface="Arial"/>
                <a:cs typeface="Arial"/>
              </a:rPr>
              <a:t>Case</a:t>
            </a:r>
            <a:r>
              <a:rPr sz="2400" spc="-114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9F7F3"/>
                </a:solidFill>
                <a:latin typeface="Arial"/>
                <a:cs typeface="Arial"/>
              </a:rPr>
              <a:t>References</a:t>
            </a:r>
            <a:endParaRPr sz="2400">
              <a:latin typeface="Arial"/>
              <a:cs typeface="Arial"/>
            </a:endParaRPr>
          </a:p>
          <a:p>
            <a:pPr marL="777875" lvl="1" indent="-307975">
              <a:lnSpc>
                <a:spcPts val="2285"/>
              </a:lnSpc>
              <a:buSzPct val="90000"/>
              <a:buChar char="•"/>
              <a:tabLst>
                <a:tab pos="777875" algn="l"/>
              </a:tabLst>
            </a:pPr>
            <a:r>
              <a:rPr sz="2000" dirty="0">
                <a:solidFill>
                  <a:srgbClr val="F9F7F3"/>
                </a:solidFill>
                <a:latin typeface="Arial"/>
                <a:cs typeface="Arial"/>
              </a:rPr>
              <a:t>Knowledge</a:t>
            </a:r>
            <a:r>
              <a:rPr sz="2000" spc="8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000" spc="55" dirty="0">
                <a:solidFill>
                  <a:srgbClr val="F9F7F3"/>
                </a:solidFill>
                <a:latin typeface="Arial"/>
                <a:cs typeface="Arial"/>
              </a:rPr>
              <a:t>discovery</a:t>
            </a:r>
            <a:r>
              <a:rPr sz="2000" spc="8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9F7F3"/>
                </a:solidFill>
                <a:latin typeface="Arial"/>
                <a:cs typeface="Arial"/>
              </a:rPr>
              <a:t>and</a:t>
            </a:r>
            <a:r>
              <a:rPr sz="2000" spc="8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9F7F3"/>
                </a:solidFill>
                <a:latin typeface="Arial"/>
                <a:cs typeface="Arial"/>
              </a:rPr>
              <a:t>search</a:t>
            </a:r>
            <a:r>
              <a:rPr sz="2000" spc="8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9F7F3"/>
                </a:solidFill>
                <a:latin typeface="Arial"/>
                <a:cs typeface="Arial"/>
              </a:rPr>
              <a:t>(Demo)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1798" y="4097113"/>
            <a:ext cx="1962480" cy="585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799" y="2176437"/>
            <a:ext cx="1962480" cy="31217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48167" y="6458629"/>
            <a:ext cx="281876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©2023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Databricks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Inc.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693"/>
                </a:solidFill>
                <a:latin typeface="Arial"/>
                <a:cs typeface="Arial"/>
              </a:rPr>
              <a:t>—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All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rights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693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088" y="6559547"/>
            <a:ext cx="1281379" cy="14451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95199" y="6411936"/>
            <a:ext cx="11603990" cy="0"/>
          </a:xfrm>
          <a:custGeom>
            <a:avLst/>
            <a:gdLst/>
            <a:ahLst/>
            <a:cxnLst/>
            <a:rect l="l" t="t" r="r" b="b"/>
            <a:pathLst>
              <a:path w="11603990">
                <a:moveTo>
                  <a:pt x="0" y="0"/>
                </a:moveTo>
                <a:lnTo>
                  <a:pt x="11603376" y="0"/>
                </a:lnTo>
              </a:path>
            </a:pathLst>
          </a:custGeom>
          <a:ln w="9524">
            <a:solidFill>
              <a:srgbClr val="51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2500" y="200367"/>
            <a:ext cx="8221980" cy="727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00"/>
              </a:lnSpc>
              <a:spcBef>
                <a:spcPts val="100"/>
              </a:spcBef>
            </a:pP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Knowledge</a:t>
            </a:r>
            <a:r>
              <a:rPr sz="2600" b="1" spc="-100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discovery</a:t>
            </a:r>
            <a:r>
              <a:rPr sz="2600" b="1" spc="-95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and</a:t>
            </a:r>
            <a:r>
              <a:rPr sz="2600" b="1" spc="-95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6AC738"/>
                </a:solidFill>
                <a:latin typeface="Arial"/>
                <a:cs typeface="Arial"/>
              </a:rPr>
              <a:t>search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ts val="2520"/>
              </a:lnSpc>
            </a:pP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Making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content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searchable</a:t>
            </a:r>
            <a:r>
              <a:rPr sz="2200" b="1" spc="-10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from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007B85"/>
                </a:solidFill>
                <a:latin typeface="Arial"/>
                <a:cs typeface="Arial"/>
              </a:rPr>
              <a:t>Thorogood’s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webcast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007B85"/>
                </a:solidFill>
                <a:latin typeface="Arial"/>
                <a:cs typeface="Arial"/>
              </a:rPr>
              <a:t>videos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9511" y="3410045"/>
            <a:ext cx="4467225" cy="124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1000"/>
              </a:lnSpc>
              <a:spcBef>
                <a:spcPts val="95"/>
              </a:spcBef>
            </a:pPr>
            <a:r>
              <a:rPr sz="2650" dirty="0">
                <a:solidFill>
                  <a:srgbClr val="007B85"/>
                </a:solidFill>
                <a:latin typeface="Arial"/>
                <a:cs typeface="Arial"/>
              </a:rPr>
              <a:t>How</a:t>
            </a:r>
            <a:r>
              <a:rPr sz="2650" spc="-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007B85"/>
                </a:solidFill>
                <a:latin typeface="Arial"/>
                <a:cs typeface="Arial"/>
              </a:rPr>
              <a:t>can</a:t>
            </a:r>
            <a:r>
              <a:rPr sz="2650" spc="-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007B85"/>
                </a:solidFill>
                <a:latin typeface="Arial"/>
                <a:cs typeface="Arial"/>
              </a:rPr>
              <a:t>we</a:t>
            </a:r>
            <a:r>
              <a:rPr sz="2650" spc="-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007B85"/>
                </a:solidFill>
                <a:latin typeface="Arial"/>
                <a:cs typeface="Arial"/>
              </a:rPr>
              <a:t>most</a:t>
            </a:r>
            <a:r>
              <a:rPr sz="2650" spc="-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007B85"/>
                </a:solidFill>
                <a:latin typeface="Arial"/>
                <a:cs typeface="Arial"/>
              </a:rPr>
              <a:t>easily</a:t>
            </a:r>
            <a:r>
              <a:rPr sz="2650" spc="-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650" spc="-20" dirty="0">
                <a:solidFill>
                  <a:srgbClr val="007B85"/>
                </a:solidFill>
                <a:latin typeface="Arial"/>
                <a:cs typeface="Arial"/>
              </a:rPr>
              <a:t>find </a:t>
            </a:r>
            <a:r>
              <a:rPr sz="2650" dirty="0">
                <a:solidFill>
                  <a:srgbClr val="007B85"/>
                </a:solidFill>
                <a:latin typeface="Arial"/>
                <a:cs typeface="Arial"/>
              </a:rPr>
              <a:t>relevant</a:t>
            </a:r>
            <a:r>
              <a:rPr sz="2650" spc="-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007B85"/>
                </a:solidFill>
                <a:latin typeface="Arial"/>
                <a:cs typeface="Arial"/>
              </a:rPr>
              <a:t>content</a:t>
            </a:r>
            <a:r>
              <a:rPr sz="2650" spc="-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650" dirty="0">
                <a:solidFill>
                  <a:srgbClr val="007B85"/>
                </a:solidFill>
                <a:latin typeface="Arial"/>
                <a:cs typeface="Arial"/>
              </a:rPr>
              <a:t>from </a:t>
            </a:r>
            <a:r>
              <a:rPr sz="2650" spc="-10" dirty="0">
                <a:solidFill>
                  <a:srgbClr val="007B85"/>
                </a:solidFill>
                <a:latin typeface="Arial"/>
                <a:cs typeface="Arial"/>
              </a:rPr>
              <a:t>videos?</a:t>
            </a:r>
            <a:endParaRPr sz="26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6581" y="1381810"/>
            <a:ext cx="5276215" cy="4830445"/>
            <a:chOff x="266581" y="1381810"/>
            <a:chExt cx="5276215" cy="483044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581" y="1381810"/>
              <a:ext cx="5275656" cy="48303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0441" y="1405669"/>
              <a:ext cx="5174056" cy="4728768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93421" y="2023922"/>
            <a:ext cx="1408734" cy="140873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63267" y="6565944"/>
            <a:ext cx="159067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The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right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way.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AC738"/>
                </a:solidFill>
                <a:latin typeface="Arial"/>
                <a:cs typeface="Arial"/>
              </a:rPr>
              <a:t>thorogood.com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95183" y="6565944"/>
            <a:ext cx="336931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Information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Classification: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PUBLIC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Generative</a:t>
            </a:r>
            <a:r>
              <a:rPr sz="900" spc="-5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AI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with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Databricks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088" y="6559547"/>
            <a:ext cx="1281379" cy="14451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95199" y="6411936"/>
            <a:ext cx="11603990" cy="0"/>
          </a:xfrm>
          <a:custGeom>
            <a:avLst/>
            <a:gdLst/>
            <a:ahLst/>
            <a:cxnLst/>
            <a:rect l="l" t="t" r="r" b="b"/>
            <a:pathLst>
              <a:path w="11603990">
                <a:moveTo>
                  <a:pt x="0" y="0"/>
                </a:moveTo>
                <a:lnTo>
                  <a:pt x="11603376" y="0"/>
                </a:lnTo>
              </a:path>
            </a:pathLst>
          </a:custGeom>
          <a:ln w="9524">
            <a:solidFill>
              <a:srgbClr val="51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2500" y="200367"/>
            <a:ext cx="8221980" cy="727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00"/>
              </a:lnSpc>
              <a:spcBef>
                <a:spcPts val="100"/>
              </a:spcBef>
            </a:pP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Knowledge</a:t>
            </a:r>
            <a:r>
              <a:rPr sz="2600" b="1" spc="-100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discovery</a:t>
            </a:r>
            <a:r>
              <a:rPr sz="2600" b="1" spc="-95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and</a:t>
            </a:r>
            <a:r>
              <a:rPr sz="2600" b="1" spc="-95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6AC738"/>
                </a:solidFill>
                <a:latin typeface="Arial"/>
                <a:cs typeface="Arial"/>
              </a:rPr>
              <a:t>search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ts val="2520"/>
              </a:lnSpc>
            </a:pP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Making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content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searchable</a:t>
            </a:r>
            <a:r>
              <a:rPr sz="2200" b="1" spc="-10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from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007B85"/>
                </a:solidFill>
                <a:latin typeface="Arial"/>
                <a:cs typeface="Arial"/>
              </a:rPr>
              <a:t>Thorogood’s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webcast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007B85"/>
                </a:solidFill>
                <a:latin typeface="Arial"/>
                <a:cs typeface="Arial"/>
              </a:rPr>
              <a:t>videos</a:t>
            </a:r>
            <a:endParaRPr sz="22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5" name="object 5"/>
          <p:cNvSpPr/>
          <p:nvPr/>
        </p:nvSpPr>
        <p:spPr>
          <a:xfrm>
            <a:off x="378045" y="1888667"/>
            <a:ext cx="1219200" cy="3456304"/>
          </a:xfrm>
          <a:custGeom>
            <a:avLst/>
            <a:gdLst/>
            <a:ahLst/>
            <a:cxnLst/>
            <a:rect l="l" t="t" r="r" b="b"/>
            <a:pathLst>
              <a:path w="1219200" h="3456304">
                <a:moveTo>
                  <a:pt x="1015740" y="0"/>
                </a:moveTo>
                <a:lnTo>
                  <a:pt x="203153" y="0"/>
                </a:lnTo>
                <a:lnTo>
                  <a:pt x="156571" y="5365"/>
                </a:lnTo>
                <a:lnTo>
                  <a:pt x="113811" y="20649"/>
                </a:lnTo>
                <a:lnTo>
                  <a:pt x="76091" y="44631"/>
                </a:lnTo>
                <a:lnTo>
                  <a:pt x="44630" y="76093"/>
                </a:lnTo>
                <a:lnTo>
                  <a:pt x="20648" y="113815"/>
                </a:lnTo>
                <a:lnTo>
                  <a:pt x="5365" y="156578"/>
                </a:lnTo>
                <a:lnTo>
                  <a:pt x="0" y="203161"/>
                </a:lnTo>
                <a:lnTo>
                  <a:pt x="0" y="3253155"/>
                </a:lnTo>
                <a:lnTo>
                  <a:pt x="5365" y="3299734"/>
                </a:lnTo>
                <a:lnTo>
                  <a:pt x="20648" y="3342493"/>
                </a:lnTo>
                <a:lnTo>
                  <a:pt x="44630" y="3380213"/>
                </a:lnTo>
                <a:lnTo>
                  <a:pt x="76091" y="3411674"/>
                </a:lnTo>
                <a:lnTo>
                  <a:pt x="113811" y="3435655"/>
                </a:lnTo>
                <a:lnTo>
                  <a:pt x="156571" y="3450939"/>
                </a:lnTo>
                <a:lnTo>
                  <a:pt x="203153" y="3456304"/>
                </a:lnTo>
                <a:lnTo>
                  <a:pt x="1015740" y="3456304"/>
                </a:lnTo>
                <a:lnTo>
                  <a:pt x="1062324" y="3450939"/>
                </a:lnTo>
                <a:lnTo>
                  <a:pt x="1105086" y="3435655"/>
                </a:lnTo>
                <a:lnTo>
                  <a:pt x="1142808" y="3411674"/>
                </a:lnTo>
                <a:lnTo>
                  <a:pt x="1174270" y="3380213"/>
                </a:lnTo>
                <a:lnTo>
                  <a:pt x="1198253" y="3342493"/>
                </a:lnTo>
                <a:lnTo>
                  <a:pt x="1213537" y="3299734"/>
                </a:lnTo>
                <a:lnTo>
                  <a:pt x="1218902" y="3253155"/>
                </a:lnTo>
                <a:lnTo>
                  <a:pt x="1218902" y="203161"/>
                </a:lnTo>
                <a:lnTo>
                  <a:pt x="1214962" y="163339"/>
                </a:lnTo>
                <a:lnTo>
                  <a:pt x="1203435" y="125412"/>
                </a:lnTo>
                <a:lnTo>
                  <a:pt x="1184768" y="90447"/>
                </a:lnTo>
                <a:lnTo>
                  <a:pt x="1159403" y="59512"/>
                </a:lnTo>
                <a:lnTo>
                  <a:pt x="1128460" y="34139"/>
                </a:lnTo>
                <a:lnTo>
                  <a:pt x="1093491" y="15468"/>
                </a:lnTo>
                <a:lnTo>
                  <a:pt x="1055563" y="3940"/>
                </a:lnTo>
                <a:lnTo>
                  <a:pt x="1015740" y="0"/>
                </a:lnTo>
                <a:close/>
              </a:path>
            </a:pathLst>
          </a:custGeom>
          <a:solidFill>
            <a:srgbClr val="D2D3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4730" y="1966454"/>
            <a:ext cx="5657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Videos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9158" y="2091029"/>
            <a:ext cx="1219200" cy="1428750"/>
          </a:xfrm>
          <a:custGeom>
            <a:avLst/>
            <a:gdLst/>
            <a:ahLst/>
            <a:cxnLst/>
            <a:rect l="l" t="t" r="r" b="b"/>
            <a:pathLst>
              <a:path w="1219200" h="1428750">
                <a:moveTo>
                  <a:pt x="1015733" y="0"/>
                </a:moveTo>
                <a:lnTo>
                  <a:pt x="203149" y="0"/>
                </a:lnTo>
                <a:lnTo>
                  <a:pt x="156566" y="5365"/>
                </a:lnTo>
                <a:lnTo>
                  <a:pt x="113805" y="20649"/>
                </a:lnTo>
                <a:lnTo>
                  <a:pt x="76086" y="44630"/>
                </a:lnTo>
                <a:lnTo>
                  <a:pt x="44626" y="76091"/>
                </a:lnTo>
                <a:lnTo>
                  <a:pt x="20646" y="113811"/>
                </a:lnTo>
                <a:lnTo>
                  <a:pt x="5364" y="156570"/>
                </a:lnTo>
                <a:lnTo>
                  <a:pt x="0" y="203149"/>
                </a:lnTo>
                <a:lnTo>
                  <a:pt x="0" y="1225207"/>
                </a:lnTo>
                <a:lnTo>
                  <a:pt x="5364" y="1271790"/>
                </a:lnTo>
                <a:lnTo>
                  <a:pt x="20646" y="1314553"/>
                </a:lnTo>
                <a:lnTo>
                  <a:pt x="44626" y="1352275"/>
                </a:lnTo>
                <a:lnTo>
                  <a:pt x="76086" y="1383737"/>
                </a:lnTo>
                <a:lnTo>
                  <a:pt x="113805" y="1407719"/>
                </a:lnTo>
                <a:lnTo>
                  <a:pt x="156566" y="1423003"/>
                </a:lnTo>
                <a:lnTo>
                  <a:pt x="203149" y="1428368"/>
                </a:lnTo>
                <a:lnTo>
                  <a:pt x="1015733" y="1428368"/>
                </a:lnTo>
                <a:lnTo>
                  <a:pt x="1062316" y="1423003"/>
                </a:lnTo>
                <a:lnTo>
                  <a:pt x="1105076" y="1407719"/>
                </a:lnTo>
                <a:lnTo>
                  <a:pt x="1142796" y="1383737"/>
                </a:lnTo>
                <a:lnTo>
                  <a:pt x="1174255" y="1352275"/>
                </a:lnTo>
                <a:lnTo>
                  <a:pt x="1198235" y="1314553"/>
                </a:lnTo>
                <a:lnTo>
                  <a:pt x="1213517" y="1271790"/>
                </a:lnTo>
                <a:lnTo>
                  <a:pt x="1218882" y="1225207"/>
                </a:lnTo>
                <a:lnTo>
                  <a:pt x="1218882" y="203149"/>
                </a:lnTo>
                <a:lnTo>
                  <a:pt x="1214943" y="163333"/>
                </a:lnTo>
                <a:lnTo>
                  <a:pt x="1203420" y="125409"/>
                </a:lnTo>
                <a:lnTo>
                  <a:pt x="1184753" y="90442"/>
                </a:lnTo>
                <a:lnTo>
                  <a:pt x="1159382" y="59499"/>
                </a:lnTo>
                <a:lnTo>
                  <a:pt x="1128442" y="34134"/>
                </a:lnTo>
                <a:lnTo>
                  <a:pt x="1093477" y="15467"/>
                </a:lnTo>
                <a:lnTo>
                  <a:pt x="1055553" y="3940"/>
                </a:lnTo>
                <a:lnTo>
                  <a:pt x="1015733" y="0"/>
                </a:lnTo>
                <a:close/>
              </a:path>
            </a:pathLst>
          </a:custGeom>
          <a:solidFill>
            <a:srgbClr val="E4EB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40177" y="2168816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748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Chat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Interface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92179" y="2728277"/>
            <a:ext cx="9940290" cy="1653539"/>
            <a:chOff x="1592179" y="2728277"/>
            <a:chExt cx="9940290" cy="1653539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73727" y="2728277"/>
              <a:ext cx="658702" cy="6588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636705" y="2842169"/>
              <a:ext cx="909319" cy="774700"/>
            </a:xfrm>
            <a:custGeom>
              <a:avLst/>
              <a:gdLst/>
              <a:ahLst/>
              <a:cxnLst/>
              <a:rect l="l" t="t" r="r" b="b"/>
              <a:pathLst>
                <a:path w="909320" h="774700">
                  <a:moveTo>
                    <a:pt x="0" y="774523"/>
                  </a:moveTo>
                  <a:lnTo>
                    <a:pt x="909048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535553" y="2814144"/>
              <a:ext cx="43180" cy="40005"/>
            </a:xfrm>
            <a:custGeom>
              <a:avLst/>
              <a:gdLst/>
              <a:ahLst/>
              <a:cxnLst/>
              <a:rect l="l" t="t" r="r" b="b"/>
              <a:pathLst>
                <a:path w="43179" h="40005">
                  <a:moveTo>
                    <a:pt x="20424" y="39999"/>
                  </a:moveTo>
                  <a:lnTo>
                    <a:pt x="0" y="16049"/>
                  </a:lnTo>
                  <a:lnTo>
                    <a:pt x="43099" y="0"/>
                  </a:lnTo>
                  <a:lnTo>
                    <a:pt x="20424" y="39999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535553" y="2814144"/>
              <a:ext cx="43180" cy="40005"/>
            </a:xfrm>
            <a:custGeom>
              <a:avLst/>
              <a:gdLst/>
              <a:ahLst/>
              <a:cxnLst/>
              <a:rect l="l" t="t" r="r" b="b"/>
              <a:pathLst>
                <a:path w="43179" h="40005">
                  <a:moveTo>
                    <a:pt x="20424" y="39999"/>
                  </a:moveTo>
                  <a:lnTo>
                    <a:pt x="43099" y="0"/>
                  </a:lnTo>
                  <a:lnTo>
                    <a:pt x="0" y="16049"/>
                  </a:lnTo>
                  <a:lnTo>
                    <a:pt x="20424" y="39999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96941" y="3616817"/>
              <a:ext cx="895350" cy="0"/>
            </a:xfrm>
            <a:custGeom>
              <a:avLst/>
              <a:gdLst/>
              <a:ahLst/>
              <a:cxnLst/>
              <a:rect l="l" t="t" r="r" b="b"/>
              <a:pathLst>
                <a:path w="895350">
                  <a:moveTo>
                    <a:pt x="0" y="0"/>
                  </a:moveTo>
                  <a:lnTo>
                    <a:pt x="895010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91952" y="3601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17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91952" y="3601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17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49169" y="2851708"/>
              <a:ext cx="1727835" cy="1530350"/>
            </a:xfrm>
            <a:custGeom>
              <a:avLst/>
              <a:gdLst/>
              <a:ahLst/>
              <a:cxnLst/>
              <a:rect l="l" t="t" r="r" b="b"/>
              <a:pathLst>
                <a:path w="1727835" h="1530350">
                  <a:moveTo>
                    <a:pt x="1472577" y="0"/>
                  </a:moveTo>
                  <a:lnTo>
                    <a:pt x="255003" y="0"/>
                  </a:lnTo>
                  <a:lnTo>
                    <a:pt x="209167" y="4108"/>
                  </a:lnTo>
                  <a:lnTo>
                    <a:pt x="166026" y="15954"/>
                  </a:lnTo>
                  <a:lnTo>
                    <a:pt x="126300" y="34816"/>
                  </a:lnTo>
                  <a:lnTo>
                    <a:pt x="90709" y="59974"/>
                  </a:lnTo>
                  <a:lnTo>
                    <a:pt x="59974" y="90709"/>
                  </a:lnTo>
                  <a:lnTo>
                    <a:pt x="34816" y="126300"/>
                  </a:lnTo>
                  <a:lnTo>
                    <a:pt x="15954" y="166026"/>
                  </a:lnTo>
                  <a:lnTo>
                    <a:pt x="4108" y="209167"/>
                  </a:lnTo>
                  <a:lnTo>
                    <a:pt x="0" y="255003"/>
                  </a:lnTo>
                  <a:lnTo>
                    <a:pt x="0" y="1274965"/>
                  </a:lnTo>
                  <a:lnTo>
                    <a:pt x="4108" y="1320801"/>
                  </a:lnTo>
                  <a:lnTo>
                    <a:pt x="15954" y="1363942"/>
                  </a:lnTo>
                  <a:lnTo>
                    <a:pt x="34816" y="1403668"/>
                  </a:lnTo>
                  <a:lnTo>
                    <a:pt x="59974" y="1439259"/>
                  </a:lnTo>
                  <a:lnTo>
                    <a:pt x="90709" y="1469994"/>
                  </a:lnTo>
                  <a:lnTo>
                    <a:pt x="126300" y="1495152"/>
                  </a:lnTo>
                  <a:lnTo>
                    <a:pt x="166026" y="1514014"/>
                  </a:lnTo>
                  <a:lnTo>
                    <a:pt x="209167" y="1525860"/>
                  </a:lnTo>
                  <a:lnTo>
                    <a:pt x="255003" y="1529969"/>
                  </a:lnTo>
                  <a:lnTo>
                    <a:pt x="1472577" y="1529969"/>
                  </a:lnTo>
                  <a:lnTo>
                    <a:pt x="1518413" y="1525860"/>
                  </a:lnTo>
                  <a:lnTo>
                    <a:pt x="1561553" y="1514014"/>
                  </a:lnTo>
                  <a:lnTo>
                    <a:pt x="1601277" y="1495152"/>
                  </a:lnTo>
                  <a:lnTo>
                    <a:pt x="1636866" y="1469994"/>
                  </a:lnTo>
                  <a:lnTo>
                    <a:pt x="1667598" y="1439259"/>
                  </a:lnTo>
                  <a:lnTo>
                    <a:pt x="1692755" y="1403668"/>
                  </a:lnTo>
                  <a:lnTo>
                    <a:pt x="1711615" y="1363942"/>
                  </a:lnTo>
                  <a:lnTo>
                    <a:pt x="1723460" y="1320801"/>
                  </a:lnTo>
                  <a:lnTo>
                    <a:pt x="1727568" y="1274965"/>
                  </a:lnTo>
                  <a:lnTo>
                    <a:pt x="1727568" y="255003"/>
                  </a:lnTo>
                  <a:lnTo>
                    <a:pt x="1722624" y="205024"/>
                  </a:lnTo>
                  <a:lnTo>
                    <a:pt x="1708159" y="157421"/>
                  </a:lnTo>
                  <a:lnTo>
                    <a:pt x="1684727" y="113530"/>
                  </a:lnTo>
                  <a:lnTo>
                    <a:pt x="1652879" y="74688"/>
                  </a:lnTo>
                  <a:lnTo>
                    <a:pt x="1614045" y="42846"/>
                  </a:lnTo>
                  <a:lnTo>
                    <a:pt x="1570158" y="19413"/>
                  </a:lnTo>
                  <a:lnTo>
                    <a:pt x="1522556" y="4946"/>
                  </a:lnTo>
                  <a:lnTo>
                    <a:pt x="1472577" y="0"/>
                  </a:lnTo>
                  <a:close/>
                </a:path>
              </a:pathLst>
            </a:custGeom>
            <a:solidFill>
              <a:srgbClr val="C2E8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866806" y="3822356"/>
            <a:ext cx="10928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11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Video</a:t>
            </a:r>
            <a:r>
              <a:rPr sz="1400" spc="-3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files</a:t>
            </a:r>
            <a:r>
              <a:rPr sz="1400" spc="-3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in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cloud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storage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00093" y="2420673"/>
            <a:ext cx="6256655" cy="2532380"/>
            <a:chOff x="700093" y="2420673"/>
            <a:chExt cx="6256655" cy="253238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8911" y="2944714"/>
              <a:ext cx="768275" cy="76844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093" y="2420673"/>
              <a:ext cx="574799" cy="5747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575" y="3073148"/>
              <a:ext cx="574799" cy="5747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093" y="3725623"/>
              <a:ext cx="574799" cy="5747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575" y="4378086"/>
              <a:ext cx="574799" cy="5747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276741" y="3616692"/>
              <a:ext cx="895985" cy="0"/>
            </a:xfrm>
            <a:custGeom>
              <a:avLst/>
              <a:gdLst/>
              <a:ahLst/>
              <a:cxnLst/>
              <a:rect l="l" t="t" r="r" b="b"/>
              <a:pathLst>
                <a:path w="895985">
                  <a:moveTo>
                    <a:pt x="0" y="0"/>
                  </a:moveTo>
                  <a:lnTo>
                    <a:pt x="895398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72139" y="36009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72139" y="36009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29161" y="2851708"/>
              <a:ext cx="1727835" cy="1530350"/>
            </a:xfrm>
            <a:custGeom>
              <a:avLst/>
              <a:gdLst/>
              <a:ahLst/>
              <a:cxnLst/>
              <a:rect l="l" t="t" r="r" b="b"/>
              <a:pathLst>
                <a:path w="1727834" h="1530350">
                  <a:moveTo>
                    <a:pt x="1472577" y="0"/>
                  </a:moveTo>
                  <a:lnTo>
                    <a:pt x="255003" y="0"/>
                  </a:lnTo>
                  <a:lnTo>
                    <a:pt x="209167" y="4108"/>
                  </a:lnTo>
                  <a:lnTo>
                    <a:pt x="166026" y="15954"/>
                  </a:lnTo>
                  <a:lnTo>
                    <a:pt x="126300" y="34816"/>
                  </a:lnTo>
                  <a:lnTo>
                    <a:pt x="90709" y="59974"/>
                  </a:lnTo>
                  <a:lnTo>
                    <a:pt x="59974" y="90709"/>
                  </a:lnTo>
                  <a:lnTo>
                    <a:pt x="34816" y="126300"/>
                  </a:lnTo>
                  <a:lnTo>
                    <a:pt x="15954" y="166026"/>
                  </a:lnTo>
                  <a:lnTo>
                    <a:pt x="4108" y="209167"/>
                  </a:lnTo>
                  <a:lnTo>
                    <a:pt x="0" y="255003"/>
                  </a:lnTo>
                  <a:lnTo>
                    <a:pt x="0" y="1274965"/>
                  </a:lnTo>
                  <a:lnTo>
                    <a:pt x="4108" y="1320801"/>
                  </a:lnTo>
                  <a:lnTo>
                    <a:pt x="15954" y="1363942"/>
                  </a:lnTo>
                  <a:lnTo>
                    <a:pt x="34816" y="1403668"/>
                  </a:lnTo>
                  <a:lnTo>
                    <a:pt x="59974" y="1439259"/>
                  </a:lnTo>
                  <a:lnTo>
                    <a:pt x="90709" y="1469994"/>
                  </a:lnTo>
                  <a:lnTo>
                    <a:pt x="126300" y="1495152"/>
                  </a:lnTo>
                  <a:lnTo>
                    <a:pt x="166026" y="1514014"/>
                  </a:lnTo>
                  <a:lnTo>
                    <a:pt x="209167" y="1525860"/>
                  </a:lnTo>
                  <a:lnTo>
                    <a:pt x="255003" y="1529969"/>
                  </a:lnTo>
                  <a:lnTo>
                    <a:pt x="1472577" y="1529969"/>
                  </a:lnTo>
                  <a:lnTo>
                    <a:pt x="1518413" y="1525860"/>
                  </a:lnTo>
                  <a:lnTo>
                    <a:pt x="1561553" y="1514014"/>
                  </a:lnTo>
                  <a:lnTo>
                    <a:pt x="1601277" y="1495152"/>
                  </a:lnTo>
                  <a:lnTo>
                    <a:pt x="1636866" y="1469994"/>
                  </a:lnTo>
                  <a:lnTo>
                    <a:pt x="1667598" y="1439259"/>
                  </a:lnTo>
                  <a:lnTo>
                    <a:pt x="1692755" y="1403668"/>
                  </a:lnTo>
                  <a:lnTo>
                    <a:pt x="1711615" y="1363942"/>
                  </a:lnTo>
                  <a:lnTo>
                    <a:pt x="1723460" y="1320801"/>
                  </a:lnTo>
                  <a:lnTo>
                    <a:pt x="1727568" y="1274965"/>
                  </a:lnTo>
                  <a:lnTo>
                    <a:pt x="1727568" y="255003"/>
                  </a:lnTo>
                  <a:lnTo>
                    <a:pt x="1722624" y="205024"/>
                  </a:lnTo>
                  <a:lnTo>
                    <a:pt x="1708159" y="157421"/>
                  </a:lnTo>
                  <a:lnTo>
                    <a:pt x="1684727" y="113530"/>
                  </a:lnTo>
                  <a:lnTo>
                    <a:pt x="1652879" y="74688"/>
                  </a:lnTo>
                  <a:lnTo>
                    <a:pt x="1614045" y="42846"/>
                  </a:lnTo>
                  <a:lnTo>
                    <a:pt x="1570158" y="19413"/>
                  </a:lnTo>
                  <a:lnTo>
                    <a:pt x="1522556" y="4946"/>
                  </a:lnTo>
                  <a:lnTo>
                    <a:pt x="1472577" y="0"/>
                  </a:lnTo>
                  <a:close/>
                </a:path>
              </a:pathLst>
            </a:custGeom>
            <a:solidFill>
              <a:srgbClr val="C2E8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546798" y="3822356"/>
            <a:ext cx="10928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Transcripts</a:t>
            </a:r>
            <a:r>
              <a:rPr sz="1400" spc="-6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in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cloud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storage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708903" y="2851708"/>
            <a:ext cx="3928110" cy="1530350"/>
            <a:chOff x="5708903" y="2851708"/>
            <a:chExt cx="3928110" cy="1530350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8903" y="2951360"/>
              <a:ext cx="761249" cy="76142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956710" y="3616692"/>
              <a:ext cx="895985" cy="0"/>
            </a:xfrm>
            <a:custGeom>
              <a:avLst/>
              <a:gdLst/>
              <a:ahLst/>
              <a:cxnLst/>
              <a:rect l="l" t="t" r="r" b="b"/>
              <a:pathLst>
                <a:path w="895984">
                  <a:moveTo>
                    <a:pt x="0" y="0"/>
                  </a:moveTo>
                  <a:lnTo>
                    <a:pt x="895423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852134" y="36009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852134" y="36009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909153" y="2851708"/>
              <a:ext cx="1727835" cy="1530350"/>
            </a:xfrm>
            <a:custGeom>
              <a:avLst/>
              <a:gdLst/>
              <a:ahLst/>
              <a:cxnLst/>
              <a:rect l="l" t="t" r="r" b="b"/>
              <a:pathLst>
                <a:path w="1727834" h="1530350">
                  <a:moveTo>
                    <a:pt x="1472577" y="0"/>
                  </a:moveTo>
                  <a:lnTo>
                    <a:pt x="255003" y="0"/>
                  </a:lnTo>
                  <a:lnTo>
                    <a:pt x="209167" y="4108"/>
                  </a:lnTo>
                  <a:lnTo>
                    <a:pt x="166026" y="15954"/>
                  </a:lnTo>
                  <a:lnTo>
                    <a:pt x="126300" y="34816"/>
                  </a:lnTo>
                  <a:lnTo>
                    <a:pt x="90709" y="59974"/>
                  </a:lnTo>
                  <a:lnTo>
                    <a:pt x="59974" y="90709"/>
                  </a:lnTo>
                  <a:lnTo>
                    <a:pt x="34816" y="126300"/>
                  </a:lnTo>
                  <a:lnTo>
                    <a:pt x="15954" y="166026"/>
                  </a:lnTo>
                  <a:lnTo>
                    <a:pt x="4108" y="209167"/>
                  </a:lnTo>
                  <a:lnTo>
                    <a:pt x="0" y="255003"/>
                  </a:lnTo>
                  <a:lnTo>
                    <a:pt x="0" y="1274965"/>
                  </a:lnTo>
                  <a:lnTo>
                    <a:pt x="4108" y="1320801"/>
                  </a:lnTo>
                  <a:lnTo>
                    <a:pt x="15954" y="1363942"/>
                  </a:lnTo>
                  <a:lnTo>
                    <a:pt x="34816" y="1403668"/>
                  </a:lnTo>
                  <a:lnTo>
                    <a:pt x="59974" y="1439259"/>
                  </a:lnTo>
                  <a:lnTo>
                    <a:pt x="90709" y="1469994"/>
                  </a:lnTo>
                  <a:lnTo>
                    <a:pt x="126300" y="1495152"/>
                  </a:lnTo>
                  <a:lnTo>
                    <a:pt x="166026" y="1514014"/>
                  </a:lnTo>
                  <a:lnTo>
                    <a:pt x="209167" y="1525860"/>
                  </a:lnTo>
                  <a:lnTo>
                    <a:pt x="255003" y="1529969"/>
                  </a:lnTo>
                  <a:lnTo>
                    <a:pt x="1472577" y="1529969"/>
                  </a:lnTo>
                  <a:lnTo>
                    <a:pt x="1518413" y="1525860"/>
                  </a:lnTo>
                  <a:lnTo>
                    <a:pt x="1561553" y="1514014"/>
                  </a:lnTo>
                  <a:lnTo>
                    <a:pt x="1601277" y="1495152"/>
                  </a:lnTo>
                  <a:lnTo>
                    <a:pt x="1636866" y="1469994"/>
                  </a:lnTo>
                  <a:lnTo>
                    <a:pt x="1667598" y="1439259"/>
                  </a:lnTo>
                  <a:lnTo>
                    <a:pt x="1692755" y="1403668"/>
                  </a:lnTo>
                  <a:lnTo>
                    <a:pt x="1711615" y="1363942"/>
                  </a:lnTo>
                  <a:lnTo>
                    <a:pt x="1723460" y="1320801"/>
                  </a:lnTo>
                  <a:lnTo>
                    <a:pt x="1727568" y="1274965"/>
                  </a:lnTo>
                  <a:lnTo>
                    <a:pt x="1727568" y="255003"/>
                  </a:lnTo>
                  <a:lnTo>
                    <a:pt x="1722624" y="205024"/>
                  </a:lnTo>
                  <a:lnTo>
                    <a:pt x="1708159" y="157421"/>
                  </a:lnTo>
                  <a:lnTo>
                    <a:pt x="1684727" y="113530"/>
                  </a:lnTo>
                  <a:lnTo>
                    <a:pt x="1652879" y="74688"/>
                  </a:lnTo>
                  <a:lnTo>
                    <a:pt x="1614045" y="42846"/>
                  </a:lnTo>
                  <a:lnTo>
                    <a:pt x="1570158" y="19413"/>
                  </a:lnTo>
                  <a:lnTo>
                    <a:pt x="1522556" y="4946"/>
                  </a:lnTo>
                  <a:lnTo>
                    <a:pt x="1472577" y="0"/>
                  </a:lnTo>
                  <a:close/>
                </a:path>
              </a:pathLst>
            </a:custGeom>
            <a:solidFill>
              <a:srgbClr val="C2E8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241627" y="4035716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Search</a:t>
            </a:r>
            <a:r>
              <a:rPr sz="1400" spc="-4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index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392414" y="2944715"/>
            <a:ext cx="3415665" cy="2195195"/>
            <a:chOff x="8392414" y="2944715"/>
            <a:chExt cx="3415665" cy="2195195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92414" y="2944715"/>
              <a:ext cx="761251" cy="76142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589158" y="3711016"/>
              <a:ext cx="1219200" cy="1428750"/>
            </a:xfrm>
            <a:custGeom>
              <a:avLst/>
              <a:gdLst/>
              <a:ahLst/>
              <a:cxnLst/>
              <a:rect l="l" t="t" r="r" b="b"/>
              <a:pathLst>
                <a:path w="1219200" h="1428750">
                  <a:moveTo>
                    <a:pt x="1015733" y="0"/>
                  </a:moveTo>
                  <a:lnTo>
                    <a:pt x="203149" y="0"/>
                  </a:lnTo>
                  <a:lnTo>
                    <a:pt x="156566" y="5365"/>
                  </a:lnTo>
                  <a:lnTo>
                    <a:pt x="113805" y="20649"/>
                  </a:lnTo>
                  <a:lnTo>
                    <a:pt x="76086" y="44630"/>
                  </a:lnTo>
                  <a:lnTo>
                    <a:pt x="44626" y="76091"/>
                  </a:lnTo>
                  <a:lnTo>
                    <a:pt x="20646" y="113811"/>
                  </a:lnTo>
                  <a:lnTo>
                    <a:pt x="5364" y="156570"/>
                  </a:lnTo>
                  <a:lnTo>
                    <a:pt x="0" y="203149"/>
                  </a:lnTo>
                  <a:lnTo>
                    <a:pt x="0" y="1225207"/>
                  </a:lnTo>
                  <a:lnTo>
                    <a:pt x="5364" y="1271790"/>
                  </a:lnTo>
                  <a:lnTo>
                    <a:pt x="20646" y="1314553"/>
                  </a:lnTo>
                  <a:lnTo>
                    <a:pt x="44626" y="1352275"/>
                  </a:lnTo>
                  <a:lnTo>
                    <a:pt x="76086" y="1383737"/>
                  </a:lnTo>
                  <a:lnTo>
                    <a:pt x="113805" y="1407719"/>
                  </a:lnTo>
                  <a:lnTo>
                    <a:pt x="156566" y="1423003"/>
                  </a:lnTo>
                  <a:lnTo>
                    <a:pt x="203149" y="1428368"/>
                  </a:lnTo>
                  <a:lnTo>
                    <a:pt x="1015733" y="1428368"/>
                  </a:lnTo>
                  <a:lnTo>
                    <a:pt x="1062316" y="1423003"/>
                  </a:lnTo>
                  <a:lnTo>
                    <a:pt x="1105076" y="1407719"/>
                  </a:lnTo>
                  <a:lnTo>
                    <a:pt x="1142796" y="1383737"/>
                  </a:lnTo>
                  <a:lnTo>
                    <a:pt x="1174255" y="1352275"/>
                  </a:lnTo>
                  <a:lnTo>
                    <a:pt x="1198235" y="1314553"/>
                  </a:lnTo>
                  <a:lnTo>
                    <a:pt x="1213517" y="1271790"/>
                  </a:lnTo>
                  <a:lnTo>
                    <a:pt x="1218882" y="1225207"/>
                  </a:lnTo>
                  <a:lnTo>
                    <a:pt x="1218882" y="203149"/>
                  </a:lnTo>
                  <a:lnTo>
                    <a:pt x="1214943" y="163333"/>
                  </a:lnTo>
                  <a:lnTo>
                    <a:pt x="1203420" y="125409"/>
                  </a:lnTo>
                  <a:lnTo>
                    <a:pt x="1184753" y="90442"/>
                  </a:lnTo>
                  <a:lnTo>
                    <a:pt x="1159382" y="59499"/>
                  </a:lnTo>
                  <a:lnTo>
                    <a:pt x="1128442" y="34129"/>
                  </a:lnTo>
                  <a:lnTo>
                    <a:pt x="1093477" y="15462"/>
                  </a:lnTo>
                  <a:lnTo>
                    <a:pt x="1055553" y="3938"/>
                  </a:lnTo>
                  <a:lnTo>
                    <a:pt x="1015733" y="0"/>
                  </a:lnTo>
                  <a:close/>
                </a:path>
              </a:pathLst>
            </a:custGeom>
            <a:solidFill>
              <a:srgbClr val="B2E5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0840177" y="3788803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13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Search Interface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631943" y="3611930"/>
            <a:ext cx="1828164" cy="1304925"/>
            <a:chOff x="9631943" y="3611930"/>
            <a:chExt cx="1828164" cy="1304925"/>
          </a:xfrm>
        </p:grpSpPr>
        <p:sp>
          <p:nvSpPr>
            <p:cNvPr id="42" name="object 42"/>
            <p:cNvSpPr/>
            <p:nvPr/>
          </p:nvSpPr>
          <p:spPr>
            <a:xfrm>
              <a:off x="9636705" y="3616692"/>
              <a:ext cx="909319" cy="771525"/>
            </a:xfrm>
            <a:custGeom>
              <a:avLst/>
              <a:gdLst/>
              <a:ahLst/>
              <a:cxnLst/>
              <a:rect l="l" t="t" r="r" b="b"/>
              <a:pathLst>
                <a:path w="909320" h="771525">
                  <a:moveTo>
                    <a:pt x="0" y="0"/>
                  </a:moveTo>
                  <a:lnTo>
                    <a:pt x="908973" y="771398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535503" y="4376091"/>
              <a:ext cx="43180" cy="40005"/>
            </a:xfrm>
            <a:custGeom>
              <a:avLst/>
              <a:gdLst/>
              <a:ahLst/>
              <a:cxnLst/>
              <a:rect l="l" t="t" r="r" b="b"/>
              <a:pathLst>
                <a:path w="43179" h="40004">
                  <a:moveTo>
                    <a:pt x="43149" y="39974"/>
                  </a:moveTo>
                  <a:lnTo>
                    <a:pt x="0" y="23999"/>
                  </a:lnTo>
                  <a:lnTo>
                    <a:pt x="20374" y="0"/>
                  </a:lnTo>
                  <a:lnTo>
                    <a:pt x="43149" y="3997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535503" y="4376091"/>
              <a:ext cx="43180" cy="40005"/>
            </a:xfrm>
            <a:custGeom>
              <a:avLst/>
              <a:gdLst/>
              <a:ahLst/>
              <a:cxnLst/>
              <a:rect l="l" t="t" r="r" b="b"/>
              <a:pathLst>
                <a:path w="43179" h="40004">
                  <a:moveTo>
                    <a:pt x="0" y="23999"/>
                  </a:moveTo>
                  <a:lnTo>
                    <a:pt x="43149" y="39974"/>
                  </a:lnTo>
                  <a:lnTo>
                    <a:pt x="20374" y="0"/>
                  </a:lnTo>
                  <a:lnTo>
                    <a:pt x="0" y="23999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37163" y="4393684"/>
              <a:ext cx="522862" cy="522980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763267" y="6565944"/>
            <a:ext cx="159067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The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right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way.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AC738"/>
                </a:solidFill>
                <a:latin typeface="Arial"/>
                <a:cs typeface="Arial"/>
              </a:rPr>
              <a:t>thorogood.com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095183" y="6565944"/>
            <a:ext cx="336931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Information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Classification: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PUBLIC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Generative</a:t>
            </a:r>
            <a:r>
              <a:rPr sz="900" spc="-5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AI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with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Databricks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088" y="6559547"/>
            <a:ext cx="1281379" cy="14451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95199" y="6411936"/>
            <a:ext cx="11603990" cy="0"/>
          </a:xfrm>
          <a:custGeom>
            <a:avLst/>
            <a:gdLst/>
            <a:ahLst/>
            <a:cxnLst/>
            <a:rect l="l" t="t" r="r" b="b"/>
            <a:pathLst>
              <a:path w="11603990">
                <a:moveTo>
                  <a:pt x="0" y="0"/>
                </a:moveTo>
                <a:lnTo>
                  <a:pt x="11603376" y="0"/>
                </a:lnTo>
              </a:path>
            </a:pathLst>
          </a:custGeom>
          <a:ln w="9524">
            <a:solidFill>
              <a:srgbClr val="51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2500" y="200367"/>
            <a:ext cx="8221980" cy="727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00"/>
              </a:lnSpc>
              <a:spcBef>
                <a:spcPts val="100"/>
              </a:spcBef>
            </a:pP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Knowledge</a:t>
            </a:r>
            <a:r>
              <a:rPr sz="2600" b="1" spc="-100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discovery</a:t>
            </a:r>
            <a:r>
              <a:rPr sz="2600" b="1" spc="-95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and</a:t>
            </a:r>
            <a:r>
              <a:rPr sz="2600" b="1" spc="-95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6AC738"/>
                </a:solidFill>
                <a:latin typeface="Arial"/>
                <a:cs typeface="Arial"/>
              </a:rPr>
              <a:t>search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ts val="2520"/>
              </a:lnSpc>
            </a:pP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Making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content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searchable</a:t>
            </a:r>
            <a:r>
              <a:rPr sz="2200" b="1" spc="-10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from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007B85"/>
                </a:solidFill>
                <a:latin typeface="Arial"/>
                <a:cs typeface="Arial"/>
              </a:rPr>
              <a:t>Thorogood’s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webcast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007B85"/>
                </a:solidFill>
                <a:latin typeface="Arial"/>
                <a:cs typeface="Arial"/>
              </a:rPr>
              <a:t>videos</a:t>
            </a:r>
            <a:endParaRPr sz="2200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5" name="object 5"/>
          <p:cNvSpPr/>
          <p:nvPr/>
        </p:nvSpPr>
        <p:spPr>
          <a:xfrm>
            <a:off x="378045" y="1888667"/>
            <a:ext cx="1219200" cy="3456304"/>
          </a:xfrm>
          <a:custGeom>
            <a:avLst/>
            <a:gdLst/>
            <a:ahLst/>
            <a:cxnLst/>
            <a:rect l="l" t="t" r="r" b="b"/>
            <a:pathLst>
              <a:path w="1219200" h="3456304">
                <a:moveTo>
                  <a:pt x="1015740" y="0"/>
                </a:moveTo>
                <a:lnTo>
                  <a:pt x="203153" y="0"/>
                </a:lnTo>
                <a:lnTo>
                  <a:pt x="156571" y="5365"/>
                </a:lnTo>
                <a:lnTo>
                  <a:pt x="113811" y="20649"/>
                </a:lnTo>
                <a:lnTo>
                  <a:pt x="76091" y="44631"/>
                </a:lnTo>
                <a:lnTo>
                  <a:pt x="44630" y="76093"/>
                </a:lnTo>
                <a:lnTo>
                  <a:pt x="20648" y="113815"/>
                </a:lnTo>
                <a:lnTo>
                  <a:pt x="5365" y="156578"/>
                </a:lnTo>
                <a:lnTo>
                  <a:pt x="0" y="203161"/>
                </a:lnTo>
                <a:lnTo>
                  <a:pt x="0" y="3253155"/>
                </a:lnTo>
                <a:lnTo>
                  <a:pt x="5365" y="3299734"/>
                </a:lnTo>
                <a:lnTo>
                  <a:pt x="20648" y="3342493"/>
                </a:lnTo>
                <a:lnTo>
                  <a:pt x="44630" y="3380213"/>
                </a:lnTo>
                <a:lnTo>
                  <a:pt x="76091" y="3411674"/>
                </a:lnTo>
                <a:lnTo>
                  <a:pt x="113811" y="3435655"/>
                </a:lnTo>
                <a:lnTo>
                  <a:pt x="156571" y="3450939"/>
                </a:lnTo>
                <a:lnTo>
                  <a:pt x="203153" y="3456304"/>
                </a:lnTo>
                <a:lnTo>
                  <a:pt x="1015740" y="3456304"/>
                </a:lnTo>
                <a:lnTo>
                  <a:pt x="1062324" y="3450939"/>
                </a:lnTo>
                <a:lnTo>
                  <a:pt x="1105086" y="3435655"/>
                </a:lnTo>
                <a:lnTo>
                  <a:pt x="1142808" y="3411674"/>
                </a:lnTo>
                <a:lnTo>
                  <a:pt x="1174270" y="3380213"/>
                </a:lnTo>
                <a:lnTo>
                  <a:pt x="1198253" y="3342493"/>
                </a:lnTo>
                <a:lnTo>
                  <a:pt x="1213537" y="3299734"/>
                </a:lnTo>
                <a:lnTo>
                  <a:pt x="1218902" y="3253155"/>
                </a:lnTo>
                <a:lnTo>
                  <a:pt x="1218902" y="203161"/>
                </a:lnTo>
                <a:lnTo>
                  <a:pt x="1214962" y="163339"/>
                </a:lnTo>
                <a:lnTo>
                  <a:pt x="1203435" y="125412"/>
                </a:lnTo>
                <a:lnTo>
                  <a:pt x="1184768" y="90447"/>
                </a:lnTo>
                <a:lnTo>
                  <a:pt x="1159403" y="59512"/>
                </a:lnTo>
                <a:lnTo>
                  <a:pt x="1128460" y="34139"/>
                </a:lnTo>
                <a:lnTo>
                  <a:pt x="1093491" y="15468"/>
                </a:lnTo>
                <a:lnTo>
                  <a:pt x="1055563" y="3940"/>
                </a:lnTo>
                <a:lnTo>
                  <a:pt x="1015740" y="0"/>
                </a:lnTo>
                <a:close/>
              </a:path>
            </a:pathLst>
          </a:custGeom>
          <a:solidFill>
            <a:srgbClr val="D2D3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4730" y="1966454"/>
            <a:ext cx="5657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Videos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9158" y="2091029"/>
            <a:ext cx="1219200" cy="1428750"/>
          </a:xfrm>
          <a:custGeom>
            <a:avLst/>
            <a:gdLst/>
            <a:ahLst/>
            <a:cxnLst/>
            <a:rect l="l" t="t" r="r" b="b"/>
            <a:pathLst>
              <a:path w="1219200" h="1428750">
                <a:moveTo>
                  <a:pt x="1015733" y="0"/>
                </a:moveTo>
                <a:lnTo>
                  <a:pt x="203149" y="0"/>
                </a:lnTo>
                <a:lnTo>
                  <a:pt x="156566" y="5365"/>
                </a:lnTo>
                <a:lnTo>
                  <a:pt x="113805" y="20649"/>
                </a:lnTo>
                <a:lnTo>
                  <a:pt x="76086" y="44630"/>
                </a:lnTo>
                <a:lnTo>
                  <a:pt x="44626" y="76091"/>
                </a:lnTo>
                <a:lnTo>
                  <a:pt x="20646" y="113811"/>
                </a:lnTo>
                <a:lnTo>
                  <a:pt x="5364" y="156570"/>
                </a:lnTo>
                <a:lnTo>
                  <a:pt x="0" y="203149"/>
                </a:lnTo>
                <a:lnTo>
                  <a:pt x="0" y="1225207"/>
                </a:lnTo>
                <a:lnTo>
                  <a:pt x="5364" y="1271790"/>
                </a:lnTo>
                <a:lnTo>
                  <a:pt x="20646" y="1314553"/>
                </a:lnTo>
                <a:lnTo>
                  <a:pt x="44626" y="1352275"/>
                </a:lnTo>
                <a:lnTo>
                  <a:pt x="76086" y="1383737"/>
                </a:lnTo>
                <a:lnTo>
                  <a:pt x="113805" y="1407719"/>
                </a:lnTo>
                <a:lnTo>
                  <a:pt x="156566" y="1423003"/>
                </a:lnTo>
                <a:lnTo>
                  <a:pt x="203149" y="1428368"/>
                </a:lnTo>
                <a:lnTo>
                  <a:pt x="1015733" y="1428368"/>
                </a:lnTo>
                <a:lnTo>
                  <a:pt x="1062316" y="1423003"/>
                </a:lnTo>
                <a:lnTo>
                  <a:pt x="1105076" y="1407719"/>
                </a:lnTo>
                <a:lnTo>
                  <a:pt x="1142796" y="1383737"/>
                </a:lnTo>
                <a:lnTo>
                  <a:pt x="1174255" y="1352275"/>
                </a:lnTo>
                <a:lnTo>
                  <a:pt x="1198235" y="1314553"/>
                </a:lnTo>
                <a:lnTo>
                  <a:pt x="1213517" y="1271790"/>
                </a:lnTo>
                <a:lnTo>
                  <a:pt x="1218882" y="1225207"/>
                </a:lnTo>
                <a:lnTo>
                  <a:pt x="1218882" y="203149"/>
                </a:lnTo>
                <a:lnTo>
                  <a:pt x="1214943" y="163333"/>
                </a:lnTo>
                <a:lnTo>
                  <a:pt x="1203420" y="125409"/>
                </a:lnTo>
                <a:lnTo>
                  <a:pt x="1184753" y="90442"/>
                </a:lnTo>
                <a:lnTo>
                  <a:pt x="1159382" y="59499"/>
                </a:lnTo>
                <a:lnTo>
                  <a:pt x="1128442" y="34134"/>
                </a:lnTo>
                <a:lnTo>
                  <a:pt x="1093477" y="15467"/>
                </a:lnTo>
                <a:lnTo>
                  <a:pt x="1055553" y="3940"/>
                </a:lnTo>
                <a:lnTo>
                  <a:pt x="1015733" y="0"/>
                </a:lnTo>
                <a:close/>
              </a:path>
            </a:pathLst>
          </a:custGeom>
          <a:solidFill>
            <a:srgbClr val="E4EB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40177" y="2168816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748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Chat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Interface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92179" y="2728277"/>
            <a:ext cx="9940290" cy="1653539"/>
            <a:chOff x="1592179" y="2728277"/>
            <a:chExt cx="9940290" cy="1653539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73727" y="2728277"/>
              <a:ext cx="658702" cy="6588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636705" y="2842169"/>
              <a:ext cx="909319" cy="774700"/>
            </a:xfrm>
            <a:custGeom>
              <a:avLst/>
              <a:gdLst/>
              <a:ahLst/>
              <a:cxnLst/>
              <a:rect l="l" t="t" r="r" b="b"/>
              <a:pathLst>
                <a:path w="909320" h="774700">
                  <a:moveTo>
                    <a:pt x="0" y="774523"/>
                  </a:moveTo>
                  <a:lnTo>
                    <a:pt x="909048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535553" y="2814144"/>
              <a:ext cx="43180" cy="40005"/>
            </a:xfrm>
            <a:custGeom>
              <a:avLst/>
              <a:gdLst/>
              <a:ahLst/>
              <a:cxnLst/>
              <a:rect l="l" t="t" r="r" b="b"/>
              <a:pathLst>
                <a:path w="43179" h="40005">
                  <a:moveTo>
                    <a:pt x="20424" y="39999"/>
                  </a:moveTo>
                  <a:lnTo>
                    <a:pt x="0" y="16049"/>
                  </a:lnTo>
                  <a:lnTo>
                    <a:pt x="43099" y="0"/>
                  </a:lnTo>
                  <a:lnTo>
                    <a:pt x="20424" y="39999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535553" y="2814144"/>
              <a:ext cx="43180" cy="40005"/>
            </a:xfrm>
            <a:custGeom>
              <a:avLst/>
              <a:gdLst/>
              <a:ahLst/>
              <a:cxnLst/>
              <a:rect l="l" t="t" r="r" b="b"/>
              <a:pathLst>
                <a:path w="43179" h="40005">
                  <a:moveTo>
                    <a:pt x="20424" y="39999"/>
                  </a:moveTo>
                  <a:lnTo>
                    <a:pt x="43099" y="0"/>
                  </a:lnTo>
                  <a:lnTo>
                    <a:pt x="0" y="16049"/>
                  </a:lnTo>
                  <a:lnTo>
                    <a:pt x="20424" y="39999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96941" y="3616817"/>
              <a:ext cx="895350" cy="0"/>
            </a:xfrm>
            <a:custGeom>
              <a:avLst/>
              <a:gdLst/>
              <a:ahLst/>
              <a:cxnLst/>
              <a:rect l="l" t="t" r="r" b="b"/>
              <a:pathLst>
                <a:path w="895350">
                  <a:moveTo>
                    <a:pt x="0" y="0"/>
                  </a:moveTo>
                  <a:lnTo>
                    <a:pt x="895010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91952" y="3601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17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91952" y="3601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17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49169" y="2851708"/>
              <a:ext cx="1727835" cy="1530350"/>
            </a:xfrm>
            <a:custGeom>
              <a:avLst/>
              <a:gdLst/>
              <a:ahLst/>
              <a:cxnLst/>
              <a:rect l="l" t="t" r="r" b="b"/>
              <a:pathLst>
                <a:path w="1727835" h="1530350">
                  <a:moveTo>
                    <a:pt x="1472577" y="0"/>
                  </a:moveTo>
                  <a:lnTo>
                    <a:pt x="255003" y="0"/>
                  </a:lnTo>
                  <a:lnTo>
                    <a:pt x="209167" y="4108"/>
                  </a:lnTo>
                  <a:lnTo>
                    <a:pt x="166026" y="15954"/>
                  </a:lnTo>
                  <a:lnTo>
                    <a:pt x="126300" y="34816"/>
                  </a:lnTo>
                  <a:lnTo>
                    <a:pt x="90709" y="59974"/>
                  </a:lnTo>
                  <a:lnTo>
                    <a:pt x="59974" y="90709"/>
                  </a:lnTo>
                  <a:lnTo>
                    <a:pt x="34816" y="126300"/>
                  </a:lnTo>
                  <a:lnTo>
                    <a:pt x="15954" y="166026"/>
                  </a:lnTo>
                  <a:lnTo>
                    <a:pt x="4108" y="209167"/>
                  </a:lnTo>
                  <a:lnTo>
                    <a:pt x="0" y="255003"/>
                  </a:lnTo>
                  <a:lnTo>
                    <a:pt x="0" y="1274965"/>
                  </a:lnTo>
                  <a:lnTo>
                    <a:pt x="4108" y="1320801"/>
                  </a:lnTo>
                  <a:lnTo>
                    <a:pt x="15954" y="1363942"/>
                  </a:lnTo>
                  <a:lnTo>
                    <a:pt x="34816" y="1403668"/>
                  </a:lnTo>
                  <a:lnTo>
                    <a:pt x="59974" y="1439259"/>
                  </a:lnTo>
                  <a:lnTo>
                    <a:pt x="90709" y="1469994"/>
                  </a:lnTo>
                  <a:lnTo>
                    <a:pt x="126300" y="1495152"/>
                  </a:lnTo>
                  <a:lnTo>
                    <a:pt x="166026" y="1514014"/>
                  </a:lnTo>
                  <a:lnTo>
                    <a:pt x="209167" y="1525860"/>
                  </a:lnTo>
                  <a:lnTo>
                    <a:pt x="255003" y="1529969"/>
                  </a:lnTo>
                  <a:lnTo>
                    <a:pt x="1472577" y="1529969"/>
                  </a:lnTo>
                  <a:lnTo>
                    <a:pt x="1518413" y="1525860"/>
                  </a:lnTo>
                  <a:lnTo>
                    <a:pt x="1561553" y="1514014"/>
                  </a:lnTo>
                  <a:lnTo>
                    <a:pt x="1601277" y="1495152"/>
                  </a:lnTo>
                  <a:lnTo>
                    <a:pt x="1636866" y="1469994"/>
                  </a:lnTo>
                  <a:lnTo>
                    <a:pt x="1667598" y="1439259"/>
                  </a:lnTo>
                  <a:lnTo>
                    <a:pt x="1692755" y="1403668"/>
                  </a:lnTo>
                  <a:lnTo>
                    <a:pt x="1711615" y="1363942"/>
                  </a:lnTo>
                  <a:lnTo>
                    <a:pt x="1723460" y="1320801"/>
                  </a:lnTo>
                  <a:lnTo>
                    <a:pt x="1727568" y="1274965"/>
                  </a:lnTo>
                  <a:lnTo>
                    <a:pt x="1727568" y="255003"/>
                  </a:lnTo>
                  <a:lnTo>
                    <a:pt x="1722624" y="205024"/>
                  </a:lnTo>
                  <a:lnTo>
                    <a:pt x="1708159" y="157421"/>
                  </a:lnTo>
                  <a:lnTo>
                    <a:pt x="1684727" y="113530"/>
                  </a:lnTo>
                  <a:lnTo>
                    <a:pt x="1652879" y="74688"/>
                  </a:lnTo>
                  <a:lnTo>
                    <a:pt x="1614045" y="42846"/>
                  </a:lnTo>
                  <a:lnTo>
                    <a:pt x="1570158" y="19413"/>
                  </a:lnTo>
                  <a:lnTo>
                    <a:pt x="1522556" y="4946"/>
                  </a:lnTo>
                  <a:lnTo>
                    <a:pt x="1472577" y="0"/>
                  </a:lnTo>
                  <a:close/>
                </a:path>
              </a:pathLst>
            </a:custGeom>
            <a:solidFill>
              <a:srgbClr val="C2E8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866806" y="3822356"/>
            <a:ext cx="10928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11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Video</a:t>
            </a:r>
            <a:r>
              <a:rPr sz="1400" spc="-3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files</a:t>
            </a:r>
            <a:r>
              <a:rPr sz="1400" spc="-3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in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cloud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storage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00093" y="2420673"/>
            <a:ext cx="6256655" cy="2532380"/>
            <a:chOff x="700093" y="2420673"/>
            <a:chExt cx="6256655" cy="253238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8911" y="2944714"/>
              <a:ext cx="768275" cy="76844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093" y="2420673"/>
              <a:ext cx="574799" cy="57479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575" y="3073148"/>
              <a:ext cx="574799" cy="5747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093" y="3725623"/>
              <a:ext cx="574799" cy="5747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575" y="4378086"/>
              <a:ext cx="574799" cy="5747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276741" y="3616692"/>
              <a:ext cx="895985" cy="0"/>
            </a:xfrm>
            <a:custGeom>
              <a:avLst/>
              <a:gdLst/>
              <a:ahLst/>
              <a:cxnLst/>
              <a:rect l="l" t="t" r="r" b="b"/>
              <a:pathLst>
                <a:path w="895985">
                  <a:moveTo>
                    <a:pt x="0" y="0"/>
                  </a:moveTo>
                  <a:lnTo>
                    <a:pt x="895398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72139" y="36009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72139" y="36009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29161" y="2851708"/>
              <a:ext cx="1727835" cy="1530350"/>
            </a:xfrm>
            <a:custGeom>
              <a:avLst/>
              <a:gdLst/>
              <a:ahLst/>
              <a:cxnLst/>
              <a:rect l="l" t="t" r="r" b="b"/>
              <a:pathLst>
                <a:path w="1727834" h="1530350">
                  <a:moveTo>
                    <a:pt x="1472577" y="0"/>
                  </a:moveTo>
                  <a:lnTo>
                    <a:pt x="255003" y="0"/>
                  </a:lnTo>
                  <a:lnTo>
                    <a:pt x="209167" y="4108"/>
                  </a:lnTo>
                  <a:lnTo>
                    <a:pt x="166026" y="15954"/>
                  </a:lnTo>
                  <a:lnTo>
                    <a:pt x="126300" y="34816"/>
                  </a:lnTo>
                  <a:lnTo>
                    <a:pt x="90709" y="59974"/>
                  </a:lnTo>
                  <a:lnTo>
                    <a:pt x="59974" y="90709"/>
                  </a:lnTo>
                  <a:lnTo>
                    <a:pt x="34816" y="126300"/>
                  </a:lnTo>
                  <a:lnTo>
                    <a:pt x="15954" y="166026"/>
                  </a:lnTo>
                  <a:lnTo>
                    <a:pt x="4108" y="209167"/>
                  </a:lnTo>
                  <a:lnTo>
                    <a:pt x="0" y="255003"/>
                  </a:lnTo>
                  <a:lnTo>
                    <a:pt x="0" y="1274965"/>
                  </a:lnTo>
                  <a:lnTo>
                    <a:pt x="4108" y="1320801"/>
                  </a:lnTo>
                  <a:lnTo>
                    <a:pt x="15954" y="1363942"/>
                  </a:lnTo>
                  <a:lnTo>
                    <a:pt x="34816" y="1403668"/>
                  </a:lnTo>
                  <a:lnTo>
                    <a:pt x="59974" y="1439259"/>
                  </a:lnTo>
                  <a:lnTo>
                    <a:pt x="90709" y="1469994"/>
                  </a:lnTo>
                  <a:lnTo>
                    <a:pt x="126300" y="1495152"/>
                  </a:lnTo>
                  <a:lnTo>
                    <a:pt x="166026" y="1514014"/>
                  </a:lnTo>
                  <a:lnTo>
                    <a:pt x="209167" y="1525860"/>
                  </a:lnTo>
                  <a:lnTo>
                    <a:pt x="255003" y="1529969"/>
                  </a:lnTo>
                  <a:lnTo>
                    <a:pt x="1472577" y="1529969"/>
                  </a:lnTo>
                  <a:lnTo>
                    <a:pt x="1518413" y="1525860"/>
                  </a:lnTo>
                  <a:lnTo>
                    <a:pt x="1561553" y="1514014"/>
                  </a:lnTo>
                  <a:lnTo>
                    <a:pt x="1601277" y="1495152"/>
                  </a:lnTo>
                  <a:lnTo>
                    <a:pt x="1636866" y="1469994"/>
                  </a:lnTo>
                  <a:lnTo>
                    <a:pt x="1667598" y="1439259"/>
                  </a:lnTo>
                  <a:lnTo>
                    <a:pt x="1692755" y="1403668"/>
                  </a:lnTo>
                  <a:lnTo>
                    <a:pt x="1711615" y="1363942"/>
                  </a:lnTo>
                  <a:lnTo>
                    <a:pt x="1723460" y="1320801"/>
                  </a:lnTo>
                  <a:lnTo>
                    <a:pt x="1727568" y="1274965"/>
                  </a:lnTo>
                  <a:lnTo>
                    <a:pt x="1727568" y="255003"/>
                  </a:lnTo>
                  <a:lnTo>
                    <a:pt x="1722624" y="205024"/>
                  </a:lnTo>
                  <a:lnTo>
                    <a:pt x="1708159" y="157421"/>
                  </a:lnTo>
                  <a:lnTo>
                    <a:pt x="1684727" y="113530"/>
                  </a:lnTo>
                  <a:lnTo>
                    <a:pt x="1652879" y="74688"/>
                  </a:lnTo>
                  <a:lnTo>
                    <a:pt x="1614045" y="42846"/>
                  </a:lnTo>
                  <a:lnTo>
                    <a:pt x="1570158" y="19413"/>
                  </a:lnTo>
                  <a:lnTo>
                    <a:pt x="1522556" y="4946"/>
                  </a:lnTo>
                  <a:lnTo>
                    <a:pt x="1472577" y="0"/>
                  </a:lnTo>
                  <a:close/>
                </a:path>
              </a:pathLst>
            </a:custGeom>
            <a:solidFill>
              <a:srgbClr val="C2E8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546798" y="3822356"/>
            <a:ext cx="10928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Transcripts</a:t>
            </a:r>
            <a:r>
              <a:rPr sz="1400" spc="-6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in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cloud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storage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708903" y="2851708"/>
            <a:ext cx="3928110" cy="1530350"/>
            <a:chOff x="5708903" y="2851708"/>
            <a:chExt cx="3928110" cy="1530350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8903" y="2951360"/>
              <a:ext cx="761249" cy="76142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956710" y="3616692"/>
              <a:ext cx="895985" cy="0"/>
            </a:xfrm>
            <a:custGeom>
              <a:avLst/>
              <a:gdLst/>
              <a:ahLst/>
              <a:cxnLst/>
              <a:rect l="l" t="t" r="r" b="b"/>
              <a:pathLst>
                <a:path w="895984">
                  <a:moveTo>
                    <a:pt x="0" y="0"/>
                  </a:moveTo>
                  <a:lnTo>
                    <a:pt x="895423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852134" y="36009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852134" y="36009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909153" y="2851708"/>
              <a:ext cx="1727835" cy="1530350"/>
            </a:xfrm>
            <a:custGeom>
              <a:avLst/>
              <a:gdLst/>
              <a:ahLst/>
              <a:cxnLst/>
              <a:rect l="l" t="t" r="r" b="b"/>
              <a:pathLst>
                <a:path w="1727834" h="1530350">
                  <a:moveTo>
                    <a:pt x="1472577" y="0"/>
                  </a:moveTo>
                  <a:lnTo>
                    <a:pt x="255003" y="0"/>
                  </a:lnTo>
                  <a:lnTo>
                    <a:pt x="209167" y="4108"/>
                  </a:lnTo>
                  <a:lnTo>
                    <a:pt x="166026" y="15954"/>
                  </a:lnTo>
                  <a:lnTo>
                    <a:pt x="126300" y="34816"/>
                  </a:lnTo>
                  <a:lnTo>
                    <a:pt x="90709" y="59974"/>
                  </a:lnTo>
                  <a:lnTo>
                    <a:pt x="59974" y="90709"/>
                  </a:lnTo>
                  <a:lnTo>
                    <a:pt x="34816" y="126300"/>
                  </a:lnTo>
                  <a:lnTo>
                    <a:pt x="15954" y="166026"/>
                  </a:lnTo>
                  <a:lnTo>
                    <a:pt x="4108" y="209167"/>
                  </a:lnTo>
                  <a:lnTo>
                    <a:pt x="0" y="255003"/>
                  </a:lnTo>
                  <a:lnTo>
                    <a:pt x="0" y="1274965"/>
                  </a:lnTo>
                  <a:lnTo>
                    <a:pt x="4108" y="1320801"/>
                  </a:lnTo>
                  <a:lnTo>
                    <a:pt x="15954" y="1363942"/>
                  </a:lnTo>
                  <a:lnTo>
                    <a:pt x="34816" y="1403668"/>
                  </a:lnTo>
                  <a:lnTo>
                    <a:pt x="59974" y="1439259"/>
                  </a:lnTo>
                  <a:lnTo>
                    <a:pt x="90709" y="1469994"/>
                  </a:lnTo>
                  <a:lnTo>
                    <a:pt x="126300" y="1495152"/>
                  </a:lnTo>
                  <a:lnTo>
                    <a:pt x="166026" y="1514014"/>
                  </a:lnTo>
                  <a:lnTo>
                    <a:pt x="209167" y="1525860"/>
                  </a:lnTo>
                  <a:lnTo>
                    <a:pt x="255003" y="1529969"/>
                  </a:lnTo>
                  <a:lnTo>
                    <a:pt x="1472577" y="1529969"/>
                  </a:lnTo>
                  <a:lnTo>
                    <a:pt x="1518413" y="1525860"/>
                  </a:lnTo>
                  <a:lnTo>
                    <a:pt x="1561553" y="1514014"/>
                  </a:lnTo>
                  <a:lnTo>
                    <a:pt x="1601277" y="1495152"/>
                  </a:lnTo>
                  <a:lnTo>
                    <a:pt x="1636866" y="1469994"/>
                  </a:lnTo>
                  <a:lnTo>
                    <a:pt x="1667598" y="1439259"/>
                  </a:lnTo>
                  <a:lnTo>
                    <a:pt x="1692755" y="1403668"/>
                  </a:lnTo>
                  <a:lnTo>
                    <a:pt x="1711615" y="1363942"/>
                  </a:lnTo>
                  <a:lnTo>
                    <a:pt x="1723460" y="1320801"/>
                  </a:lnTo>
                  <a:lnTo>
                    <a:pt x="1727568" y="1274965"/>
                  </a:lnTo>
                  <a:lnTo>
                    <a:pt x="1727568" y="255003"/>
                  </a:lnTo>
                  <a:lnTo>
                    <a:pt x="1722624" y="205024"/>
                  </a:lnTo>
                  <a:lnTo>
                    <a:pt x="1708159" y="157421"/>
                  </a:lnTo>
                  <a:lnTo>
                    <a:pt x="1684727" y="113530"/>
                  </a:lnTo>
                  <a:lnTo>
                    <a:pt x="1652879" y="74688"/>
                  </a:lnTo>
                  <a:lnTo>
                    <a:pt x="1614045" y="42846"/>
                  </a:lnTo>
                  <a:lnTo>
                    <a:pt x="1570158" y="19413"/>
                  </a:lnTo>
                  <a:lnTo>
                    <a:pt x="1522556" y="4946"/>
                  </a:lnTo>
                  <a:lnTo>
                    <a:pt x="1472577" y="0"/>
                  </a:lnTo>
                  <a:close/>
                </a:path>
              </a:pathLst>
            </a:custGeom>
            <a:solidFill>
              <a:srgbClr val="C2E8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241627" y="4035716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Search</a:t>
            </a:r>
            <a:r>
              <a:rPr sz="1400" spc="-4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index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392414" y="2944715"/>
            <a:ext cx="3415665" cy="2195195"/>
            <a:chOff x="8392414" y="2944715"/>
            <a:chExt cx="3415665" cy="2195195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92414" y="2944715"/>
              <a:ext cx="761251" cy="76142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589158" y="3711016"/>
              <a:ext cx="1219200" cy="1428750"/>
            </a:xfrm>
            <a:custGeom>
              <a:avLst/>
              <a:gdLst/>
              <a:ahLst/>
              <a:cxnLst/>
              <a:rect l="l" t="t" r="r" b="b"/>
              <a:pathLst>
                <a:path w="1219200" h="1428750">
                  <a:moveTo>
                    <a:pt x="1015733" y="0"/>
                  </a:moveTo>
                  <a:lnTo>
                    <a:pt x="203149" y="0"/>
                  </a:lnTo>
                  <a:lnTo>
                    <a:pt x="156566" y="5365"/>
                  </a:lnTo>
                  <a:lnTo>
                    <a:pt x="113805" y="20649"/>
                  </a:lnTo>
                  <a:lnTo>
                    <a:pt x="76086" y="44630"/>
                  </a:lnTo>
                  <a:lnTo>
                    <a:pt x="44626" y="76091"/>
                  </a:lnTo>
                  <a:lnTo>
                    <a:pt x="20646" y="113811"/>
                  </a:lnTo>
                  <a:lnTo>
                    <a:pt x="5364" y="156570"/>
                  </a:lnTo>
                  <a:lnTo>
                    <a:pt x="0" y="203149"/>
                  </a:lnTo>
                  <a:lnTo>
                    <a:pt x="0" y="1225207"/>
                  </a:lnTo>
                  <a:lnTo>
                    <a:pt x="5364" y="1271790"/>
                  </a:lnTo>
                  <a:lnTo>
                    <a:pt x="20646" y="1314553"/>
                  </a:lnTo>
                  <a:lnTo>
                    <a:pt x="44626" y="1352275"/>
                  </a:lnTo>
                  <a:lnTo>
                    <a:pt x="76086" y="1383737"/>
                  </a:lnTo>
                  <a:lnTo>
                    <a:pt x="113805" y="1407719"/>
                  </a:lnTo>
                  <a:lnTo>
                    <a:pt x="156566" y="1423003"/>
                  </a:lnTo>
                  <a:lnTo>
                    <a:pt x="203149" y="1428368"/>
                  </a:lnTo>
                  <a:lnTo>
                    <a:pt x="1015733" y="1428368"/>
                  </a:lnTo>
                  <a:lnTo>
                    <a:pt x="1062316" y="1423003"/>
                  </a:lnTo>
                  <a:lnTo>
                    <a:pt x="1105076" y="1407719"/>
                  </a:lnTo>
                  <a:lnTo>
                    <a:pt x="1142796" y="1383737"/>
                  </a:lnTo>
                  <a:lnTo>
                    <a:pt x="1174255" y="1352275"/>
                  </a:lnTo>
                  <a:lnTo>
                    <a:pt x="1198235" y="1314553"/>
                  </a:lnTo>
                  <a:lnTo>
                    <a:pt x="1213517" y="1271790"/>
                  </a:lnTo>
                  <a:lnTo>
                    <a:pt x="1218882" y="1225207"/>
                  </a:lnTo>
                  <a:lnTo>
                    <a:pt x="1218882" y="203149"/>
                  </a:lnTo>
                  <a:lnTo>
                    <a:pt x="1214943" y="163333"/>
                  </a:lnTo>
                  <a:lnTo>
                    <a:pt x="1203420" y="125409"/>
                  </a:lnTo>
                  <a:lnTo>
                    <a:pt x="1184753" y="90442"/>
                  </a:lnTo>
                  <a:lnTo>
                    <a:pt x="1159382" y="59499"/>
                  </a:lnTo>
                  <a:lnTo>
                    <a:pt x="1128442" y="34129"/>
                  </a:lnTo>
                  <a:lnTo>
                    <a:pt x="1093477" y="15462"/>
                  </a:lnTo>
                  <a:lnTo>
                    <a:pt x="1055553" y="3938"/>
                  </a:lnTo>
                  <a:lnTo>
                    <a:pt x="1015733" y="0"/>
                  </a:lnTo>
                  <a:close/>
                </a:path>
              </a:pathLst>
            </a:custGeom>
            <a:solidFill>
              <a:srgbClr val="B2E5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0840177" y="3788803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13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Search Interface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484984" y="3611930"/>
            <a:ext cx="8975090" cy="2092960"/>
            <a:chOff x="2484984" y="3611930"/>
            <a:chExt cx="8975090" cy="2092960"/>
          </a:xfrm>
        </p:grpSpPr>
        <p:sp>
          <p:nvSpPr>
            <p:cNvPr id="42" name="object 42"/>
            <p:cNvSpPr/>
            <p:nvPr/>
          </p:nvSpPr>
          <p:spPr>
            <a:xfrm>
              <a:off x="9636705" y="3616692"/>
              <a:ext cx="909319" cy="771525"/>
            </a:xfrm>
            <a:custGeom>
              <a:avLst/>
              <a:gdLst/>
              <a:ahLst/>
              <a:cxnLst/>
              <a:rect l="l" t="t" r="r" b="b"/>
              <a:pathLst>
                <a:path w="909320" h="771525">
                  <a:moveTo>
                    <a:pt x="0" y="0"/>
                  </a:moveTo>
                  <a:lnTo>
                    <a:pt x="908973" y="771398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535503" y="4376091"/>
              <a:ext cx="43180" cy="40005"/>
            </a:xfrm>
            <a:custGeom>
              <a:avLst/>
              <a:gdLst/>
              <a:ahLst/>
              <a:cxnLst/>
              <a:rect l="l" t="t" r="r" b="b"/>
              <a:pathLst>
                <a:path w="43179" h="40004">
                  <a:moveTo>
                    <a:pt x="43149" y="39974"/>
                  </a:moveTo>
                  <a:lnTo>
                    <a:pt x="0" y="23999"/>
                  </a:lnTo>
                  <a:lnTo>
                    <a:pt x="20374" y="0"/>
                  </a:lnTo>
                  <a:lnTo>
                    <a:pt x="43149" y="3997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535503" y="4376091"/>
              <a:ext cx="43180" cy="40005"/>
            </a:xfrm>
            <a:custGeom>
              <a:avLst/>
              <a:gdLst/>
              <a:ahLst/>
              <a:cxnLst/>
              <a:rect l="l" t="t" r="r" b="b"/>
              <a:pathLst>
                <a:path w="43179" h="40004">
                  <a:moveTo>
                    <a:pt x="0" y="23999"/>
                  </a:moveTo>
                  <a:lnTo>
                    <a:pt x="43149" y="39974"/>
                  </a:lnTo>
                  <a:lnTo>
                    <a:pt x="20374" y="0"/>
                  </a:lnTo>
                  <a:lnTo>
                    <a:pt x="0" y="23999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37163" y="4393684"/>
              <a:ext cx="522862" cy="5229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0100" y="5061182"/>
              <a:ext cx="857633" cy="64342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628944" y="5461414"/>
              <a:ext cx="2512695" cy="0"/>
            </a:xfrm>
            <a:custGeom>
              <a:avLst/>
              <a:gdLst/>
              <a:ahLst/>
              <a:cxnLst/>
              <a:rect l="l" t="t" r="r" b="b"/>
              <a:pathLst>
                <a:path w="2512695">
                  <a:moveTo>
                    <a:pt x="2512144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BCB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4984" y="5399926"/>
              <a:ext cx="158247" cy="12294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058410" y="5461414"/>
              <a:ext cx="2512695" cy="0"/>
            </a:xfrm>
            <a:custGeom>
              <a:avLst/>
              <a:gdLst/>
              <a:ahLst/>
              <a:cxnLst/>
              <a:rect l="l" t="t" r="r" b="b"/>
              <a:pathLst>
                <a:path w="2512695">
                  <a:moveTo>
                    <a:pt x="0" y="0"/>
                  </a:moveTo>
                  <a:lnTo>
                    <a:pt x="2512119" y="0"/>
                  </a:lnTo>
                </a:path>
              </a:pathLst>
            </a:custGeom>
            <a:ln w="28574">
              <a:solidFill>
                <a:srgbClr val="BCB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56243" y="5399926"/>
              <a:ext cx="158274" cy="122949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5667330" y="5722660"/>
            <a:ext cx="8655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Databricks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763267" y="6565944"/>
            <a:ext cx="159067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The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right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way.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AC738"/>
                </a:solidFill>
                <a:latin typeface="Arial"/>
                <a:cs typeface="Arial"/>
              </a:rPr>
              <a:t>thorogood.com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095183" y="6565944"/>
            <a:ext cx="336931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Information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Classification: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PUBLIC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Generative</a:t>
            </a:r>
            <a:r>
              <a:rPr sz="900" spc="-5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AI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with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Databricks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088" y="6559547"/>
            <a:ext cx="1281379" cy="14451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95199" y="6411936"/>
            <a:ext cx="11603990" cy="0"/>
          </a:xfrm>
          <a:custGeom>
            <a:avLst/>
            <a:gdLst/>
            <a:ahLst/>
            <a:cxnLst/>
            <a:rect l="l" t="t" r="r" b="b"/>
            <a:pathLst>
              <a:path w="11603990">
                <a:moveTo>
                  <a:pt x="0" y="0"/>
                </a:moveTo>
                <a:lnTo>
                  <a:pt x="11603376" y="0"/>
                </a:lnTo>
              </a:path>
            </a:pathLst>
          </a:custGeom>
          <a:ln w="9524">
            <a:solidFill>
              <a:srgbClr val="51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89145" y="3711105"/>
            <a:ext cx="1219200" cy="1428750"/>
          </a:xfrm>
          <a:custGeom>
            <a:avLst/>
            <a:gdLst/>
            <a:ahLst/>
            <a:cxnLst/>
            <a:rect l="l" t="t" r="r" b="b"/>
            <a:pathLst>
              <a:path w="1219200" h="1428750">
                <a:moveTo>
                  <a:pt x="1015745" y="0"/>
                </a:moveTo>
                <a:lnTo>
                  <a:pt x="203161" y="0"/>
                </a:lnTo>
                <a:lnTo>
                  <a:pt x="156578" y="5365"/>
                </a:lnTo>
                <a:lnTo>
                  <a:pt x="113815" y="20649"/>
                </a:lnTo>
                <a:lnTo>
                  <a:pt x="76093" y="44631"/>
                </a:lnTo>
                <a:lnTo>
                  <a:pt x="44631" y="76093"/>
                </a:lnTo>
                <a:lnTo>
                  <a:pt x="20649" y="113815"/>
                </a:lnTo>
                <a:lnTo>
                  <a:pt x="5365" y="156578"/>
                </a:lnTo>
                <a:lnTo>
                  <a:pt x="0" y="203161"/>
                </a:lnTo>
                <a:lnTo>
                  <a:pt x="0" y="1225156"/>
                </a:lnTo>
                <a:lnTo>
                  <a:pt x="5365" y="1271735"/>
                </a:lnTo>
                <a:lnTo>
                  <a:pt x="20649" y="1314494"/>
                </a:lnTo>
                <a:lnTo>
                  <a:pt x="44631" y="1352213"/>
                </a:lnTo>
                <a:lnTo>
                  <a:pt x="76093" y="1383674"/>
                </a:lnTo>
                <a:lnTo>
                  <a:pt x="113815" y="1407656"/>
                </a:lnTo>
                <a:lnTo>
                  <a:pt x="156578" y="1422939"/>
                </a:lnTo>
                <a:lnTo>
                  <a:pt x="203161" y="1428305"/>
                </a:lnTo>
                <a:lnTo>
                  <a:pt x="1015745" y="1428305"/>
                </a:lnTo>
                <a:lnTo>
                  <a:pt x="1062329" y="1422939"/>
                </a:lnTo>
                <a:lnTo>
                  <a:pt x="1105092" y="1407656"/>
                </a:lnTo>
                <a:lnTo>
                  <a:pt x="1142813" y="1383674"/>
                </a:lnTo>
                <a:lnTo>
                  <a:pt x="1174275" y="1352213"/>
                </a:lnTo>
                <a:lnTo>
                  <a:pt x="1198258" y="1314494"/>
                </a:lnTo>
                <a:lnTo>
                  <a:pt x="1213542" y="1271735"/>
                </a:lnTo>
                <a:lnTo>
                  <a:pt x="1218907" y="1225156"/>
                </a:lnTo>
                <a:lnTo>
                  <a:pt x="1218907" y="203161"/>
                </a:lnTo>
                <a:lnTo>
                  <a:pt x="1214966" y="163339"/>
                </a:lnTo>
                <a:lnTo>
                  <a:pt x="1203439" y="125412"/>
                </a:lnTo>
                <a:lnTo>
                  <a:pt x="1184767" y="90447"/>
                </a:lnTo>
                <a:lnTo>
                  <a:pt x="1159395" y="59512"/>
                </a:lnTo>
                <a:lnTo>
                  <a:pt x="1128460" y="34139"/>
                </a:lnTo>
                <a:lnTo>
                  <a:pt x="1093495" y="15468"/>
                </a:lnTo>
                <a:lnTo>
                  <a:pt x="1055568" y="3940"/>
                </a:lnTo>
                <a:lnTo>
                  <a:pt x="1015745" y="0"/>
                </a:lnTo>
                <a:close/>
              </a:path>
            </a:pathLst>
          </a:custGeom>
          <a:solidFill>
            <a:srgbClr val="B2E5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840178" y="3788905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13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Search Interface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89145" y="2091080"/>
            <a:ext cx="1219200" cy="1428750"/>
          </a:xfrm>
          <a:custGeom>
            <a:avLst/>
            <a:gdLst/>
            <a:ahLst/>
            <a:cxnLst/>
            <a:rect l="l" t="t" r="r" b="b"/>
            <a:pathLst>
              <a:path w="1219200" h="1428750">
                <a:moveTo>
                  <a:pt x="1015745" y="0"/>
                </a:moveTo>
                <a:lnTo>
                  <a:pt x="203161" y="0"/>
                </a:lnTo>
                <a:lnTo>
                  <a:pt x="156578" y="5365"/>
                </a:lnTo>
                <a:lnTo>
                  <a:pt x="113815" y="20649"/>
                </a:lnTo>
                <a:lnTo>
                  <a:pt x="76093" y="44631"/>
                </a:lnTo>
                <a:lnTo>
                  <a:pt x="44631" y="76093"/>
                </a:lnTo>
                <a:lnTo>
                  <a:pt x="20649" y="113815"/>
                </a:lnTo>
                <a:lnTo>
                  <a:pt x="5365" y="156578"/>
                </a:lnTo>
                <a:lnTo>
                  <a:pt x="0" y="203161"/>
                </a:lnTo>
                <a:lnTo>
                  <a:pt x="0" y="1225156"/>
                </a:lnTo>
                <a:lnTo>
                  <a:pt x="5365" y="1271735"/>
                </a:lnTo>
                <a:lnTo>
                  <a:pt x="20649" y="1314494"/>
                </a:lnTo>
                <a:lnTo>
                  <a:pt x="44631" y="1352213"/>
                </a:lnTo>
                <a:lnTo>
                  <a:pt x="76093" y="1383674"/>
                </a:lnTo>
                <a:lnTo>
                  <a:pt x="113815" y="1407656"/>
                </a:lnTo>
                <a:lnTo>
                  <a:pt x="156578" y="1422939"/>
                </a:lnTo>
                <a:lnTo>
                  <a:pt x="203161" y="1428305"/>
                </a:lnTo>
                <a:lnTo>
                  <a:pt x="1015745" y="1428305"/>
                </a:lnTo>
                <a:lnTo>
                  <a:pt x="1062329" y="1422939"/>
                </a:lnTo>
                <a:lnTo>
                  <a:pt x="1105092" y="1407656"/>
                </a:lnTo>
                <a:lnTo>
                  <a:pt x="1142813" y="1383674"/>
                </a:lnTo>
                <a:lnTo>
                  <a:pt x="1174275" y="1352213"/>
                </a:lnTo>
                <a:lnTo>
                  <a:pt x="1198258" y="1314494"/>
                </a:lnTo>
                <a:lnTo>
                  <a:pt x="1213542" y="1271735"/>
                </a:lnTo>
                <a:lnTo>
                  <a:pt x="1218907" y="1225156"/>
                </a:lnTo>
                <a:lnTo>
                  <a:pt x="1218907" y="203161"/>
                </a:lnTo>
                <a:lnTo>
                  <a:pt x="1214966" y="163339"/>
                </a:lnTo>
                <a:lnTo>
                  <a:pt x="1203439" y="125410"/>
                </a:lnTo>
                <a:lnTo>
                  <a:pt x="1184767" y="90442"/>
                </a:lnTo>
                <a:lnTo>
                  <a:pt x="1159395" y="59499"/>
                </a:lnTo>
                <a:lnTo>
                  <a:pt x="1128460" y="34134"/>
                </a:lnTo>
                <a:lnTo>
                  <a:pt x="1093495" y="15467"/>
                </a:lnTo>
                <a:lnTo>
                  <a:pt x="1055568" y="3940"/>
                </a:lnTo>
                <a:lnTo>
                  <a:pt x="1015745" y="0"/>
                </a:lnTo>
                <a:close/>
              </a:path>
            </a:pathLst>
          </a:custGeom>
          <a:solidFill>
            <a:srgbClr val="E4EB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840178" y="2168867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748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Chat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Interface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78045" y="1888667"/>
            <a:ext cx="11154410" cy="3456304"/>
            <a:chOff x="378045" y="1888667"/>
            <a:chExt cx="11154410" cy="3456304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73727" y="2728349"/>
              <a:ext cx="658702" cy="65870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78045" y="1888667"/>
              <a:ext cx="1219200" cy="3456304"/>
            </a:xfrm>
            <a:custGeom>
              <a:avLst/>
              <a:gdLst/>
              <a:ahLst/>
              <a:cxnLst/>
              <a:rect l="l" t="t" r="r" b="b"/>
              <a:pathLst>
                <a:path w="1219200" h="3456304">
                  <a:moveTo>
                    <a:pt x="1015740" y="0"/>
                  </a:moveTo>
                  <a:lnTo>
                    <a:pt x="203153" y="0"/>
                  </a:lnTo>
                  <a:lnTo>
                    <a:pt x="156571" y="5365"/>
                  </a:lnTo>
                  <a:lnTo>
                    <a:pt x="113811" y="20649"/>
                  </a:lnTo>
                  <a:lnTo>
                    <a:pt x="76091" y="44631"/>
                  </a:lnTo>
                  <a:lnTo>
                    <a:pt x="44630" y="76093"/>
                  </a:lnTo>
                  <a:lnTo>
                    <a:pt x="20648" y="113815"/>
                  </a:lnTo>
                  <a:lnTo>
                    <a:pt x="5365" y="156578"/>
                  </a:lnTo>
                  <a:lnTo>
                    <a:pt x="0" y="203161"/>
                  </a:lnTo>
                  <a:lnTo>
                    <a:pt x="0" y="3253155"/>
                  </a:lnTo>
                  <a:lnTo>
                    <a:pt x="5365" y="3299734"/>
                  </a:lnTo>
                  <a:lnTo>
                    <a:pt x="20648" y="3342493"/>
                  </a:lnTo>
                  <a:lnTo>
                    <a:pt x="44630" y="3380213"/>
                  </a:lnTo>
                  <a:lnTo>
                    <a:pt x="76091" y="3411674"/>
                  </a:lnTo>
                  <a:lnTo>
                    <a:pt x="113811" y="3435655"/>
                  </a:lnTo>
                  <a:lnTo>
                    <a:pt x="156571" y="3450939"/>
                  </a:lnTo>
                  <a:lnTo>
                    <a:pt x="203153" y="3456304"/>
                  </a:lnTo>
                  <a:lnTo>
                    <a:pt x="1015740" y="3456304"/>
                  </a:lnTo>
                  <a:lnTo>
                    <a:pt x="1062324" y="3450939"/>
                  </a:lnTo>
                  <a:lnTo>
                    <a:pt x="1105086" y="3435655"/>
                  </a:lnTo>
                  <a:lnTo>
                    <a:pt x="1142808" y="3411674"/>
                  </a:lnTo>
                  <a:lnTo>
                    <a:pt x="1174270" y="3380213"/>
                  </a:lnTo>
                  <a:lnTo>
                    <a:pt x="1198253" y="3342493"/>
                  </a:lnTo>
                  <a:lnTo>
                    <a:pt x="1213537" y="3299734"/>
                  </a:lnTo>
                  <a:lnTo>
                    <a:pt x="1218902" y="3253155"/>
                  </a:lnTo>
                  <a:lnTo>
                    <a:pt x="1218902" y="203161"/>
                  </a:lnTo>
                  <a:lnTo>
                    <a:pt x="1214962" y="163339"/>
                  </a:lnTo>
                  <a:lnTo>
                    <a:pt x="1203435" y="125412"/>
                  </a:lnTo>
                  <a:lnTo>
                    <a:pt x="1184768" y="90447"/>
                  </a:lnTo>
                  <a:lnTo>
                    <a:pt x="1159403" y="59512"/>
                  </a:lnTo>
                  <a:lnTo>
                    <a:pt x="1128460" y="34139"/>
                  </a:lnTo>
                  <a:lnTo>
                    <a:pt x="1093491" y="15468"/>
                  </a:lnTo>
                  <a:lnTo>
                    <a:pt x="1055563" y="3940"/>
                  </a:lnTo>
                  <a:lnTo>
                    <a:pt x="1015740" y="0"/>
                  </a:lnTo>
                  <a:close/>
                </a:path>
              </a:pathLst>
            </a:custGeom>
            <a:solidFill>
              <a:srgbClr val="D2D3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82500" y="200367"/>
            <a:ext cx="8221980" cy="727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00"/>
              </a:lnSpc>
              <a:spcBef>
                <a:spcPts val="100"/>
              </a:spcBef>
            </a:pP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Knowledge</a:t>
            </a:r>
            <a:r>
              <a:rPr sz="2600" b="1" spc="-100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discovery</a:t>
            </a:r>
            <a:r>
              <a:rPr sz="2600" b="1" spc="-95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and</a:t>
            </a:r>
            <a:r>
              <a:rPr sz="2600" b="1" spc="-95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6AC738"/>
                </a:solidFill>
                <a:latin typeface="Arial"/>
                <a:cs typeface="Arial"/>
              </a:rPr>
              <a:t>search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ts val="2520"/>
              </a:lnSpc>
            </a:pP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Making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content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searchable</a:t>
            </a:r>
            <a:r>
              <a:rPr sz="2200" b="1" spc="-10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from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007B85"/>
                </a:solidFill>
                <a:latin typeface="Arial"/>
                <a:cs typeface="Arial"/>
              </a:rPr>
              <a:t>Thorogood’s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webcast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007B85"/>
                </a:solidFill>
                <a:latin typeface="Arial"/>
                <a:cs typeface="Arial"/>
              </a:rPr>
              <a:t>videos</a:t>
            </a:r>
            <a:endParaRPr sz="2200">
              <a:latin typeface="Arial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704730" y="1966454"/>
            <a:ext cx="5657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Videos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49169" y="2851785"/>
            <a:ext cx="1728470" cy="1530350"/>
          </a:xfrm>
          <a:custGeom>
            <a:avLst/>
            <a:gdLst/>
            <a:ahLst/>
            <a:cxnLst/>
            <a:rect l="l" t="t" r="r" b="b"/>
            <a:pathLst>
              <a:path w="1728470" h="1530350">
                <a:moveTo>
                  <a:pt x="1472945" y="0"/>
                </a:moveTo>
                <a:lnTo>
                  <a:pt x="255054" y="0"/>
                </a:lnTo>
                <a:lnTo>
                  <a:pt x="209209" y="4109"/>
                </a:lnTo>
                <a:lnTo>
                  <a:pt x="166060" y="15957"/>
                </a:lnTo>
                <a:lnTo>
                  <a:pt x="126326" y="34823"/>
                </a:lnTo>
                <a:lnTo>
                  <a:pt x="90728" y="59987"/>
                </a:lnTo>
                <a:lnTo>
                  <a:pt x="59987" y="90728"/>
                </a:lnTo>
                <a:lnTo>
                  <a:pt x="34823" y="126326"/>
                </a:lnTo>
                <a:lnTo>
                  <a:pt x="15957" y="166060"/>
                </a:lnTo>
                <a:lnTo>
                  <a:pt x="4109" y="209209"/>
                </a:lnTo>
                <a:lnTo>
                  <a:pt x="0" y="255054"/>
                </a:lnTo>
                <a:lnTo>
                  <a:pt x="0" y="1275245"/>
                </a:lnTo>
                <a:lnTo>
                  <a:pt x="4109" y="1321092"/>
                </a:lnTo>
                <a:lnTo>
                  <a:pt x="15957" y="1364244"/>
                </a:lnTo>
                <a:lnTo>
                  <a:pt x="34823" y="1403978"/>
                </a:lnTo>
                <a:lnTo>
                  <a:pt x="59987" y="1439575"/>
                </a:lnTo>
                <a:lnTo>
                  <a:pt x="90728" y="1470315"/>
                </a:lnTo>
                <a:lnTo>
                  <a:pt x="126326" y="1495478"/>
                </a:lnTo>
                <a:lnTo>
                  <a:pt x="166060" y="1514343"/>
                </a:lnTo>
                <a:lnTo>
                  <a:pt x="209209" y="1526190"/>
                </a:lnTo>
                <a:lnTo>
                  <a:pt x="255054" y="1530299"/>
                </a:lnTo>
                <a:lnTo>
                  <a:pt x="1472945" y="1530299"/>
                </a:lnTo>
                <a:lnTo>
                  <a:pt x="1518793" y="1526190"/>
                </a:lnTo>
                <a:lnTo>
                  <a:pt x="1561945" y="1514343"/>
                </a:lnTo>
                <a:lnTo>
                  <a:pt x="1601679" y="1495478"/>
                </a:lnTo>
                <a:lnTo>
                  <a:pt x="1637276" y="1470315"/>
                </a:lnTo>
                <a:lnTo>
                  <a:pt x="1668016" y="1439575"/>
                </a:lnTo>
                <a:lnTo>
                  <a:pt x="1693179" y="1403978"/>
                </a:lnTo>
                <a:lnTo>
                  <a:pt x="1712043" y="1364244"/>
                </a:lnTo>
                <a:lnTo>
                  <a:pt x="1723891" y="1321092"/>
                </a:lnTo>
                <a:lnTo>
                  <a:pt x="1728000" y="1275245"/>
                </a:lnTo>
                <a:lnTo>
                  <a:pt x="1728000" y="255054"/>
                </a:lnTo>
                <a:lnTo>
                  <a:pt x="1723053" y="205065"/>
                </a:lnTo>
                <a:lnTo>
                  <a:pt x="1708584" y="157453"/>
                </a:lnTo>
                <a:lnTo>
                  <a:pt x="1685148" y="113552"/>
                </a:lnTo>
                <a:lnTo>
                  <a:pt x="1653298" y="74701"/>
                </a:lnTo>
                <a:lnTo>
                  <a:pt x="1614454" y="42851"/>
                </a:lnTo>
                <a:lnTo>
                  <a:pt x="1570556" y="19415"/>
                </a:lnTo>
                <a:lnTo>
                  <a:pt x="1522941" y="4946"/>
                </a:lnTo>
                <a:lnTo>
                  <a:pt x="1472945" y="0"/>
                </a:lnTo>
                <a:close/>
              </a:path>
            </a:pathLst>
          </a:custGeom>
          <a:solidFill>
            <a:srgbClr val="C2E8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867018" y="3822750"/>
            <a:ext cx="10928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11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Video</a:t>
            </a:r>
            <a:r>
              <a:rPr sz="1400" spc="-3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files</a:t>
            </a:r>
            <a:r>
              <a:rPr sz="1400" spc="-3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in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cloud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storage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29161" y="2851785"/>
            <a:ext cx="1728470" cy="1530350"/>
          </a:xfrm>
          <a:custGeom>
            <a:avLst/>
            <a:gdLst/>
            <a:ahLst/>
            <a:cxnLst/>
            <a:rect l="l" t="t" r="r" b="b"/>
            <a:pathLst>
              <a:path w="1728470" h="1530350">
                <a:moveTo>
                  <a:pt x="1472946" y="0"/>
                </a:moveTo>
                <a:lnTo>
                  <a:pt x="255054" y="0"/>
                </a:lnTo>
                <a:lnTo>
                  <a:pt x="209209" y="4109"/>
                </a:lnTo>
                <a:lnTo>
                  <a:pt x="166060" y="15957"/>
                </a:lnTo>
                <a:lnTo>
                  <a:pt x="126326" y="34823"/>
                </a:lnTo>
                <a:lnTo>
                  <a:pt x="90728" y="59987"/>
                </a:lnTo>
                <a:lnTo>
                  <a:pt x="59987" y="90728"/>
                </a:lnTo>
                <a:lnTo>
                  <a:pt x="34823" y="126326"/>
                </a:lnTo>
                <a:lnTo>
                  <a:pt x="15957" y="166060"/>
                </a:lnTo>
                <a:lnTo>
                  <a:pt x="4109" y="209209"/>
                </a:lnTo>
                <a:lnTo>
                  <a:pt x="0" y="255054"/>
                </a:lnTo>
                <a:lnTo>
                  <a:pt x="0" y="1275245"/>
                </a:lnTo>
                <a:lnTo>
                  <a:pt x="4109" y="1321092"/>
                </a:lnTo>
                <a:lnTo>
                  <a:pt x="15957" y="1364244"/>
                </a:lnTo>
                <a:lnTo>
                  <a:pt x="34823" y="1403978"/>
                </a:lnTo>
                <a:lnTo>
                  <a:pt x="59987" y="1439575"/>
                </a:lnTo>
                <a:lnTo>
                  <a:pt x="90728" y="1470315"/>
                </a:lnTo>
                <a:lnTo>
                  <a:pt x="126326" y="1495478"/>
                </a:lnTo>
                <a:lnTo>
                  <a:pt x="166060" y="1514343"/>
                </a:lnTo>
                <a:lnTo>
                  <a:pt x="209209" y="1526190"/>
                </a:lnTo>
                <a:lnTo>
                  <a:pt x="255054" y="1530299"/>
                </a:lnTo>
                <a:lnTo>
                  <a:pt x="1472946" y="1530299"/>
                </a:lnTo>
                <a:lnTo>
                  <a:pt x="1518793" y="1526190"/>
                </a:lnTo>
                <a:lnTo>
                  <a:pt x="1561945" y="1514343"/>
                </a:lnTo>
                <a:lnTo>
                  <a:pt x="1601679" y="1495478"/>
                </a:lnTo>
                <a:lnTo>
                  <a:pt x="1637276" y="1470315"/>
                </a:lnTo>
                <a:lnTo>
                  <a:pt x="1668016" y="1439575"/>
                </a:lnTo>
                <a:lnTo>
                  <a:pt x="1693179" y="1403978"/>
                </a:lnTo>
                <a:lnTo>
                  <a:pt x="1712043" y="1364244"/>
                </a:lnTo>
                <a:lnTo>
                  <a:pt x="1723891" y="1321092"/>
                </a:lnTo>
                <a:lnTo>
                  <a:pt x="1728000" y="1275245"/>
                </a:lnTo>
                <a:lnTo>
                  <a:pt x="1728000" y="255054"/>
                </a:lnTo>
                <a:lnTo>
                  <a:pt x="1723053" y="205065"/>
                </a:lnTo>
                <a:lnTo>
                  <a:pt x="1708584" y="157453"/>
                </a:lnTo>
                <a:lnTo>
                  <a:pt x="1685148" y="113552"/>
                </a:lnTo>
                <a:lnTo>
                  <a:pt x="1653298" y="74701"/>
                </a:lnTo>
                <a:lnTo>
                  <a:pt x="1614452" y="42851"/>
                </a:lnTo>
                <a:lnTo>
                  <a:pt x="1570551" y="19415"/>
                </a:lnTo>
                <a:lnTo>
                  <a:pt x="1522935" y="4946"/>
                </a:lnTo>
                <a:lnTo>
                  <a:pt x="1472946" y="0"/>
                </a:lnTo>
                <a:close/>
              </a:path>
            </a:pathLst>
          </a:custGeom>
          <a:solidFill>
            <a:srgbClr val="C2E8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547010" y="3822750"/>
            <a:ext cx="10928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Transcripts</a:t>
            </a:r>
            <a:r>
              <a:rPr sz="1400" spc="-6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in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cloud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storage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909153" y="2851785"/>
            <a:ext cx="1728470" cy="1530350"/>
          </a:xfrm>
          <a:custGeom>
            <a:avLst/>
            <a:gdLst/>
            <a:ahLst/>
            <a:cxnLst/>
            <a:rect l="l" t="t" r="r" b="b"/>
            <a:pathLst>
              <a:path w="1728470" h="1530350">
                <a:moveTo>
                  <a:pt x="1472946" y="0"/>
                </a:moveTo>
                <a:lnTo>
                  <a:pt x="255054" y="0"/>
                </a:lnTo>
                <a:lnTo>
                  <a:pt x="209209" y="4109"/>
                </a:lnTo>
                <a:lnTo>
                  <a:pt x="166060" y="15957"/>
                </a:lnTo>
                <a:lnTo>
                  <a:pt x="126326" y="34823"/>
                </a:lnTo>
                <a:lnTo>
                  <a:pt x="90728" y="59987"/>
                </a:lnTo>
                <a:lnTo>
                  <a:pt x="59987" y="90728"/>
                </a:lnTo>
                <a:lnTo>
                  <a:pt x="34823" y="126326"/>
                </a:lnTo>
                <a:lnTo>
                  <a:pt x="15957" y="166060"/>
                </a:lnTo>
                <a:lnTo>
                  <a:pt x="4109" y="209209"/>
                </a:lnTo>
                <a:lnTo>
                  <a:pt x="0" y="255054"/>
                </a:lnTo>
                <a:lnTo>
                  <a:pt x="0" y="1275245"/>
                </a:lnTo>
                <a:lnTo>
                  <a:pt x="4109" y="1321092"/>
                </a:lnTo>
                <a:lnTo>
                  <a:pt x="15957" y="1364244"/>
                </a:lnTo>
                <a:lnTo>
                  <a:pt x="34823" y="1403978"/>
                </a:lnTo>
                <a:lnTo>
                  <a:pt x="59987" y="1439575"/>
                </a:lnTo>
                <a:lnTo>
                  <a:pt x="90728" y="1470315"/>
                </a:lnTo>
                <a:lnTo>
                  <a:pt x="126326" y="1495478"/>
                </a:lnTo>
                <a:lnTo>
                  <a:pt x="166060" y="1514343"/>
                </a:lnTo>
                <a:lnTo>
                  <a:pt x="209209" y="1526190"/>
                </a:lnTo>
                <a:lnTo>
                  <a:pt x="255054" y="1530299"/>
                </a:lnTo>
                <a:lnTo>
                  <a:pt x="1472946" y="1530299"/>
                </a:lnTo>
                <a:lnTo>
                  <a:pt x="1518793" y="1526190"/>
                </a:lnTo>
                <a:lnTo>
                  <a:pt x="1561945" y="1514343"/>
                </a:lnTo>
                <a:lnTo>
                  <a:pt x="1601679" y="1495478"/>
                </a:lnTo>
                <a:lnTo>
                  <a:pt x="1637276" y="1470315"/>
                </a:lnTo>
                <a:lnTo>
                  <a:pt x="1668016" y="1439575"/>
                </a:lnTo>
                <a:lnTo>
                  <a:pt x="1693179" y="1403978"/>
                </a:lnTo>
                <a:lnTo>
                  <a:pt x="1712043" y="1364244"/>
                </a:lnTo>
                <a:lnTo>
                  <a:pt x="1723891" y="1321092"/>
                </a:lnTo>
                <a:lnTo>
                  <a:pt x="1728000" y="1275245"/>
                </a:lnTo>
                <a:lnTo>
                  <a:pt x="1728000" y="255054"/>
                </a:lnTo>
                <a:lnTo>
                  <a:pt x="1723053" y="205065"/>
                </a:lnTo>
                <a:lnTo>
                  <a:pt x="1708584" y="157453"/>
                </a:lnTo>
                <a:lnTo>
                  <a:pt x="1685148" y="113552"/>
                </a:lnTo>
                <a:lnTo>
                  <a:pt x="1653298" y="74701"/>
                </a:lnTo>
                <a:lnTo>
                  <a:pt x="1614454" y="42851"/>
                </a:lnTo>
                <a:lnTo>
                  <a:pt x="1570556" y="19415"/>
                </a:lnTo>
                <a:lnTo>
                  <a:pt x="1522941" y="4946"/>
                </a:lnTo>
                <a:lnTo>
                  <a:pt x="1472946" y="0"/>
                </a:lnTo>
                <a:close/>
              </a:path>
            </a:pathLst>
          </a:custGeom>
          <a:solidFill>
            <a:srgbClr val="C2E8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41839" y="4036110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Search</a:t>
            </a:r>
            <a:r>
              <a:rPr sz="1400" spc="-4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index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00093" y="1474042"/>
            <a:ext cx="10760075" cy="3479165"/>
            <a:chOff x="700093" y="1474042"/>
            <a:chExt cx="10760075" cy="3479165"/>
          </a:xfrm>
        </p:grpSpPr>
        <p:sp>
          <p:nvSpPr>
            <p:cNvPr id="20" name="object 20"/>
            <p:cNvSpPr/>
            <p:nvPr/>
          </p:nvSpPr>
          <p:spPr>
            <a:xfrm>
              <a:off x="1596941" y="3616817"/>
              <a:ext cx="895350" cy="0"/>
            </a:xfrm>
            <a:custGeom>
              <a:avLst/>
              <a:gdLst/>
              <a:ahLst/>
              <a:cxnLst/>
              <a:rect l="l" t="t" r="r" b="b"/>
              <a:pathLst>
                <a:path w="895350">
                  <a:moveTo>
                    <a:pt x="0" y="0"/>
                  </a:moveTo>
                  <a:lnTo>
                    <a:pt x="895048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91989" y="3601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9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91989" y="3601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9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77166" y="3616917"/>
              <a:ext cx="895350" cy="0"/>
            </a:xfrm>
            <a:custGeom>
              <a:avLst/>
              <a:gdLst/>
              <a:ahLst/>
              <a:cxnLst/>
              <a:rect l="l" t="t" r="r" b="b"/>
              <a:pathLst>
                <a:path w="895350">
                  <a:moveTo>
                    <a:pt x="0" y="0"/>
                  </a:moveTo>
                  <a:lnTo>
                    <a:pt x="894748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71914" y="36011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71914" y="36011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57161" y="3616917"/>
              <a:ext cx="895350" cy="0"/>
            </a:xfrm>
            <a:custGeom>
              <a:avLst/>
              <a:gdLst/>
              <a:ahLst/>
              <a:cxnLst/>
              <a:rect l="l" t="t" r="r" b="b"/>
              <a:pathLst>
                <a:path w="895350">
                  <a:moveTo>
                    <a:pt x="0" y="0"/>
                  </a:moveTo>
                  <a:lnTo>
                    <a:pt x="894748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51909" y="36011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51909" y="36011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637130" y="3616917"/>
              <a:ext cx="908685" cy="771525"/>
            </a:xfrm>
            <a:custGeom>
              <a:avLst/>
              <a:gdLst/>
              <a:ahLst/>
              <a:cxnLst/>
              <a:rect l="l" t="t" r="r" b="b"/>
              <a:pathLst>
                <a:path w="908684" h="771525">
                  <a:moveTo>
                    <a:pt x="0" y="0"/>
                  </a:moveTo>
                  <a:lnTo>
                    <a:pt x="908348" y="771223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535278" y="4376141"/>
              <a:ext cx="43180" cy="40005"/>
            </a:xfrm>
            <a:custGeom>
              <a:avLst/>
              <a:gdLst/>
              <a:ahLst/>
              <a:cxnLst/>
              <a:rect l="l" t="t" r="r" b="b"/>
              <a:pathLst>
                <a:path w="43179" h="40004">
                  <a:moveTo>
                    <a:pt x="43149" y="39974"/>
                  </a:moveTo>
                  <a:lnTo>
                    <a:pt x="0" y="23999"/>
                  </a:lnTo>
                  <a:lnTo>
                    <a:pt x="20374" y="0"/>
                  </a:lnTo>
                  <a:lnTo>
                    <a:pt x="43149" y="3997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535278" y="4376141"/>
              <a:ext cx="43180" cy="40005"/>
            </a:xfrm>
            <a:custGeom>
              <a:avLst/>
              <a:gdLst/>
              <a:ahLst/>
              <a:cxnLst/>
              <a:rect l="l" t="t" r="r" b="b"/>
              <a:pathLst>
                <a:path w="43179" h="40004">
                  <a:moveTo>
                    <a:pt x="0" y="23999"/>
                  </a:moveTo>
                  <a:lnTo>
                    <a:pt x="43149" y="39974"/>
                  </a:lnTo>
                  <a:lnTo>
                    <a:pt x="20374" y="0"/>
                  </a:lnTo>
                  <a:lnTo>
                    <a:pt x="0" y="23999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7130" y="2842219"/>
              <a:ext cx="908685" cy="774700"/>
            </a:xfrm>
            <a:custGeom>
              <a:avLst/>
              <a:gdLst/>
              <a:ahLst/>
              <a:cxnLst/>
              <a:rect l="l" t="t" r="r" b="b"/>
              <a:pathLst>
                <a:path w="908684" h="774700">
                  <a:moveTo>
                    <a:pt x="0" y="774698"/>
                  </a:moveTo>
                  <a:lnTo>
                    <a:pt x="908423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535353" y="2814169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20399" y="40024"/>
                  </a:moveTo>
                  <a:lnTo>
                    <a:pt x="0" y="16074"/>
                  </a:lnTo>
                  <a:lnTo>
                    <a:pt x="43099" y="0"/>
                  </a:lnTo>
                  <a:lnTo>
                    <a:pt x="20399" y="4002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535353" y="2814169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20399" y="40024"/>
                  </a:moveTo>
                  <a:lnTo>
                    <a:pt x="43099" y="0"/>
                  </a:lnTo>
                  <a:lnTo>
                    <a:pt x="0" y="16074"/>
                  </a:lnTo>
                  <a:lnTo>
                    <a:pt x="20399" y="40024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8911" y="2944784"/>
              <a:ext cx="768276" cy="76827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093" y="2420673"/>
              <a:ext cx="574799" cy="57479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575" y="3073148"/>
              <a:ext cx="574799" cy="5747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093" y="3725623"/>
              <a:ext cx="574799" cy="5747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575" y="4378086"/>
              <a:ext cx="574799" cy="57479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8904" y="2951429"/>
              <a:ext cx="761250" cy="76125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92414" y="2944785"/>
              <a:ext cx="761251" cy="76125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37163" y="4393791"/>
              <a:ext cx="522861" cy="52286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5070" y="1474042"/>
              <a:ext cx="573292" cy="639585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4193683" y="2151201"/>
            <a:ext cx="11188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082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Azure</a:t>
            </a:r>
            <a:r>
              <a:rPr sz="1400" spc="-6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AI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Video</a:t>
            </a:r>
            <a:r>
              <a:rPr sz="1400" spc="-6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Indexer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5" name="object 4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85426" y="1470723"/>
            <a:ext cx="958615" cy="657377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6968616" y="2154516"/>
            <a:ext cx="805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748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Azure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AI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Search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7" name="object 4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873786" y="788575"/>
            <a:ext cx="649610" cy="649756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10884617" y="1453095"/>
            <a:ext cx="628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858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Azure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OpenAI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484984" y="5061182"/>
            <a:ext cx="7230109" cy="643890"/>
            <a:chOff x="2484984" y="5061182"/>
            <a:chExt cx="7230109" cy="643890"/>
          </a:xfrm>
        </p:grpSpPr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80100" y="5061182"/>
              <a:ext cx="857633" cy="64342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628944" y="5461414"/>
              <a:ext cx="2512695" cy="0"/>
            </a:xfrm>
            <a:custGeom>
              <a:avLst/>
              <a:gdLst/>
              <a:ahLst/>
              <a:cxnLst/>
              <a:rect l="l" t="t" r="r" b="b"/>
              <a:pathLst>
                <a:path w="2512695">
                  <a:moveTo>
                    <a:pt x="2512144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BCB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84984" y="5399926"/>
              <a:ext cx="158247" cy="12294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058410" y="5461414"/>
              <a:ext cx="2512695" cy="0"/>
            </a:xfrm>
            <a:custGeom>
              <a:avLst/>
              <a:gdLst/>
              <a:ahLst/>
              <a:cxnLst/>
              <a:rect l="l" t="t" r="r" b="b"/>
              <a:pathLst>
                <a:path w="2512695">
                  <a:moveTo>
                    <a:pt x="0" y="0"/>
                  </a:moveTo>
                  <a:lnTo>
                    <a:pt x="2512119" y="0"/>
                  </a:lnTo>
                </a:path>
              </a:pathLst>
            </a:custGeom>
            <a:ln w="28574">
              <a:solidFill>
                <a:srgbClr val="BCB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56243" y="5399926"/>
              <a:ext cx="158274" cy="122949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5667330" y="5722660"/>
            <a:ext cx="8655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Databricks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763267" y="6565944"/>
            <a:ext cx="159067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The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right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way.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AC738"/>
                </a:solidFill>
                <a:latin typeface="Arial"/>
                <a:cs typeface="Arial"/>
              </a:rPr>
              <a:t>thorogood.com</a:t>
            </a:r>
            <a:endParaRPr sz="9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095183" y="6565944"/>
            <a:ext cx="336931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Information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Classification: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PUBLIC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Generative</a:t>
            </a:r>
            <a:r>
              <a:rPr sz="900" spc="-5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AI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with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Databricks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088" y="6559547"/>
            <a:ext cx="1281379" cy="14451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95199" y="6411936"/>
            <a:ext cx="11603990" cy="0"/>
          </a:xfrm>
          <a:custGeom>
            <a:avLst/>
            <a:gdLst/>
            <a:ahLst/>
            <a:cxnLst/>
            <a:rect l="l" t="t" r="r" b="b"/>
            <a:pathLst>
              <a:path w="11603990">
                <a:moveTo>
                  <a:pt x="0" y="0"/>
                </a:moveTo>
                <a:lnTo>
                  <a:pt x="11603376" y="0"/>
                </a:lnTo>
              </a:path>
            </a:pathLst>
          </a:custGeom>
          <a:ln w="9524">
            <a:solidFill>
              <a:srgbClr val="51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7430" y="1995997"/>
            <a:ext cx="11212195" cy="412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5"/>
              </a:lnSpc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Videos</a:t>
            </a:r>
            <a:endParaRPr sz="1400">
              <a:latin typeface="Arial"/>
              <a:cs typeface="Arial"/>
            </a:endParaRPr>
          </a:p>
          <a:p>
            <a:pPr marL="10135235" marR="377190" algn="ctr">
              <a:lnSpc>
                <a:spcPts val="1680"/>
              </a:lnSpc>
              <a:spcBef>
                <a:spcPts val="10"/>
              </a:spcBef>
            </a:pP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Chat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Interface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60"/>
              </a:spcBef>
            </a:pPr>
            <a:endParaRPr sz="1400">
              <a:latin typeface="Arial"/>
              <a:cs typeface="Arial"/>
            </a:endParaRPr>
          </a:p>
          <a:p>
            <a:pPr marL="2193290">
              <a:lnSpc>
                <a:spcPct val="100000"/>
              </a:lnSpc>
              <a:tabLst>
                <a:tab pos="4845685" algn="l"/>
                <a:tab pos="10199370" algn="l"/>
              </a:tabLst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Video</a:t>
            </a:r>
            <a:r>
              <a:rPr sz="1400" spc="-3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files</a:t>
            </a:r>
            <a:r>
              <a:rPr sz="1400" spc="-3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in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	Transcripts</a:t>
            </a:r>
            <a:r>
              <a:rPr sz="1400" spc="-7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in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	</a:t>
            </a:r>
            <a:r>
              <a:rPr sz="2100" spc="-15" baseline="9920" dirty="0">
                <a:solidFill>
                  <a:srgbClr val="515046"/>
                </a:solidFill>
                <a:latin typeface="Arial"/>
                <a:cs typeface="Arial"/>
              </a:rPr>
              <a:t>Search</a:t>
            </a:r>
            <a:endParaRPr sz="2100" baseline="9920">
              <a:latin typeface="Arial"/>
              <a:cs typeface="Arial"/>
            </a:endParaRPr>
          </a:p>
          <a:p>
            <a:pPr marL="2162175">
              <a:lnSpc>
                <a:spcPct val="100000"/>
              </a:lnSpc>
              <a:tabLst>
                <a:tab pos="4841875" algn="l"/>
                <a:tab pos="7536815" algn="l"/>
                <a:tab pos="10135235" algn="l"/>
              </a:tabLst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cloud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storage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	cloud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storage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	Search</a:t>
            </a:r>
            <a:r>
              <a:rPr sz="1400" spc="-4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index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	</a:t>
            </a:r>
            <a:r>
              <a:rPr sz="2100" spc="-15" baseline="9920" dirty="0">
                <a:solidFill>
                  <a:srgbClr val="515046"/>
                </a:solidFill>
                <a:latin typeface="Arial"/>
                <a:cs typeface="Arial"/>
              </a:rPr>
              <a:t>Interface</a:t>
            </a:r>
            <a:endParaRPr sz="2100" baseline="992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endParaRPr sz="1400">
              <a:latin typeface="Arial"/>
              <a:cs typeface="Arial"/>
            </a:endParaRPr>
          </a:p>
          <a:p>
            <a:pPr marR="438784" algn="ctr">
              <a:lnSpc>
                <a:spcPts val="1520"/>
              </a:lnSpc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Databricks</a:t>
            </a:r>
            <a:endParaRPr sz="1400">
              <a:latin typeface="Arial"/>
              <a:cs typeface="Arial"/>
            </a:endParaRPr>
          </a:p>
          <a:p>
            <a:pPr marL="9749790" algn="ctr">
              <a:lnSpc>
                <a:spcPts val="1520"/>
              </a:lnSpc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Azure</a:t>
            </a:r>
            <a:r>
              <a:rPr sz="1400" spc="-8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App</a:t>
            </a:r>
            <a:r>
              <a:rPr sz="14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8045" y="1888667"/>
            <a:ext cx="11430635" cy="4010025"/>
            <a:chOff x="378045" y="1888667"/>
            <a:chExt cx="11430635" cy="40100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0100" y="5061182"/>
              <a:ext cx="857633" cy="6434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28944" y="5461414"/>
              <a:ext cx="2512695" cy="0"/>
            </a:xfrm>
            <a:custGeom>
              <a:avLst/>
              <a:gdLst/>
              <a:ahLst/>
              <a:cxnLst/>
              <a:rect l="l" t="t" r="r" b="b"/>
              <a:pathLst>
                <a:path w="2512695">
                  <a:moveTo>
                    <a:pt x="2512144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BCB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4985" y="5399926"/>
              <a:ext cx="158247" cy="1229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058411" y="5461414"/>
              <a:ext cx="2512695" cy="0"/>
            </a:xfrm>
            <a:custGeom>
              <a:avLst/>
              <a:gdLst/>
              <a:ahLst/>
              <a:cxnLst/>
              <a:rect l="l" t="t" r="r" b="b"/>
              <a:pathLst>
                <a:path w="2512695">
                  <a:moveTo>
                    <a:pt x="0" y="0"/>
                  </a:moveTo>
                  <a:lnTo>
                    <a:pt x="2512119" y="0"/>
                  </a:lnTo>
                </a:path>
              </a:pathLst>
            </a:custGeom>
            <a:ln w="28574">
              <a:solidFill>
                <a:srgbClr val="BCB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6243" y="5399926"/>
              <a:ext cx="158274" cy="12294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589145" y="3711105"/>
              <a:ext cx="1219200" cy="1428750"/>
            </a:xfrm>
            <a:custGeom>
              <a:avLst/>
              <a:gdLst/>
              <a:ahLst/>
              <a:cxnLst/>
              <a:rect l="l" t="t" r="r" b="b"/>
              <a:pathLst>
                <a:path w="1219200" h="1428750">
                  <a:moveTo>
                    <a:pt x="1015745" y="0"/>
                  </a:moveTo>
                  <a:lnTo>
                    <a:pt x="203161" y="0"/>
                  </a:lnTo>
                  <a:lnTo>
                    <a:pt x="156578" y="5365"/>
                  </a:lnTo>
                  <a:lnTo>
                    <a:pt x="113815" y="20649"/>
                  </a:lnTo>
                  <a:lnTo>
                    <a:pt x="76093" y="44631"/>
                  </a:lnTo>
                  <a:lnTo>
                    <a:pt x="44631" y="76093"/>
                  </a:lnTo>
                  <a:lnTo>
                    <a:pt x="20649" y="113815"/>
                  </a:lnTo>
                  <a:lnTo>
                    <a:pt x="5365" y="156578"/>
                  </a:lnTo>
                  <a:lnTo>
                    <a:pt x="0" y="203161"/>
                  </a:lnTo>
                  <a:lnTo>
                    <a:pt x="0" y="1225156"/>
                  </a:lnTo>
                  <a:lnTo>
                    <a:pt x="5365" y="1271735"/>
                  </a:lnTo>
                  <a:lnTo>
                    <a:pt x="20649" y="1314494"/>
                  </a:lnTo>
                  <a:lnTo>
                    <a:pt x="44631" y="1352213"/>
                  </a:lnTo>
                  <a:lnTo>
                    <a:pt x="76093" y="1383674"/>
                  </a:lnTo>
                  <a:lnTo>
                    <a:pt x="113815" y="1407656"/>
                  </a:lnTo>
                  <a:lnTo>
                    <a:pt x="156578" y="1422939"/>
                  </a:lnTo>
                  <a:lnTo>
                    <a:pt x="203161" y="1428305"/>
                  </a:lnTo>
                  <a:lnTo>
                    <a:pt x="1015745" y="1428305"/>
                  </a:lnTo>
                  <a:lnTo>
                    <a:pt x="1062329" y="1422939"/>
                  </a:lnTo>
                  <a:lnTo>
                    <a:pt x="1105092" y="1407656"/>
                  </a:lnTo>
                  <a:lnTo>
                    <a:pt x="1142813" y="1383674"/>
                  </a:lnTo>
                  <a:lnTo>
                    <a:pt x="1174275" y="1352213"/>
                  </a:lnTo>
                  <a:lnTo>
                    <a:pt x="1198258" y="1314494"/>
                  </a:lnTo>
                  <a:lnTo>
                    <a:pt x="1213542" y="1271735"/>
                  </a:lnTo>
                  <a:lnTo>
                    <a:pt x="1218907" y="1225156"/>
                  </a:lnTo>
                  <a:lnTo>
                    <a:pt x="1218907" y="203161"/>
                  </a:lnTo>
                  <a:lnTo>
                    <a:pt x="1214966" y="163339"/>
                  </a:lnTo>
                  <a:lnTo>
                    <a:pt x="1203439" y="125412"/>
                  </a:lnTo>
                  <a:lnTo>
                    <a:pt x="1184767" y="90447"/>
                  </a:lnTo>
                  <a:lnTo>
                    <a:pt x="1159395" y="59512"/>
                  </a:lnTo>
                  <a:lnTo>
                    <a:pt x="1128460" y="34139"/>
                  </a:lnTo>
                  <a:lnTo>
                    <a:pt x="1093495" y="15468"/>
                  </a:lnTo>
                  <a:lnTo>
                    <a:pt x="1055568" y="3940"/>
                  </a:lnTo>
                  <a:lnTo>
                    <a:pt x="1015745" y="0"/>
                  </a:lnTo>
                  <a:close/>
                </a:path>
              </a:pathLst>
            </a:custGeom>
            <a:solidFill>
              <a:srgbClr val="B2E5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37163" y="4393791"/>
              <a:ext cx="522861" cy="52286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589145" y="2091080"/>
              <a:ext cx="1219200" cy="1428750"/>
            </a:xfrm>
            <a:custGeom>
              <a:avLst/>
              <a:gdLst/>
              <a:ahLst/>
              <a:cxnLst/>
              <a:rect l="l" t="t" r="r" b="b"/>
              <a:pathLst>
                <a:path w="1219200" h="1428750">
                  <a:moveTo>
                    <a:pt x="1015745" y="0"/>
                  </a:moveTo>
                  <a:lnTo>
                    <a:pt x="203161" y="0"/>
                  </a:lnTo>
                  <a:lnTo>
                    <a:pt x="156578" y="5365"/>
                  </a:lnTo>
                  <a:lnTo>
                    <a:pt x="113815" y="20649"/>
                  </a:lnTo>
                  <a:lnTo>
                    <a:pt x="76093" y="44631"/>
                  </a:lnTo>
                  <a:lnTo>
                    <a:pt x="44631" y="76093"/>
                  </a:lnTo>
                  <a:lnTo>
                    <a:pt x="20649" y="113815"/>
                  </a:lnTo>
                  <a:lnTo>
                    <a:pt x="5365" y="156578"/>
                  </a:lnTo>
                  <a:lnTo>
                    <a:pt x="0" y="203161"/>
                  </a:lnTo>
                  <a:lnTo>
                    <a:pt x="0" y="1225156"/>
                  </a:lnTo>
                  <a:lnTo>
                    <a:pt x="5365" y="1271735"/>
                  </a:lnTo>
                  <a:lnTo>
                    <a:pt x="20649" y="1314494"/>
                  </a:lnTo>
                  <a:lnTo>
                    <a:pt x="44631" y="1352213"/>
                  </a:lnTo>
                  <a:lnTo>
                    <a:pt x="76093" y="1383674"/>
                  </a:lnTo>
                  <a:lnTo>
                    <a:pt x="113815" y="1407656"/>
                  </a:lnTo>
                  <a:lnTo>
                    <a:pt x="156578" y="1422939"/>
                  </a:lnTo>
                  <a:lnTo>
                    <a:pt x="203161" y="1428305"/>
                  </a:lnTo>
                  <a:lnTo>
                    <a:pt x="1015745" y="1428305"/>
                  </a:lnTo>
                  <a:lnTo>
                    <a:pt x="1062329" y="1422939"/>
                  </a:lnTo>
                  <a:lnTo>
                    <a:pt x="1105092" y="1407656"/>
                  </a:lnTo>
                  <a:lnTo>
                    <a:pt x="1142813" y="1383674"/>
                  </a:lnTo>
                  <a:lnTo>
                    <a:pt x="1174275" y="1352213"/>
                  </a:lnTo>
                  <a:lnTo>
                    <a:pt x="1198258" y="1314494"/>
                  </a:lnTo>
                  <a:lnTo>
                    <a:pt x="1213542" y="1271735"/>
                  </a:lnTo>
                  <a:lnTo>
                    <a:pt x="1218907" y="1225156"/>
                  </a:lnTo>
                  <a:lnTo>
                    <a:pt x="1218907" y="203161"/>
                  </a:lnTo>
                  <a:lnTo>
                    <a:pt x="1214966" y="163339"/>
                  </a:lnTo>
                  <a:lnTo>
                    <a:pt x="1203439" y="125410"/>
                  </a:lnTo>
                  <a:lnTo>
                    <a:pt x="1184767" y="90442"/>
                  </a:lnTo>
                  <a:lnTo>
                    <a:pt x="1159395" y="59499"/>
                  </a:lnTo>
                  <a:lnTo>
                    <a:pt x="1128460" y="34134"/>
                  </a:lnTo>
                  <a:lnTo>
                    <a:pt x="1093495" y="15467"/>
                  </a:lnTo>
                  <a:lnTo>
                    <a:pt x="1055568" y="3940"/>
                  </a:lnTo>
                  <a:lnTo>
                    <a:pt x="1015745" y="0"/>
                  </a:lnTo>
                  <a:close/>
                </a:path>
              </a:pathLst>
            </a:custGeom>
            <a:solidFill>
              <a:srgbClr val="E4EB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8045" y="1888667"/>
              <a:ext cx="1219200" cy="3456304"/>
            </a:xfrm>
            <a:custGeom>
              <a:avLst/>
              <a:gdLst/>
              <a:ahLst/>
              <a:cxnLst/>
              <a:rect l="l" t="t" r="r" b="b"/>
              <a:pathLst>
                <a:path w="1219200" h="3456304">
                  <a:moveTo>
                    <a:pt x="1015740" y="0"/>
                  </a:moveTo>
                  <a:lnTo>
                    <a:pt x="203153" y="0"/>
                  </a:lnTo>
                  <a:lnTo>
                    <a:pt x="156571" y="5365"/>
                  </a:lnTo>
                  <a:lnTo>
                    <a:pt x="113811" y="20649"/>
                  </a:lnTo>
                  <a:lnTo>
                    <a:pt x="76091" y="44631"/>
                  </a:lnTo>
                  <a:lnTo>
                    <a:pt x="44630" y="76093"/>
                  </a:lnTo>
                  <a:lnTo>
                    <a:pt x="20648" y="113815"/>
                  </a:lnTo>
                  <a:lnTo>
                    <a:pt x="5365" y="156578"/>
                  </a:lnTo>
                  <a:lnTo>
                    <a:pt x="0" y="203161"/>
                  </a:lnTo>
                  <a:lnTo>
                    <a:pt x="0" y="3253155"/>
                  </a:lnTo>
                  <a:lnTo>
                    <a:pt x="5365" y="3299734"/>
                  </a:lnTo>
                  <a:lnTo>
                    <a:pt x="20648" y="3342493"/>
                  </a:lnTo>
                  <a:lnTo>
                    <a:pt x="44630" y="3380213"/>
                  </a:lnTo>
                  <a:lnTo>
                    <a:pt x="76091" y="3411674"/>
                  </a:lnTo>
                  <a:lnTo>
                    <a:pt x="113811" y="3435655"/>
                  </a:lnTo>
                  <a:lnTo>
                    <a:pt x="156571" y="3450939"/>
                  </a:lnTo>
                  <a:lnTo>
                    <a:pt x="203153" y="3456304"/>
                  </a:lnTo>
                  <a:lnTo>
                    <a:pt x="1015740" y="3456304"/>
                  </a:lnTo>
                  <a:lnTo>
                    <a:pt x="1062324" y="3450939"/>
                  </a:lnTo>
                  <a:lnTo>
                    <a:pt x="1105086" y="3435655"/>
                  </a:lnTo>
                  <a:lnTo>
                    <a:pt x="1142808" y="3411674"/>
                  </a:lnTo>
                  <a:lnTo>
                    <a:pt x="1174270" y="3380213"/>
                  </a:lnTo>
                  <a:lnTo>
                    <a:pt x="1198253" y="3342493"/>
                  </a:lnTo>
                  <a:lnTo>
                    <a:pt x="1213537" y="3299734"/>
                  </a:lnTo>
                  <a:lnTo>
                    <a:pt x="1218902" y="3253155"/>
                  </a:lnTo>
                  <a:lnTo>
                    <a:pt x="1218902" y="203161"/>
                  </a:lnTo>
                  <a:lnTo>
                    <a:pt x="1214962" y="163339"/>
                  </a:lnTo>
                  <a:lnTo>
                    <a:pt x="1203435" y="125412"/>
                  </a:lnTo>
                  <a:lnTo>
                    <a:pt x="1184768" y="90447"/>
                  </a:lnTo>
                  <a:lnTo>
                    <a:pt x="1159403" y="59512"/>
                  </a:lnTo>
                  <a:lnTo>
                    <a:pt x="1128460" y="34139"/>
                  </a:lnTo>
                  <a:lnTo>
                    <a:pt x="1093491" y="15468"/>
                  </a:lnTo>
                  <a:lnTo>
                    <a:pt x="1055563" y="3940"/>
                  </a:lnTo>
                  <a:lnTo>
                    <a:pt x="1015740" y="0"/>
                  </a:lnTo>
                  <a:close/>
                </a:path>
              </a:pathLst>
            </a:custGeom>
            <a:solidFill>
              <a:srgbClr val="D2D3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49169" y="2851784"/>
              <a:ext cx="4408170" cy="1530350"/>
            </a:xfrm>
            <a:custGeom>
              <a:avLst/>
              <a:gdLst/>
              <a:ahLst/>
              <a:cxnLst/>
              <a:rect l="l" t="t" r="r" b="b"/>
              <a:pathLst>
                <a:path w="4408170" h="1530350">
                  <a:moveTo>
                    <a:pt x="1728000" y="255054"/>
                  </a:moveTo>
                  <a:lnTo>
                    <a:pt x="1723047" y="205066"/>
                  </a:lnTo>
                  <a:lnTo>
                    <a:pt x="1708581" y="157454"/>
                  </a:lnTo>
                  <a:lnTo>
                    <a:pt x="1685137" y="113563"/>
                  </a:lnTo>
                  <a:lnTo>
                    <a:pt x="1653298" y="74701"/>
                  </a:lnTo>
                  <a:lnTo>
                    <a:pt x="1614449" y="42862"/>
                  </a:lnTo>
                  <a:lnTo>
                    <a:pt x="1570545" y="19418"/>
                  </a:lnTo>
                  <a:lnTo>
                    <a:pt x="1522933" y="4953"/>
                  </a:lnTo>
                  <a:lnTo>
                    <a:pt x="1472946" y="0"/>
                  </a:lnTo>
                  <a:lnTo>
                    <a:pt x="255054" y="0"/>
                  </a:lnTo>
                  <a:lnTo>
                    <a:pt x="209207" y="4114"/>
                  </a:lnTo>
                  <a:lnTo>
                    <a:pt x="166052" y="15963"/>
                  </a:lnTo>
                  <a:lnTo>
                    <a:pt x="126314" y="34836"/>
                  </a:lnTo>
                  <a:lnTo>
                    <a:pt x="90716" y="59994"/>
                  </a:lnTo>
                  <a:lnTo>
                    <a:pt x="59982" y="90728"/>
                  </a:lnTo>
                  <a:lnTo>
                    <a:pt x="34823" y="126326"/>
                  </a:lnTo>
                  <a:lnTo>
                    <a:pt x="15951" y="166065"/>
                  </a:lnTo>
                  <a:lnTo>
                    <a:pt x="4102" y="209219"/>
                  </a:lnTo>
                  <a:lnTo>
                    <a:pt x="0" y="255054"/>
                  </a:lnTo>
                  <a:lnTo>
                    <a:pt x="0" y="1275245"/>
                  </a:lnTo>
                  <a:lnTo>
                    <a:pt x="4102" y="1321104"/>
                  </a:lnTo>
                  <a:lnTo>
                    <a:pt x="15951" y="1364246"/>
                  </a:lnTo>
                  <a:lnTo>
                    <a:pt x="34823" y="1403985"/>
                  </a:lnTo>
                  <a:lnTo>
                    <a:pt x="59982" y="1439583"/>
                  </a:lnTo>
                  <a:lnTo>
                    <a:pt x="90716" y="1470317"/>
                  </a:lnTo>
                  <a:lnTo>
                    <a:pt x="126314" y="1495488"/>
                  </a:lnTo>
                  <a:lnTo>
                    <a:pt x="166052" y="1514348"/>
                  </a:lnTo>
                  <a:lnTo>
                    <a:pt x="209207" y="1526197"/>
                  </a:lnTo>
                  <a:lnTo>
                    <a:pt x="255054" y="1530299"/>
                  </a:lnTo>
                  <a:lnTo>
                    <a:pt x="1472946" y="1530299"/>
                  </a:lnTo>
                  <a:lnTo>
                    <a:pt x="1518793" y="1526197"/>
                  </a:lnTo>
                  <a:lnTo>
                    <a:pt x="1561934" y="1514348"/>
                  </a:lnTo>
                  <a:lnTo>
                    <a:pt x="1601673" y="1495488"/>
                  </a:lnTo>
                  <a:lnTo>
                    <a:pt x="1637271" y="1470317"/>
                  </a:lnTo>
                  <a:lnTo>
                    <a:pt x="1668005" y="1439583"/>
                  </a:lnTo>
                  <a:lnTo>
                    <a:pt x="1693176" y="1403985"/>
                  </a:lnTo>
                  <a:lnTo>
                    <a:pt x="1712036" y="1364246"/>
                  </a:lnTo>
                  <a:lnTo>
                    <a:pt x="1723885" y="1321104"/>
                  </a:lnTo>
                  <a:lnTo>
                    <a:pt x="1728000" y="1275245"/>
                  </a:lnTo>
                  <a:lnTo>
                    <a:pt x="1728000" y="255054"/>
                  </a:lnTo>
                  <a:close/>
                </a:path>
                <a:path w="4408170" h="1530350">
                  <a:moveTo>
                    <a:pt x="4407992" y="255054"/>
                  </a:moveTo>
                  <a:lnTo>
                    <a:pt x="4403039" y="205066"/>
                  </a:lnTo>
                  <a:lnTo>
                    <a:pt x="4388574" y="157454"/>
                  </a:lnTo>
                  <a:lnTo>
                    <a:pt x="4365129" y="113563"/>
                  </a:lnTo>
                  <a:lnTo>
                    <a:pt x="4333291" y="74701"/>
                  </a:lnTo>
                  <a:lnTo>
                    <a:pt x="4294441" y="42862"/>
                  </a:lnTo>
                  <a:lnTo>
                    <a:pt x="4250537" y="19418"/>
                  </a:lnTo>
                  <a:lnTo>
                    <a:pt x="4202925" y="4953"/>
                  </a:lnTo>
                  <a:lnTo>
                    <a:pt x="4152938" y="0"/>
                  </a:lnTo>
                  <a:lnTo>
                    <a:pt x="2935046" y="0"/>
                  </a:lnTo>
                  <a:lnTo>
                    <a:pt x="2889199" y="4114"/>
                  </a:lnTo>
                  <a:lnTo>
                    <a:pt x="2846044" y="15963"/>
                  </a:lnTo>
                  <a:lnTo>
                    <a:pt x="2806306" y="34836"/>
                  </a:lnTo>
                  <a:lnTo>
                    <a:pt x="2770708" y="59994"/>
                  </a:lnTo>
                  <a:lnTo>
                    <a:pt x="2739974" y="90728"/>
                  </a:lnTo>
                  <a:lnTo>
                    <a:pt x="2714815" y="126326"/>
                  </a:lnTo>
                  <a:lnTo>
                    <a:pt x="2695943" y="166065"/>
                  </a:lnTo>
                  <a:lnTo>
                    <a:pt x="2684094" y="209219"/>
                  </a:lnTo>
                  <a:lnTo>
                    <a:pt x="2679992" y="255054"/>
                  </a:lnTo>
                  <a:lnTo>
                    <a:pt x="2679992" y="1275245"/>
                  </a:lnTo>
                  <a:lnTo>
                    <a:pt x="2684094" y="1321104"/>
                  </a:lnTo>
                  <a:lnTo>
                    <a:pt x="2695943" y="1364246"/>
                  </a:lnTo>
                  <a:lnTo>
                    <a:pt x="2714815" y="1403985"/>
                  </a:lnTo>
                  <a:lnTo>
                    <a:pt x="2739974" y="1439583"/>
                  </a:lnTo>
                  <a:lnTo>
                    <a:pt x="2770708" y="1470317"/>
                  </a:lnTo>
                  <a:lnTo>
                    <a:pt x="2806306" y="1495488"/>
                  </a:lnTo>
                  <a:lnTo>
                    <a:pt x="2846044" y="1514348"/>
                  </a:lnTo>
                  <a:lnTo>
                    <a:pt x="2889199" y="1526197"/>
                  </a:lnTo>
                  <a:lnTo>
                    <a:pt x="2935046" y="1530299"/>
                  </a:lnTo>
                  <a:lnTo>
                    <a:pt x="4152938" y="1530299"/>
                  </a:lnTo>
                  <a:lnTo>
                    <a:pt x="4198785" y="1526197"/>
                  </a:lnTo>
                  <a:lnTo>
                    <a:pt x="4241927" y="1514348"/>
                  </a:lnTo>
                  <a:lnTo>
                    <a:pt x="4281665" y="1495488"/>
                  </a:lnTo>
                  <a:lnTo>
                    <a:pt x="4317263" y="1470317"/>
                  </a:lnTo>
                  <a:lnTo>
                    <a:pt x="4347997" y="1439583"/>
                  </a:lnTo>
                  <a:lnTo>
                    <a:pt x="4373169" y="1403985"/>
                  </a:lnTo>
                  <a:lnTo>
                    <a:pt x="4392028" y="1364246"/>
                  </a:lnTo>
                  <a:lnTo>
                    <a:pt x="4403877" y="1321104"/>
                  </a:lnTo>
                  <a:lnTo>
                    <a:pt x="4407992" y="1275245"/>
                  </a:lnTo>
                  <a:lnTo>
                    <a:pt x="4407992" y="255054"/>
                  </a:lnTo>
                  <a:close/>
                </a:path>
              </a:pathLst>
            </a:custGeom>
            <a:solidFill>
              <a:srgbClr val="C2E8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73727" y="2728349"/>
              <a:ext cx="658702" cy="65870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8903" y="2951429"/>
              <a:ext cx="761250" cy="76125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909153" y="2851785"/>
              <a:ext cx="1728470" cy="1530350"/>
            </a:xfrm>
            <a:custGeom>
              <a:avLst/>
              <a:gdLst/>
              <a:ahLst/>
              <a:cxnLst/>
              <a:rect l="l" t="t" r="r" b="b"/>
              <a:pathLst>
                <a:path w="1728470" h="1530350">
                  <a:moveTo>
                    <a:pt x="1472946" y="0"/>
                  </a:moveTo>
                  <a:lnTo>
                    <a:pt x="255054" y="0"/>
                  </a:lnTo>
                  <a:lnTo>
                    <a:pt x="209209" y="4109"/>
                  </a:lnTo>
                  <a:lnTo>
                    <a:pt x="166060" y="15957"/>
                  </a:lnTo>
                  <a:lnTo>
                    <a:pt x="126326" y="34823"/>
                  </a:lnTo>
                  <a:lnTo>
                    <a:pt x="90728" y="59987"/>
                  </a:lnTo>
                  <a:lnTo>
                    <a:pt x="59987" y="90728"/>
                  </a:lnTo>
                  <a:lnTo>
                    <a:pt x="34823" y="126326"/>
                  </a:lnTo>
                  <a:lnTo>
                    <a:pt x="15957" y="166060"/>
                  </a:lnTo>
                  <a:lnTo>
                    <a:pt x="4109" y="209209"/>
                  </a:lnTo>
                  <a:lnTo>
                    <a:pt x="0" y="255054"/>
                  </a:lnTo>
                  <a:lnTo>
                    <a:pt x="0" y="1275245"/>
                  </a:lnTo>
                  <a:lnTo>
                    <a:pt x="4109" y="1321092"/>
                  </a:lnTo>
                  <a:lnTo>
                    <a:pt x="15957" y="1364244"/>
                  </a:lnTo>
                  <a:lnTo>
                    <a:pt x="34823" y="1403978"/>
                  </a:lnTo>
                  <a:lnTo>
                    <a:pt x="59987" y="1439575"/>
                  </a:lnTo>
                  <a:lnTo>
                    <a:pt x="90728" y="1470315"/>
                  </a:lnTo>
                  <a:lnTo>
                    <a:pt x="126326" y="1495478"/>
                  </a:lnTo>
                  <a:lnTo>
                    <a:pt x="166060" y="1514343"/>
                  </a:lnTo>
                  <a:lnTo>
                    <a:pt x="209209" y="1526190"/>
                  </a:lnTo>
                  <a:lnTo>
                    <a:pt x="255054" y="1530299"/>
                  </a:lnTo>
                  <a:lnTo>
                    <a:pt x="1472946" y="1530299"/>
                  </a:lnTo>
                  <a:lnTo>
                    <a:pt x="1518793" y="1526190"/>
                  </a:lnTo>
                  <a:lnTo>
                    <a:pt x="1561945" y="1514343"/>
                  </a:lnTo>
                  <a:lnTo>
                    <a:pt x="1601679" y="1495478"/>
                  </a:lnTo>
                  <a:lnTo>
                    <a:pt x="1637276" y="1470315"/>
                  </a:lnTo>
                  <a:lnTo>
                    <a:pt x="1668016" y="1439575"/>
                  </a:lnTo>
                  <a:lnTo>
                    <a:pt x="1693179" y="1403978"/>
                  </a:lnTo>
                  <a:lnTo>
                    <a:pt x="1712043" y="1364244"/>
                  </a:lnTo>
                  <a:lnTo>
                    <a:pt x="1723891" y="1321092"/>
                  </a:lnTo>
                  <a:lnTo>
                    <a:pt x="1728000" y="1275245"/>
                  </a:lnTo>
                  <a:lnTo>
                    <a:pt x="1728000" y="255054"/>
                  </a:lnTo>
                  <a:lnTo>
                    <a:pt x="1723053" y="205065"/>
                  </a:lnTo>
                  <a:lnTo>
                    <a:pt x="1708584" y="157453"/>
                  </a:lnTo>
                  <a:lnTo>
                    <a:pt x="1685148" y="113552"/>
                  </a:lnTo>
                  <a:lnTo>
                    <a:pt x="1653298" y="74701"/>
                  </a:lnTo>
                  <a:lnTo>
                    <a:pt x="1614454" y="42851"/>
                  </a:lnTo>
                  <a:lnTo>
                    <a:pt x="1570556" y="19415"/>
                  </a:lnTo>
                  <a:lnTo>
                    <a:pt x="1522941" y="4946"/>
                  </a:lnTo>
                  <a:lnTo>
                    <a:pt x="1472946" y="0"/>
                  </a:lnTo>
                  <a:close/>
                </a:path>
              </a:pathLst>
            </a:custGeom>
            <a:solidFill>
              <a:srgbClr val="C2E8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96941" y="3616817"/>
              <a:ext cx="895350" cy="0"/>
            </a:xfrm>
            <a:custGeom>
              <a:avLst/>
              <a:gdLst/>
              <a:ahLst/>
              <a:cxnLst/>
              <a:rect l="l" t="t" r="r" b="b"/>
              <a:pathLst>
                <a:path w="895350">
                  <a:moveTo>
                    <a:pt x="0" y="0"/>
                  </a:moveTo>
                  <a:lnTo>
                    <a:pt x="895048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91990" y="3601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9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91990" y="3601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9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77166" y="3616917"/>
              <a:ext cx="895350" cy="0"/>
            </a:xfrm>
            <a:custGeom>
              <a:avLst/>
              <a:gdLst/>
              <a:ahLst/>
              <a:cxnLst/>
              <a:rect l="l" t="t" r="r" b="b"/>
              <a:pathLst>
                <a:path w="895350">
                  <a:moveTo>
                    <a:pt x="0" y="0"/>
                  </a:moveTo>
                  <a:lnTo>
                    <a:pt x="894748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71914" y="36011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71914" y="36011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57160" y="3616917"/>
              <a:ext cx="895350" cy="0"/>
            </a:xfrm>
            <a:custGeom>
              <a:avLst/>
              <a:gdLst/>
              <a:ahLst/>
              <a:cxnLst/>
              <a:rect l="l" t="t" r="r" b="b"/>
              <a:pathLst>
                <a:path w="895350">
                  <a:moveTo>
                    <a:pt x="0" y="0"/>
                  </a:moveTo>
                  <a:lnTo>
                    <a:pt x="894748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51909" y="36011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51909" y="36011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637130" y="3616917"/>
              <a:ext cx="908685" cy="771525"/>
            </a:xfrm>
            <a:custGeom>
              <a:avLst/>
              <a:gdLst/>
              <a:ahLst/>
              <a:cxnLst/>
              <a:rect l="l" t="t" r="r" b="b"/>
              <a:pathLst>
                <a:path w="908684" h="771525">
                  <a:moveTo>
                    <a:pt x="0" y="0"/>
                  </a:moveTo>
                  <a:lnTo>
                    <a:pt x="908348" y="771223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535278" y="4376141"/>
              <a:ext cx="43180" cy="40005"/>
            </a:xfrm>
            <a:custGeom>
              <a:avLst/>
              <a:gdLst/>
              <a:ahLst/>
              <a:cxnLst/>
              <a:rect l="l" t="t" r="r" b="b"/>
              <a:pathLst>
                <a:path w="43179" h="40004">
                  <a:moveTo>
                    <a:pt x="43149" y="39974"/>
                  </a:moveTo>
                  <a:lnTo>
                    <a:pt x="0" y="23999"/>
                  </a:lnTo>
                  <a:lnTo>
                    <a:pt x="20374" y="0"/>
                  </a:lnTo>
                  <a:lnTo>
                    <a:pt x="43149" y="3997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535278" y="4376141"/>
              <a:ext cx="43180" cy="40005"/>
            </a:xfrm>
            <a:custGeom>
              <a:avLst/>
              <a:gdLst/>
              <a:ahLst/>
              <a:cxnLst/>
              <a:rect l="l" t="t" r="r" b="b"/>
              <a:pathLst>
                <a:path w="43179" h="40004">
                  <a:moveTo>
                    <a:pt x="0" y="23999"/>
                  </a:moveTo>
                  <a:lnTo>
                    <a:pt x="43149" y="39974"/>
                  </a:lnTo>
                  <a:lnTo>
                    <a:pt x="20374" y="0"/>
                  </a:lnTo>
                  <a:lnTo>
                    <a:pt x="0" y="23999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637130" y="2842219"/>
              <a:ext cx="908685" cy="774700"/>
            </a:xfrm>
            <a:custGeom>
              <a:avLst/>
              <a:gdLst/>
              <a:ahLst/>
              <a:cxnLst/>
              <a:rect l="l" t="t" r="r" b="b"/>
              <a:pathLst>
                <a:path w="908684" h="774700">
                  <a:moveTo>
                    <a:pt x="0" y="774698"/>
                  </a:moveTo>
                  <a:lnTo>
                    <a:pt x="908423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535353" y="2814169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20399" y="40024"/>
                  </a:moveTo>
                  <a:lnTo>
                    <a:pt x="0" y="16074"/>
                  </a:lnTo>
                  <a:lnTo>
                    <a:pt x="43099" y="0"/>
                  </a:lnTo>
                  <a:lnTo>
                    <a:pt x="20399" y="4002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535353" y="2814169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20399" y="40024"/>
                  </a:moveTo>
                  <a:lnTo>
                    <a:pt x="43099" y="0"/>
                  </a:lnTo>
                  <a:lnTo>
                    <a:pt x="0" y="16074"/>
                  </a:lnTo>
                  <a:lnTo>
                    <a:pt x="20399" y="40024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0093" y="2420673"/>
              <a:ext cx="574799" cy="57479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575" y="3073148"/>
              <a:ext cx="574799" cy="57479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0093" y="3725623"/>
              <a:ext cx="574799" cy="57479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575" y="4378086"/>
              <a:ext cx="574799" cy="5747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92414" y="2944785"/>
              <a:ext cx="761251" cy="76125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73740" y="5283950"/>
              <a:ext cx="614302" cy="614441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0" y="3"/>
            <a:ext cx="12179300" cy="6267450"/>
            <a:chOff x="0" y="3"/>
            <a:chExt cx="12179300" cy="6267450"/>
          </a:xfrm>
        </p:grpSpPr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28911" y="2944784"/>
              <a:ext cx="768276" cy="76827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0" y="3"/>
              <a:ext cx="12179300" cy="6267450"/>
            </a:xfrm>
            <a:custGeom>
              <a:avLst/>
              <a:gdLst/>
              <a:ahLst/>
              <a:cxnLst/>
              <a:rect l="l" t="t" r="r" b="b"/>
              <a:pathLst>
                <a:path w="12179300" h="6267450">
                  <a:moveTo>
                    <a:pt x="0" y="6267297"/>
                  </a:moveTo>
                  <a:lnTo>
                    <a:pt x="12179300" y="6267297"/>
                  </a:lnTo>
                  <a:lnTo>
                    <a:pt x="12179300" y="0"/>
                  </a:lnTo>
                  <a:lnTo>
                    <a:pt x="0" y="0"/>
                  </a:lnTo>
                  <a:lnTo>
                    <a:pt x="0" y="6267297"/>
                  </a:lnTo>
                  <a:close/>
                </a:path>
              </a:pathLst>
            </a:custGeom>
            <a:solidFill>
              <a:srgbClr val="FFFFFF">
                <a:alpha val="6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282500" y="200367"/>
            <a:ext cx="8221980" cy="727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00"/>
              </a:lnSpc>
              <a:spcBef>
                <a:spcPts val="100"/>
              </a:spcBef>
            </a:pP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Knowledge</a:t>
            </a:r>
            <a:r>
              <a:rPr sz="2600" b="1" spc="-100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discovery</a:t>
            </a:r>
            <a:r>
              <a:rPr sz="2600" b="1" spc="-95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and</a:t>
            </a:r>
            <a:r>
              <a:rPr sz="2600" b="1" spc="-95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6AC738"/>
                </a:solidFill>
                <a:latin typeface="Arial"/>
                <a:cs typeface="Arial"/>
              </a:rPr>
              <a:t>search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ts val="2520"/>
              </a:lnSpc>
            </a:pP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Making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content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searchable</a:t>
            </a:r>
            <a:r>
              <a:rPr sz="2200" b="1" spc="-10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from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007B85"/>
                </a:solidFill>
                <a:latin typeface="Arial"/>
                <a:cs typeface="Arial"/>
              </a:rPr>
              <a:t>Thorogood’s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webcast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007B85"/>
                </a:solidFill>
                <a:latin typeface="Arial"/>
                <a:cs typeface="Arial"/>
              </a:rPr>
              <a:t>videos</a:t>
            </a:r>
            <a:endParaRPr sz="2200">
              <a:latin typeface="Arial"/>
              <a:cs typeface="Arial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pic>
        <p:nvPicPr>
          <p:cNvPr id="44" name="object 4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28921" y="1474042"/>
            <a:ext cx="648261" cy="648407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4193683" y="2151201"/>
            <a:ext cx="11188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082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Azure</a:t>
            </a:r>
            <a:r>
              <a:rPr sz="1400" spc="-6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AI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Video</a:t>
            </a:r>
            <a:r>
              <a:rPr sz="1400" spc="-6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Indexer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98856" y="1429974"/>
            <a:ext cx="1146049" cy="749548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6969038" y="2154516"/>
            <a:ext cx="805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748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Azure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AI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Search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823816" y="738593"/>
            <a:ext cx="749550" cy="749719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0884617" y="1453095"/>
            <a:ext cx="628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858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Azure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OpenAI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982591" y="545426"/>
            <a:ext cx="7969250" cy="2259965"/>
          </a:xfrm>
          <a:custGeom>
            <a:avLst/>
            <a:gdLst/>
            <a:ahLst/>
            <a:cxnLst/>
            <a:rect l="l" t="t" r="r" b="b"/>
            <a:pathLst>
              <a:path w="7969250" h="2259965">
                <a:moveTo>
                  <a:pt x="0" y="1019325"/>
                </a:moveTo>
                <a:lnTo>
                  <a:pt x="5039" y="969331"/>
                </a:lnTo>
                <a:lnTo>
                  <a:pt x="19492" y="922767"/>
                </a:lnTo>
                <a:lnTo>
                  <a:pt x="42361" y="880630"/>
                </a:lnTo>
                <a:lnTo>
                  <a:pt x="72649" y="843917"/>
                </a:lnTo>
                <a:lnTo>
                  <a:pt x="109360" y="813626"/>
                </a:lnTo>
                <a:lnTo>
                  <a:pt x="151495" y="790755"/>
                </a:lnTo>
                <a:lnTo>
                  <a:pt x="198057" y="776300"/>
                </a:lnTo>
                <a:lnTo>
                  <a:pt x="248049" y="771260"/>
                </a:lnTo>
                <a:lnTo>
                  <a:pt x="1292722" y="771260"/>
                </a:lnTo>
                <a:lnTo>
                  <a:pt x="1341349" y="776071"/>
                </a:lnTo>
                <a:lnTo>
                  <a:pt x="1387662" y="790143"/>
                </a:lnTo>
                <a:lnTo>
                  <a:pt x="1430362" y="812938"/>
                </a:lnTo>
                <a:lnTo>
                  <a:pt x="1468147" y="843918"/>
                </a:lnTo>
                <a:lnTo>
                  <a:pt x="1499126" y="881699"/>
                </a:lnTo>
                <a:lnTo>
                  <a:pt x="1521918" y="924395"/>
                </a:lnTo>
                <a:lnTo>
                  <a:pt x="1535987" y="970704"/>
                </a:lnTo>
                <a:lnTo>
                  <a:pt x="1540796" y="1019325"/>
                </a:lnTo>
                <a:lnTo>
                  <a:pt x="1540796" y="2011543"/>
                </a:lnTo>
                <a:lnTo>
                  <a:pt x="1535757" y="2061543"/>
                </a:lnTo>
                <a:lnTo>
                  <a:pt x="1521304" y="2108112"/>
                </a:lnTo>
                <a:lnTo>
                  <a:pt x="1498434" y="2150251"/>
                </a:lnTo>
                <a:lnTo>
                  <a:pt x="1468143" y="2186964"/>
                </a:lnTo>
                <a:lnTo>
                  <a:pt x="1431430" y="2217255"/>
                </a:lnTo>
                <a:lnTo>
                  <a:pt x="1389291" y="2240125"/>
                </a:lnTo>
                <a:lnTo>
                  <a:pt x="1342722" y="2254578"/>
                </a:lnTo>
                <a:lnTo>
                  <a:pt x="1292722" y="2259617"/>
                </a:lnTo>
                <a:lnTo>
                  <a:pt x="248049" y="2259617"/>
                </a:lnTo>
                <a:lnTo>
                  <a:pt x="198057" y="2254578"/>
                </a:lnTo>
                <a:lnTo>
                  <a:pt x="151495" y="2240125"/>
                </a:lnTo>
                <a:lnTo>
                  <a:pt x="109360" y="2217255"/>
                </a:lnTo>
                <a:lnTo>
                  <a:pt x="72649" y="2186964"/>
                </a:lnTo>
                <a:lnTo>
                  <a:pt x="42361" y="2150251"/>
                </a:lnTo>
                <a:lnTo>
                  <a:pt x="19492" y="2108112"/>
                </a:lnTo>
                <a:lnTo>
                  <a:pt x="5039" y="2061543"/>
                </a:lnTo>
                <a:lnTo>
                  <a:pt x="0" y="2011543"/>
                </a:lnTo>
                <a:lnTo>
                  <a:pt x="0" y="1019325"/>
                </a:lnTo>
                <a:close/>
              </a:path>
              <a:path w="7969250" h="2259965">
                <a:moveTo>
                  <a:pt x="2612269" y="992315"/>
                </a:moveTo>
                <a:lnTo>
                  <a:pt x="2617308" y="942321"/>
                </a:lnTo>
                <a:lnTo>
                  <a:pt x="2631761" y="895757"/>
                </a:lnTo>
                <a:lnTo>
                  <a:pt x="2654631" y="853619"/>
                </a:lnTo>
                <a:lnTo>
                  <a:pt x="2684919" y="816906"/>
                </a:lnTo>
                <a:lnTo>
                  <a:pt x="2721629" y="786614"/>
                </a:lnTo>
                <a:lnTo>
                  <a:pt x="2763764" y="763743"/>
                </a:lnTo>
                <a:lnTo>
                  <a:pt x="2810326" y="749288"/>
                </a:lnTo>
                <a:lnTo>
                  <a:pt x="2860319" y="744248"/>
                </a:lnTo>
                <a:lnTo>
                  <a:pt x="3904992" y="744248"/>
                </a:lnTo>
                <a:lnTo>
                  <a:pt x="3953618" y="749059"/>
                </a:lnTo>
                <a:lnTo>
                  <a:pt x="3999932" y="763132"/>
                </a:lnTo>
                <a:lnTo>
                  <a:pt x="4042632" y="785927"/>
                </a:lnTo>
                <a:lnTo>
                  <a:pt x="4080416" y="816905"/>
                </a:lnTo>
                <a:lnTo>
                  <a:pt x="4111396" y="854688"/>
                </a:lnTo>
                <a:lnTo>
                  <a:pt x="4134188" y="897384"/>
                </a:lnTo>
                <a:lnTo>
                  <a:pt x="4148257" y="943693"/>
                </a:lnTo>
                <a:lnTo>
                  <a:pt x="4153066" y="992315"/>
                </a:lnTo>
                <a:lnTo>
                  <a:pt x="4153066" y="1984543"/>
                </a:lnTo>
                <a:lnTo>
                  <a:pt x="4148027" y="2034536"/>
                </a:lnTo>
                <a:lnTo>
                  <a:pt x="4133574" y="2081101"/>
                </a:lnTo>
                <a:lnTo>
                  <a:pt x="4110703" y="2123240"/>
                </a:lnTo>
                <a:lnTo>
                  <a:pt x="4080413" y="2159955"/>
                </a:lnTo>
                <a:lnTo>
                  <a:pt x="4043700" y="2190248"/>
                </a:lnTo>
                <a:lnTo>
                  <a:pt x="4001561" y="2213121"/>
                </a:lnTo>
                <a:lnTo>
                  <a:pt x="3954992" y="2227577"/>
                </a:lnTo>
                <a:lnTo>
                  <a:pt x="3904992" y="2232618"/>
                </a:lnTo>
                <a:lnTo>
                  <a:pt x="2860319" y="2232618"/>
                </a:lnTo>
                <a:lnTo>
                  <a:pt x="2810326" y="2227577"/>
                </a:lnTo>
                <a:lnTo>
                  <a:pt x="2763764" y="2213121"/>
                </a:lnTo>
                <a:lnTo>
                  <a:pt x="2721629" y="2190248"/>
                </a:lnTo>
                <a:lnTo>
                  <a:pt x="2684919" y="2159955"/>
                </a:lnTo>
                <a:lnTo>
                  <a:pt x="2654631" y="2123240"/>
                </a:lnTo>
                <a:lnTo>
                  <a:pt x="2631761" y="2081101"/>
                </a:lnTo>
                <a:lnTo>
                  <a:pt x="2617308" y="2034536"/>
                </a:lnTo>
                <a:lnTo>
                  <a:pt x="2612269" y="1984543"/>
                </a:lnTo>
                <a:lnTo>
                  <a:pt x="2612269" y="992315"/>
                </a:lnTo>
                <a:close/>
              </a:path>
              <a:path w="7969250" h="2259965">
                <a:moveTo>
                  <a:pt x="6427812" y="248064"/>
                </a:moveTo>
                <a:lnTo>
                  <a:pt x="6432852" y="198070"/>
                </a:lnTo>
                <a:lnTo>
                  <a:pt x="6447308" y="151506"/>
                </a:lnTo>
                <a:lnTo>
                  <a:pt x="6470181" y="109369"/>
                </a:lnTo>
                <a:lnTo>
                  <a:pt x="6500474" y="72656"/>
                </a:lnTo>
                <a:lnTo>
                  <a:pt x="6537189" y="42365"/>
                </a:lnTo>
                <a:lnTo>
                  <a:pt x="6579328" y="19494"/>
                </a:lnTo>
                <a:lnTo>
                  <a:pt x="6625893" y="5039"/>
                </a:lnTo>
                <a:lnTo>
                  <a:pt x="6675886" y="0"/>
                </a:lnTo>
                <a:lnTo>
                  <a:pt x="7720559" y="0"/>
                </a:lnTo>
                <a:lnTo>
                  <a:pt x="7769182" y="4810"/>
                </a:lnTo>
                <a:lnTo>
                  <a:pt x="7815487" y="18882"/>
                </a:lnTo>
                <a:lnTo>
                  <a:pt x="7858178" y="41678"/>
                </a:lnTo>
                <a:lnTo>
                  <a:pt x="7895959" y="72657"/>
                </a:lnTo>
                <a:lnTo>
                  <a:pt x="7926942" y="110438"/>
                </a:lnTo>
                <a:lnTo>
                  <a:pt x="7949743" y="153134"/>
                </a:lnTo>
                <a:lnTo>
                  <a:pt x="7963821" y="199443"/>
                </a:lnTo>
                <a:lnTo>
                  <a:pt x="7968633" y="248064"/>
                </a:lnTo>
                <a:lnTo>
                  <a:pt x="7968633" y="1240295"/>
                </a:lnTo>
                <a:lnTo>
                  <a:pt x="7963593" y="1290288"/>
                </a:lnTo>
                <a:lnTo>
                  <a:pt x="7949137" y="1336852"/>
                </a:lnTo>
                <a:lnTo>
                  <a:pt x="7926264" y="1378990"/>
                </a:lnTo>
                <a:lnTo>
                  <a:pt x="7895971" y="1415703"/>
                </a:lnTo>
                <a:lnTo>
                  <a:pt x="7859256" y="1445993"/>
                </a:lnTo>
                <a:lnTo>
                  <a:pt x="7817117" y="1468865"/>
                </a:lnTo>
                <a:lnTo>
                  <a:pt x="7770552" y="1483319"/>
                </a:lnTo>
                <a:lnTo>
                  <a:pt x="7720559" y="1488359"/>
                </a:lnTo>
                <a:lnTo>
                  <a:pt x="6675886" y="1488359"/>
                </a:lnTo>
                <a:lnTo>
                  <a:pt x="6625893" y="1483319"/>
                </a:lnTo>
                <a:lnTo>
                  <a:pt x="6579328" y="1468865"/>
                </a:lnTo>
                <a:lnTo>
                  <a:pt x="6537189" y="1445993"/>
                </a:lnTo>
                <a:lnTo>
                  <a:pt x="6500474" y="1415703"/>
                </a:lnTo>
                <a:lnTo>
                  <a:pt x="6470181" y="1378990"/>
                </a:lnTo>
                <a:lnTo>
                  <a:pt x="6447308" y="1336852"/>
                </a:lnTo>
                <a:lnTo>
                  <a:pt x="6432852" y="1290288"/>
                </a:lnTo>
                <a:lnTo>
                  <a:pt x="6427812" y="1240295"/>
                </a:lnTo>
                <a:lnTo>
                  <a:pt x="6427812" y="248064"/>
                </a:lnTo>
                <a:close/>
              </a:path>
            </a:pathLst>
          </a:custGeom>
          <a:ln w="12699">
            <a:solidFill>
              <a:srgbClr val="00AC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375019" y="1730250"/>
            <a:ext cx="1546225" cy="47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30910">
              <a:lnSpc>
                <a:spcPct val="101200"/>
              </a:lnSpc>
              <a:spcBef>
                <a:spcPts val="95"/>
              </a:spcBef>
            </a:pPr>
            <a:r>
              <a:rPr sz="1450" spc="-20" dirty="0">
                <a:solidFill>
                  <a:srgbClr val="00AC6A"/>
                </a:solidFill>
                <a:latin typeface="Arial"/>
                <a:cs typeface="Arial"/>
              </a:rPr>
              <a:t>AUDIO </a:t>
            </a:r>
            <a:r>
              <a:rPr sz="1450" spc="-10" dirty="0">
                <a:solidFill>
                  <a:srgbClr val="00AC6A"/>
                </a:solidFill>
                <a:latin typeface="Arial"/>
                <a:cs typeface="Arial"/>
              </a:rPr>
              <a:t>TRANSCRIPTION</a:t>
            </a:r>
            <a:endParaRPr sz="145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763267" y="6565944"/>
            <a:ext cx="159067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The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right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way.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AC738"/>
                </a:solidFill>
                <a:latin typeface="Arial"/>
                <a:cs typeface="Arial"/>
              </a:rPr>
              <a:t>thorogood.com</a:t>
            </a:r>
            <a:endParaRPr sz="9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095183" y="6565944"/>
            <a:ext cx="336931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Information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Classification: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PUBLIC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Generative</a:t>
            </a:r>
            <a:r>
              <a:rPr sz="900" spc="-5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AI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with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Databricks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08809" y="2031291"/>
            <a:ext cx="1225550" cy="47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95"/>
              </a:spcBef>
            </a:pPr>
            <a:r>
              <a:rPr sz="1450" dirty="0">
                <a:solidFill>
                  <a:srgbClr val="00AC6A"/>
                </a:solidFill>
                <a:latin typeface="Arial"/>
                <a:cs typeface="Arial"/>
              </a:rPr>
              <a:t>AI-</a:t>
            </a:r>
            <a:r>
              <a:rPr sz="1450" spc="-10" dirty="0">
                <a:solidFill>
                  <a:srgbClr val="00AC6A"/>
                </a:solidFill>
                <a:latin typeface="Arial"/>
                <a:cs typeface="Arial"/>
              </a:rPr>
              <a:t>POWERED SEARCH</a:t>
            </a:r>
            <a:endParaRPr sz="14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277302" y="809970"/>
            <a:ext cx="1060450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03225">
              <a:lnSpc>
                <a:spcPct val="101200"/>
              </a:lnSpc>
              <a:spcBef>
                <a:spcPts val="95"/>
              </a:spcBef>
            </a:pPr>
            <a:r>
              <a:rPr sz="1450" spc="-10" dirty="0">
                <a:solidFill>
                  <a:srgbClr val="00AC6A"/>
                </a:solidFill>
                <a:latin typeface="Arial"/>
                <a:cs typeface="Arial"/>
              </a:rPr>
              <a:t>LARGE LANGUAGE</a:t>
            </a:r>
            <a:endParaRPr sz="1450">
              <a:latin typeface="Arial"/>
              <a:cs typeface="Arial"/>
            </a:endParaRPr>
          </a:p>
          <a:p>
            <a:pPr marL="384810">
              <a:lnSpc>
                <a:spcPct val="100000"/>
              </a:lnSpc>
              <a:spcBef>
                <a:spcPts val="20"/>
              </a:spcBef>
            </a:pPr>
            <a:r>
              <a:rPr sz="1450" spc="-10" dirty="0">
                <a:solidFill>
                  <a:srgbClr val="00AC6A"/>
                </a:solidFill>
                <a:latin typeface="Arial"/>
                <a:cs typeface="Arial"/>
              </a:rPr>
              <a:t>MODEL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6AC73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38065" y="229408"/>
            <a:ext cx="11713210" cy="6628130"/>
            <a:chOff x="238065" y="229408"/>
            <a:chExt cx="11713210" cy="66281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065" y="229408"/>
              <a:ext cx="11712816" cy="66277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12235" y="6062334"/>
              <a:ext cx="1666455" cy="2094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9556" y="506420"/>
              <a:ext cx="2186597" cy="25081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4772" y="1737737"/>
            <a:ext cx="1296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Arial"/>
                <a:cs typeface="Arial"/>
              </a:rPr>
              <a:t>Demo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8095183" y="6565944"/>
            <a:ext cx="336931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Information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Classification: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PUBLIC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Generative</a:t>
            </a:r>
            <a:r>
              <a:rPr sz="900" spc="-5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AI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with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Databricks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63267" y="6555117"/>
            <a:ext cx="15906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The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right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way.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AC738"/>
                </a:solidFill>
                <a:latin typeface="Arial"/>
                <a:cs typeface="Arial"/>
              </a:rPr>
              <a:t>thorogood.com</a:t>
            </a:r>
            <a:endParaRPr sz="9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088" y="6559547"/>
            <a:ext cx="1281379" cy="14451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95199" y="6411936"/>
            <a:ext cx="11603990" cy="0"/>
          </a:xfrm>
          <a:custGeom>
            <a:avLst/>
            <a:gdLst/>
            <a:ahLst/>
            <a:cxnLst/>
            <a:rect l="l" t="t" r="r" b="b"/>
            <a:pathLst>
              <a:path w="11603990">
                <a:moveTo>
                  <a:pt x="0" y="0"/>
                </a:moveTo>
                <a:lnTo>
                  <a:pt x="11603376" y="0"/>
                </a:lnTo>
              </a:path>
            </a:pathLst>
          </a:custGeom>
          <a:ln w="9524">
            <a:solidFill>
              <a:srgbClr val="51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89145" y="3711105"/>
            <a:ext cx="1219200" cy="1428750"/>
          </a:xfrm>
          <a:custGeom>
            <a:avLst/>
            <a:gdLst/>
            <a:ahLst/>
            <a:cxnLst/>
            <a:rect l="l" t="t" r="r" b="b"/>
            <a:pathLst>
              <a:path w="1219200" h="1428750">
                <a:moveTo>
                  <a:pt x="1015745" y="0"/>
                </a:moveTo>
                <a:lnTo>
                  <a:pt x="203161" y="0"/>
                </a:lnTo>
                <a:lnTo>
                  <a:pt x="156578" y="5365"/>
                </a:lnTo>
                <a:lnTo>
                  <a:pt x="113815" y="20649"/>
                </a:lnTo>
                <a:lnTo>
                  <a:pt x="76093" y="44631"/>
                </a:lnTo>
                <a:lnTo>
                  <a:pt x="44631" y="76093"/>
                </a:lnTo>
                <a:lnTo>
                  <a:pt x="20649" y="113815"/>
                </a:lnTo>
                <a:lnTo>
                  <a:pt x="5365" y="156578"/>
                </a:lnTo>
                <a:lnTo>
                  <a:pt x="0" y="203161"/>
                </a:lnTo>
                <a:lnTo>
                  <a:pt x="0" y="1225156"/>
                </a:lnTo>
                <a:lnTo>
                  <a:pt x="5365" y="1271735"/>
                </a:lnTo>
                <a:lnTo>
                  <a:pt x="20649" y="1314494"/>
                </a:lnTo>
                <a:lnTo>
                  <a:pt x="44631" y="1352213"/>
                </a:lnTo>
                <a:lnTo>
                  <a:pt x="76093" y="1383674"/>
                </a:lnTo>
                <a:lnTo>
                  <a:pt x="113815" y="1407656"/>
                </a:lnTo>
                <a:lnTo>
                  <a:pt x="156578" y="1422939"/>
                </a:lnTo>
                <a:lnTo>
                  <a:pt x="203161" y="1428305"/>
                </a:lnTo>
                <a:lnTo>
                  <a:pt x="1015745" y="1428305"/>
                </a:lnTo>
                <a:lnTo>
                  <a:pt x="1062329" y="1422939"/>
                </a:lnTo>
                <a:lnTo>
                  <a:pt x="1105092" y="1407656"/>
                </a:lnTo>
                <a:lnTo>
                  <a:pt x="1142813" y="1383674"/>
                </a:lnTo>
                <a:lnTo>
                  <a:pt x="1174275" y="1352213"/>
                </a:lnTo>
                <a:lnTo>
                  <a:pt x="1198258" y="1314494"/>
                </a:lnTo>
                <a:lnTo>
                  <a:pt x="1213542" y="1271735"/>
                </a:lnTo>
                <a:lnTo>
                  <a:pt x="1218907" y="1225156"/>
                </a:lnTo>
                <a:lnTo>
                  <a:pt x="1218907" y="203161"/>
                </a:lnTo>
                <a:lnTo>
                  <a:pt x="1214966" y="163339"/>
                </a:lnTo>
                <a:lnTo>
                  <a:pt x="1203439" y="125412"/>
                </a:lnTo>
                <a:lnTo>
                  <a:pt x="1184767" y="90447"/>
                </a:lnTo>
                <a:lnTo>
                  <a:pt x="1159395" y="59512"/>
                </a:lnTo>
                <a:lnTo>
                  <a:pt x="1128460" y="34139"/>
                </a:lnTo>
                <a:lnTo>
                  <a:pt x="1093495" y="15468"/>
                </a:lnTo>
                <a:lnTo>
                  <a:pt x="1055568" y="3940"/>
                </a:lnTo>
                <a:lnTo>
                  <a:pt x="1015745" y="0"/>
                </a:lnTo>
                <a:close/>
              </a:path>
            </a:pathLst>
          </a:custGeom>
          <a:solidFill>
            <a:srgbClr val="B2E5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40178" y="3788905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13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Search Interface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9145" y="2091080"/>
            <a:ext cx="1219200" cy="1428750"/>
          </a:xfrm>
          <a:custGeom>
            <a:avLst/>
            <a:gdLst/>
            <a:ahLst/>
            <a:cxnLst/>
            <a:rect l="l" t="t" r="r" b="b"/>
            <a:pathLst>
              <a:path w="1219200" h="1428750">
                <a:moveTo>
                  <a:pt x="1015745" y="0"/>
                </a:moveTo>
                <a:lnTo>
                  <a:pt x="203161" y="0"/>
                </a:lnTo>
                <a:lnTo>
                  <a:pt x="156578" y="5365"/>
                </a:lnTo>
                <a:lnTo>
                  <a:pt x="113815" y="20649"/>
                </a:lnTo>
                <a:lnTo>
                  <a:pt x="76093" y="44631"/>
                </a:lnTo>
                <a:lnTo>
                  <a:pt x="44631" y="76093"/>
                </a:lnTo>
                <a:lnTo>
                  <a:pt x="20649" y="113815"/>
                </a:lnTo>
                <a:lnTo>
                  <a:pt x="5365" y="156578"/>
                </a:lnTo>
                <a:lnTo>
                  <a:pt x="0" y="203161"/>
                </a:lnTo>
                <a:lnTo>
                  <a:pt x="0" y="1225156"/>
                </a:lnTo>
                <a:lnTo>
                  <a:pt x="5365" y="1271735"/>
                </a:lnTo>
                <a:lnTo>
                  <a:pt x="20649" y="1314494"/>
                </a:lnTo>
                <a:lnTo>
                  <a:pt x="44631" y="1352213"/>
                </a:lnTo>
                <a:lnTo>
                  <a:pt x="76093" y="1383674"/>
                </a:lnTo>
                <a:lnTo>
                  <a:pt x="113815" y="1407656"/>
                </a:lnTo>
                <a:lnTo>
                  <a:pt x="156578" y="1422939"/>
                </a:lnTo>
                <a:lnTo>
                  <a:pt x="203161" y="1428305"/>
                </a:lnTo>
                <a:lnTo>
                  <a:pt x="1015745" y="1428305"/>
                </a:lnTo>
                <a:lnTo>
                  <a:pt x="1062329" y="1422939"/>
                </a:lnTo>
                <a:lnTo>
                  <a:pt x="1105092" y="1407656"/>
                </a:lnTo>
                <a:lnTo>
                  <a:pt x="1142813" y="1383674"/>
                </a:lnTo>
                <a:lnTo>
                  <a:pt x="1174275" y="1352213"/>
                </a:lnTo>
                <a:lnTo>
                  <a:pt x="1198258" y="1314494"/>
                </a:lnTo>
                <a:lnTo>
                  <a:pt x="1213542" y="1271735"/>
                </a:lnTo>
                <a:lnTo>
                  <a:pt x="1218907" y="1225156"/>
                </a:lnTo>
                <a:lnTo>
                  <a:pt x="1218907" y="203161"/>
                </a:lnTo>
                <a:lnTo>
                  <a:pt x="1214966" y="163339"/>
                </a:lnTo>
                <a:lnTo>
                  <a:pt x="1203439" y="125410"/>
                </a:lnTo>
                <a:lnTo>
                  <a:pt x="1184767" y="90442"/>
                </a:lnTo>
                <a:lnTo>
                  <a:pt x="1159395" y="59499"/>
                </a:lnTo>
                <a:lnTo>
                  <a:pt x="1128460" y="34134"/>
                </a:lnTo>
                <a:lnTo>
                  <a:pt x="1093495" y="15467"/>
                </a:lnTo>
                <a:lnTo>
                  <a:pt x="1055568" y="3940"/>
                </a:lnTo>
                <a:lnTo>
                  <a:pt x="1015745" y="0"/>
                </a:lnTo>
                <a:close/>
              </a:path>
            </a:pathLst>
          </a:custGeom>
          <a:solidFill>
            <a:srgbClr val="E4EB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40178" y="2168867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748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Chat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Interface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8045" y="1888667"/>
            <a:ext cx="11154410" cy="3456304"/>
            <a:chOff x="378045" y="1888667"/>
            <a:chExt cx="11154410" cy="3456304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73727" y="2728349"/>
              <a:ext cx="658702" cy="65870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78045" y="1888667"/>
              <a:ext cx="1219200" cy="3456304"/>
            </a:xfrm>
            <a:custGeom>
              <a:avLst/>
              <a:gdLst/>
              <a:ahLst/>
              <a:cxnLst/>
              <a:rect l="l" t="t" r="r" b="b"/>
              <a:pathLst>
                <a:path w="1219200" h="3456304">
                  <a:moveTo>
                    <a:pt x="1015740" y="0"/>
                  </a:moveTo>
                  <a:lnTo>
                    <a:pt x="203153" y="0"/>
                  </a:lnTo>
                  <a:lnTo>
                    <a:pt x="156571" y="5365"/>
                  </a:lnTo>
                  <a:lnTo>
                    <a:pt x="113811" y="20649"/>
                  </a:lnTo>
                  <a:lnTo>
                    <a:pt x="76091" y="44631"/>
                  </a:lnTo>
                  <a:lnTo>
                    <a:pt x="44630" y="76093"/>
                  </a:lnTo>
                  <a:lnTo>
                    <a:pt x="20648" y="113815"/>
                  </a:lnTo>
                  <a:lnTo>
                    <a:pt x="5365" y="156578"/>
                  </a:lnTo>
                  <a:lnTo>
                    <a:pt x="0" y="203161"/>
                  </a:lnTo>
                  <a:lnTo>
                    <a:pt x="0" y="3253155"/>
                  </a:lnTo>
                  <a:lnTo>
                    <a:pt x="5365" y="3299734"/>
                  </a:lnTo>
                  <a:lnTo>
                    <a:pt x="20648" y="3342493"/>
                  </a:lnTo>
                  <a:lnTo>
                    <a:pt x="44630" y="3380213"/>
                  </a:lnTo>
                  <a:lnTo>
                    <a:pt x="76091" y="3411674"/>
                  </a:lnTo>
                  <a:lnTo>
                    <a:pt x="113811" y="3435655"/>
                  </a:lnTo>
                  <a:lnTo>
                    <a:pt x="156571" y="3450939"/>
                  </a:lnTo>
                  <a:lnTo>
                    <a:pt x="203153" y="3456304"/>
                  </a:lnTo>
                  <a:lnTo>
                    <a:pt x="1015740" y="3456304"/>
                  </a:lnTo>
                  <a:lnTo>
                    <a:pt x="1062324" y="3450939"/>
                  </a:lnTo>
                  <a:lnTo>
                    <a:pt x="1105086" y="3435655"/>
                  </a:lnTo>
                  <a:lnTo>
                    <a:pt x="1142808" y="3411674"/>
                  </a:lnTo>
                  <a:lnTo>
                    <a:pt x="1174270" y="3380213"/>
                  </a:lnTo>
                  <a:lnTo>
                    <a:pt x="1198253" y="3342493"/>
                  </a:lnTo>
                  <a:lnTo>
                    <a:pt x="1213537" y="3299734"/>
                  </a:lnTo>
                  <a:lnTo>
                    <a:pt x="1218902" y="3253155"/>
                  </a:lnTo>
                  <a:lnTo>
                    <a:pt x="1218902" y="203161"/>
                  </a:lnTo>
                  <a:lnTo>
                    <a:pt x="1214962" y="163339"/>
                  </a:lnTo>
                  <a:lnTo>
                    <a:pt x="1203435" y="125412"/>
                  </a:lnTo>
                  <a:lnTo>
                    <a:pt x="1184768" y="90447"/>
                  </a:lnTo>
                  <a:lnTo>
                    <a:pt x="1159403" y="59512"/>
                  </a:lnTo>
                  <a:lnTo>
                    <a:pt x="1128460" y="34139"/>
                  </a:lnTo>
                  <a:lnTo>
                    <a:pt x="1093491" y="15468"/>
                  </a:lnTo>
                  <a:lnTo>
                    <a:pt x="1055563" y="3940"/>
                  </a:lnTo>
                  <a:lnTo>
                    <a:pt x="1015740" y="0"/>
                  </a:lnTo>
                  <a:close/>
                </a:path>
              </a:pathLst>
            </a:custGeom>
            <a:solidFill>
              <a:srgbClr val="D2D3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82500" y="200367"/>
            <a:ext cx="8221980" cy="727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00"/>
              </a:lnSpc>
              <a:spcBef>
                <a:spcPts val="100"/>
              </a:spcBef>
            </a:pP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Knowledge</a:t>
            </a:r>
            <a:r>
              <a:rPr sz="2600" b="1" spc="-100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discovery</a:t>
            </a:r>
            <a:r>
              <a:rPr sz="2600" b="1" spc="-95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and</a:t>
            </a:r>
            <a:r>
              <a:rPr sz="2600" b="1" spc="-95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6AC738"/>
                </a:solidFill>
                <a:latin typeface="Arial"/>
                <a:cs typeface="Arial"/>
              </a:rPr>
              <a:t>search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ts val="2520"/>
              </a:lnSpc>
            </a:pP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Making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content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searchable</a:t>
            </a:r>
            <a:r>
              <a:rPr sz="2200" b="1" spc="-10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from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007B85"/>
                </a:solidFill>
                <a:latin typeface="Arial"/>
                <a:cs typeface="Arial"/>
              </a:rPr>
              <a:t>Thorogood’s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007B85"/>
                </a:solidFill>
                <a:latin typeface="Arial"/>
                <a:cs typeface="Arial"/>
              </a:rPr>
              <a:t>webcast</a:t>
            </a:r>
            <a:r>
              <a:rPr sz="2200" b="1" spc="-10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007B85"/>
                </a:solidFill>
                <a:latin typeface="Arial"/>
                <a:cs typeface="Arial"/>
              </a:rPr>
              <a:t>videos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4730" y="1966454"/>
            <a:ext cx="5657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Videos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49169" y="2851785"/>
            <a:ext cx="1728470" cy="1530350"/>
          </a:xfrm>
          <a:custGeom>
            <a:avLst/>
            <a:gdLst/>
            <a:ahLst/>
            <a:cxnLst/>
            <a:rect l="l" t="t" r="r" b="b"/>
            <a:pathLst>
              <a:path w="1728470" h="1530350">
                <a:moveTo>
                  <a:pt x="1472945" y="0"/>
                </a:moveTo>
                <a:lnTo>
                  <a:pt x="255054" y="0"/>
                </a:lnTo>
                <a:lnTo>
                  <a:pt x="209209" y="4109"/>
                </a:lnTo>
                <a:lnTo>
                  <a:pt x="166060" y="15957"/>
                </a:lnTo>
                <a:lnTo>
                  <a:pt x="126326" y="34823"/>
                </a:lnTo>
                <a:lnTo>
                  <a:pt x="90728" y="59987"/>
                </a:lnTo>
                <a:lnTo>
                  <a:pt x="59987" y="90728"/>
                </a:lnTo>
                <a:lnTo>
                  <a:pt x="34823" y="126326"/>
                </a:lnTo>
                <a:lnTo>
                  <a:pt x="15957" y="166060"/>
                </a:lnTo>
                <a:lnTo>
                  <a:pt x="4109" y="209209"/>
                </a:lnTo>
                <a:lnTo>
                  <a:pt x="0" y="255054"/>
                </a:lnTo>
                <a:lnTo>
                  <a:pt x="0" y="1275245"/>
                </a:lnTo>
                <a:lnTo>
                  <a:pt x="4109" y="1321092"/>
                </a:lnTo>
                <a:lnTo>
                  <a:pt x="15957" y="1364244"/>
                </a:lnTo>
                <a:lnTo>
                  <a:pt x="34823" y="1403978"/>
                </a:lnTo>
                <a:lnTo>
                  <a:pt x="59987" y="1439575"/>
                </a:lnTo>
                <a:lnTo>
                  <a:pt x="90728" y="1470315"/>
                </a:lnTo>
                <a:lnTo>
                  <a:pt x="126326" y="1495478"/>
                </a:lnTo>
                <a:lnTo>
                  <a:pt x="166060" y="1514343"/>
                </a:lnTo>
                <a:lnTo>
                  <a:pt x="209209" y="1526190"/>
                </a:lnTo>
                <a:lnTo>
                  <a:pt x="255054" y="1530299"/>
                </a:lnTo>
                <a:lnTo>
                  <a:pt x="1472945" y="1530299"/>
                </a:lnTo>
                <a:lnTo>
                  <a:pt x="1518793" y="1526190"/>
                </a:lnTo>
                <a:lnTo>
                  <a:pt x="1561945" y="1514343"/>
                </a:lnTo>
                <a:lnTo>
                  <a:pt x="1601679" y="1495478"/>
                </a:lnTo>
                <a:lnTo>
                  <a:pt x="1637276" y="1470315"/>
                </a:lnTo>
                <a:lnTo>
                  <a:pt x="1668016" y="1439575"/>
                </a:lnTo>
                <a:lnTo>
                  <a:pt x="1693179" y="1403978"/>
                </a:lnTo>
                <a:lnTo>
                  <a:pt x="1712043" y="1364244"/>
                </a:lnTo>
                <a:lnTo>
                  <a:pt x="1723891" y="1321092"/>
                </a:lnTo>
                <a:lnTo>
                  <a:pt x="1728000" y="1275245"/>
                </a:lnTo>
                <a:lnTo>
                  <a:pt x="1728000" y="255054"/>
                </a:lnTo>
                <a:lnTo>
                  <a:pt x="1723053" y="205065"/>
                </a:lnTo>
                <a:lnTo>
                  <a:pt x="1708584" y="157453"/>
                </a:lnTo>
                <a:lnTo>
                  <a:pt x="1685148" y="113552"/>
                </a:lnTo>
                <a:lnTo>
                  <a:pt x="1653298" y="74701"/>
                </a:lnTo>
                <a:lnTo>
                  <a:pt x="1614454" y="42851"/>
                </a:lnTo>
                <a:lnTo>
                  <a:pt x="1570556" y="19415"/>
                </a:lnTo>
                <a:lnTo>
                  <a:pt x="1522941" y="4946"/>
                </a:lnTo>
                <a:lnTo>
                  <a:pt x="1472945" y="0"/>
                </a:lnTo>
                <a:close/>
              </a:path>
            </a:pathLst>
          </a:custGeom>
          <a:solidFill>
            <a:srgbClr val="C2E8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67018" y="3822750"/>
            <a:ext cx="10928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11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Video</a:t>
            </a:r>
            <a:r>
              <a:rPr sz="1400" spc="-3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files</a:t>
            </a:r>
            <a:r>
              <a:rPr sz="1400" spc="-3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in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cloud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storage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29161" y="2851785"/>
            <a:ext cx="1728470" cy="1530350"/>
          </a:xfrm>
          <a:custGeom>
            <a:avLst/>
            <a:gdLst/>
            <a:ahLst/>
            <a:cxnLst/>
            <a:rect l="l" t="t" r="r" b="b"/>
            <a:pathLst>
              <a:path w="1728470" h="1530350">
                <a:moveTo>
                  <a:pt x="1472946" y="0"/>
                </a:moveTo>
                <a:lnTo>
                  <a:pt x="255054" y="0"/>
                </a:lnTo>
                <a:lnTo>
                  <a:pt x="209209" y="4109"/>
                </a:lnTo>
                <a:lnTo>
                  <a:pt x="166060" y="15957"/>
                </a:lnTo>
                <a:lnTo>
                  <a:pt x="126326" y="34823"/>
                </a:lnTo>
                <a:lnTo>
                  <a:pt x="90728" y="59987"/>
                </a:lnTo>
                <a:lnTo>
                  <a:pt x="59987" y="90728"/>
                </a:lnTo>
                <a:lnTo>
                  <a:pt x="34823" y="126326"/>
                </a:lnTo>
                <a:lnTo>
                  <a:pt x="15957" y="166060"/>
                </a:lnTo>
                <a:lnTo>
                  <a:pt x="4109" y="209209"/>
                </a:lnTo>
                <a:lnTo>
                  <a:pt x="0" y="255054"/>
                </a:lnTo>
                <a:lnTo>
                  <a:pt x="0" y="1275245"/>
                </a:lnTo>
                <a:lnTo>
                  <a:pt x="4109" y="1321092"/>
                </a:lnTo>
                <a:lnTo>
                  <a:pt x="15957" y="1364244"/>
                </a:lnTo>
                <a:lnTo>
                  <a:pt x="34823" y="1403978"/>
                </a:lnTo>
                <a:lnTo>
                  <a:pt x="59987" y="1439575"/>
                </a:lnTo>
                <a:lnTo>
                  <a:pt x="90728" y="1470315"/>
                </a:lnTo>
                <a:lnTo>
                  <a:pt x="126326" y="1495478"/>
                </a:lnTo>
                <a:lnTo>
                  <a:pt x="166060" y="1514343"/>
                </a:lnTo>
                <a:lnTo>
                  <a:pt x="209209" y="1526190"/>
                </a:lnTo>
                <a:lnTo>
                  <a:pt x="255054" y="1530299"/>
                </a:lnTo>
                <a:lnTo>
                  <a:pt x="1472946" y="1530299"/>
                </a:lnTo>
                <a:lnTo>
                  <a:pt x="1518793" y="1526190"/>
                </a:lnTo>
                <a:lnTo>
                  <a:pt x="1561945" y="1514343"/>
                </a:lnTo>
                <a:lnTo>
                  <a:pt x="1601679" y="1495478"/>
                </a:lnTo>
                <a:lnTo>
                  <a:pt x="1637276" y="1470315"/>
                </a:lnTo>
                <a:lnTo>
                  <a:pt x="1668016" y="1439575"/>
                </a:lnTo>
                <a:lnTo>
                  <a:pt x="1693179" y="1403978"/>
                </a:lnTo>
                <a:lnTo>
                  <a:pt x="1712043" y="1364244"/>
                </a:lnTo>
                <a:lnTo>
                  <a:pt x="1723891" y="1321092"/>
                </a:lnTo>
                <a:lnTo>
                  <a:pt x="1728000" y="1275245"/>
                </a:lnTo>
                <a:lnTo>
                  <a:pt x="1728000" y="255054"/>
                </a:lnTo>
                <a:lnTo>
                  <a:pt x="1723053" y="205065"/>
                </a:lnTo>
                <a:lnTo>
                  <a:pt x="1708584" y="157453"/>
                </a:lnTo>
                <a:lnTo>
                  <a:pt x="1685148" y="113552"/>
                </a:lnTo>
                <a:lnTo>
                  <a:pt x="1653298" y="74701"/>
                </a:lnTo>
                <a:lnTo>
                  <a:pt x="1614452" y="42851"/>
                </a:lnTo>
                <a:lnTo>
                  <a:pt x="1570551" y="19415"/>
                </a:lnTo>
                <a:lnTo>
                  <a:pt x="1522935" y="4946"/>
                </a:lnTo>
                <a:lnTo>
                  <a:pt x="1472946" y="0"/>
                </a:lnTo>
                <a:close/>
              </a:path>
            </a:pathLst>
          </a:custGeom>
          <a:solidFill>
            <a:srgbClr val="C2E8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547010" y="3822750"/>
            <a:ext cx="10928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7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Transcripts</a:t>
            </a:r>
            <a:r>
              <a:rPr sz="1400" spc="-6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in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cloud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storage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909153" y="2851785"/>
            <a:ext cx="1728470" cy="1530350"/>
          </a:xfrm>
          <a:custGeom>
            <a:avLst/>
            <a:gdLst/>
            <a:ahLst/>
            <a:cxnLst/>
            <a:rect l="l" t="t" r="r" b="b"/>
            <a:pathLst>
              <a:path w="1728470" h="1530350">
                <a:moveTo>
                  <a:pt x="1472946" y="0"/>
                </a:moveTo>
                <a:lnTo>
                  <a:pt x="255054" y="0"/>
                </a:lnTo>
                <a:lnTo>
                  <a:pt x="209209" y="4109"/>
                </a:lnTo>
                <a:lnTo>
                  <a:pt x="166060" y="15957"/>
                </a:lnTo>
                <a:lnTo>
                  <a:pt x="126326" y="34823"/>
                </a:lnTo>
                <a:lnTo>
                  <a:pt x="90728" y="59987"/>
                </a:lnTo>
                <a:lnTo>
                  <a:pt x="59987" y="90728"/>
                </a:lnTo>
                <a:lnTo>
                  <a:pt x="34823" y="126326"/>
                </a:lnTo>
                <a:lnTo>
                  <a:pt x="15957" y="166060"/>
                </a:lnTo>
                <a:lnTo>
                  <a:pt x="4109" y="209209"/>
                </a:lnTo>
                <a:lnTo>
                  <a:pt x="0" y="255054"/>
                </a:lnTo>
                <a:lnTo>
                  <a:pt x="0" y="1275245"/>
                </a:lnTo>
                <a:lnTo>
                  <a:pt x="4109" y="1321092"/>
                </a:lnTo>
                <a:lnTo>
                  <a:pt x="15957" y="1364244"/>
                </a:lnTo>
                <a:lnTo>
                  <a:pt x="34823" y="1403978"/>
                </a:lnTo>
                <a:lnTo>
                  <a:pt x="59987" y="1439575"/>
                </a:lnTo>
                <a:lnTo>
                  <a:pt x="90728" y="1470315"/>
                </a:lnTo>
                <a:lnTo>
                  <a:pt x="126326" y="1495478"/>
                </a:lnTo>
                <a:lnTo>
                  <a:pt x="166060" y="1514343"/>
                </a:lnTo>
                <a:lnTo>
                  <a:pt x="209209" y="1526190"/>
                </a:lnTo>
                <a:lnTo>
                  <a:pt x="255054" y="1530299"/>
                </a:lnTo>
                <a:lnTo>
                  <a:pt x="1472946" y="1530299"/>
                </a:lnTo>
                <a:lnTo>
                  <a:pt x="1518793" y="1526190"/>
                </a:lnTo>
                <a:lnTo>
                  <a:pt x="1561945" y="1514343"/>
                </a:lnTo>
                <a:lnTo>
                  <a:pt x="1601679" y="1495478"/>
                </a:lnTo>
                <a:lnTo>
                  <a:pt x="1637276" y="1470315"/>
                </a:lnTo>
                <a:lnTo>
                  <a:pt x="1668016" y="1439575"/>
                </a:lnTo>
                <a:lnTo>
                  <a:pt x="1693179" y="1403978"/>
                </a:lnTo>
                <a:lnTo>
                  <a:pt x="1712043" y="1364244"/>
                </a:lnTo>
                <a:lnTo>
                  <a:pt x="1723891" y="1321092"/>
                </a:lnTo>
                <a:lnTo>
                  <a:pt x="1728000" y="1275245"/>
                </a:lnTo>
                <a:lnTo>
                  <a:pt x="1728000" y="255054"/>
                </a:lnTo>
                <a:lnTo>
                  <a:pt x="1723053" y="205065"/>
                </a:lnTo>
                <a:lnTo>
                  <a:pt x="1708584" y="157453"/>
                </a:lnTo>
                <a:lnTo>
                  <a:pt x="1685148" y="113552"/>
                </a:lnTo>
                <a:lnTo>
                  <a:pt x="1653298" y="74701"/>
                </a:lnTo>
                <a:lnTo>
                  <a:pt x="1614454" y="42851"/>
                </a:lnTo>
                <a:lnTo>
                  <a:pt x="1570556" y="19415"/>
                </a:lnTo>
                <a:lnTo>
                  <a:pt x="1522941" y="4946"/>
                </a:lnTo>
                <a:lnTo>
                  <a:pt x="1472946" y="0"/>
                </a:lnTo>
                <a:close/>
              </a:path>
            </a:pathLst>
          </a:custGeom>
          <a:solidFill>
            <a:srgbClr val="C2E8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41839" y="4036110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Search</a:t>
            </a:r>
            <a:r>
              <a:rPr sz="1400" spc="-4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index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00093" y="1474042"/>
            <a:ext cx="10760075" cy="3479165"/>
            <a:chOff x="700093" y="1474042"/>
            <a:chExt cx="10760075" cy="3479165"/>
          </a:xfrm>
        </p:grpSpPr>
        <p:sp>
          <p:nvSpPr>
            <p:cNvPr id="21" name="object 21"/>
            <p:cNvSpPr/>
            <p:nvPr/>
          </p:nvSpPr>
          <p:spPr>
            <a:xfrm>
              <a:off x="1596941" y="3616817"/>
              <a:ext cx="895350" cy="0"/>
            </a:xfrm>
            <a:custGeom>
              <a:avLst/>
              <a:gdLst/>
              <a:ahLst/>
              <a:cxnLst/>
              <a:rect l="l" t="t" r="r" b="b"/>
              <a:pathLst>
                <a:path w="895350">
                  <a:moveTo>
                    <a:pt x="0" y="0"/>
                  </a:moveTo>
                  <a:lnTo>
                    <a:pt x="895048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91989" y="3601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9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91989" y="3601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9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77166" y="3616917"/>
              <a:ext cx="895350" cy="0"/>
            </a:xfrm>
            <a:custGeom>
              <a:avLst/>
              <a:gdLst/>
              <a:ahLst/>
              <a:cxnLst/>
              <a:rect l="l" t="t" r="r" b="b"/>
              <a:pathLst>
                <a:path w="895350">
                  <a:moveTo>
                    <a:pt x="0" y="0"/>
                  </a:moveTo>
                  <a:lnTo>
                    <a:pt x="894748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71914" y="36011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71914" y="36011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57161" y="3616917"/>
              <a:ext cx="895350" cy="0"/>
            </a:xfrm>
            <a:custGeom>
              <a:avLst/>
              <a:gdLst/>
              <a:ahLst/>
              <a:cxnLst/>
              <a:rect l="l" t="t" r="r" b="b"/>
              <a:pathLst>
                <a:path w="895350">
                  <a:moveTo>
                    <a:pt x="0" y="0"/>
                  </a:moveTo>
                  <a:lnTo>
                    <a:pt x="894748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51909" y="36011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51909" y="36011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637130" y="3616917"/>
              <a:ext cx="908685" cy="771525"/>
            </a:xfrm>
            <a:custGeom>
              <a:avLst/>
              <a:gdLst/>
              <a:ahLst/>
              <a:cxnLst/>
              <a:rect l="l" t="t" r="r" b="b"/>
              <a:pathLst>
                <a:path w="908684" h="771525">
                  <a:moveTo>
                    <a:pt x="0" y="0"/>
                  </a:moveTo>
                  <a:lnTo>
                    <a:pt x="908348" y="771223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535278" y="4376141"/>
              <a:ext cx="43180" cy="40005"/>
            </a:xfrm>
            <a:custGeom>
              <a:avLst/>
              <a:gdLst/>
              <a:ahLst/>
              <a:cxnLst/>
              <a:rect l="l" t="t" r="r" b="b"/>
              <a:pathLst>
                <a:path w="43179" h="40004">
                  <a:moveTo>
                    <a:pt x="43149" y="39974"/>
                  </a:moveTo>
                  <a:lnTo>
                    <a:pt x="0" y="23999"/>
                  </a:lnTo>
                  <a:lnTo>
                    <a:pt x="20374" y="0"/>
                  </a:lnTo>
                  <a:lnTo>
                    <a:pt x="43149" y="3997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535278" y="4376141"/>
              <a:ext cx="43180" cy="40005"/>
            </a:xfrm>
            <a:custGeom>
              <a:avLst/>
              <a:gdLst/>
              <a:ahLst/>
              <a:cxnLst/>
              <a:rect l="l" t="t" r="r" b="b"/>
              <a:pathLst>
                <a:path w="43179" h="40004">
                  <a:moveTo>
                    <a:pt x="0" y="23999"/>
                  </a:moveTo>
                  <a:lnTo>
                    <a:pt x="43149" y="39974"/>
                  </a:lnTo>
                  <a:lnTo>
                    <a:pt x="20374" y="0"/>
                  </a:lnTo>
                  <a:lnTo>
                    <a:pt x="0" y="23999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637130" y="2842219"/>
              <a:ext cx="908685" cy="774700"/>
            </a:xfrm>
            <a:custGeom>
              <a:avLst/>
              <a:gdLst/>
              <a:ahLst/>
              <a:cxnLst/>
              <a:rect l="l" t="t" r="r" b="b"/>
              <a:pathLst>
                <a:path w="908684" h="774700">
                  <a:moveTo>
                    <a:pt x="0" y="774698"/>
                  </a:moveTo>
                  <a:lnTo>
                    <a:pt x="908423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535353" y="2814169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20399" y="40024"/>
                  </a:moveTo>
                  <a:lnTo>
                    <a:pt x="0" y="16074"/>
                  </a:lnTo>
                  <a:lnTo>
                    <a:pt x="43099" y="0"/>
                  </a:lnTo>
                  <a:lnTo>
                    <a:pt x="20399" y="4002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535353" y="2814169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20399" y="40024"/>
                  </a:moveTo>
                  <a:lnTo>
                    <a:pt x="43099" y="0"/>
                  </a:lnTo>
                  <a:lnTo>
                    <a:pt x="0" y="16074"/>
                  </a:lnTo>
                  <a:lnTo>
                    <a:pt x="20399" y="40024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8911" y="2944784"/>
              <a:ext cx="768276" cy="76827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093" y="2420673"/>
              <a:ext cx="574799" cy="5747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575" y="3073148"/>
              <a:ext cx="574799" cy="5747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093" y="3725623"/>
              <a:ext cx="574799" cy="57479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575" y="4378086"/>
              <a:ext cx="574799" cy="57479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8904" y="2951429"/>
              <a:ext cx="761250" cy="76125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92414" y="2944785"/>
              <a:ext cx="761251" cy="76125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37163" y="4393791"/>
              <a:ext cx="522861" cy="52286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5070" y="1474042"/>
              <a:ext cx="573292" cy="639585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4193683" y="2151201"/>
            <a:ext cx="11188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082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Azure</a:t>
            </a:r>
            <a:r>
              <a:rPr sz="1400" spc="-6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AI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Video</a:t>
            </a:r>
            <a:r>
              <a:rPr sz="1400" spc="-6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Indexer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6" name="object 4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85426" y="1470723"/>
            <a:ext cx="958615" cy="657377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6968616" y="2154516"/>
            <a:ext cx="8058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748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Azure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AI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Search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873786" y="788575"/>
            <a:ext cx="649610" cy="649756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0884617" y="1453095"/>
            <a:ext cx="628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858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Azure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OpenAI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095183" y="6555117"/>
            <a:ext cx="3369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Information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Classification: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PUBLIC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Generative</a:t>
            </a:r>
            <a:r>
              <a:rPr sz="900" spc="-5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AI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with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Databricks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757955" y="6555117"/>
            <a:ext cx="153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15046"/>
                </a:solidFill>
                <a:latin typeface="Arial"/>
                <a:cs typeface="Arial"/>
              </a:rPr>
              <a:t>36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484984" y="5061182"/>
            <a:ext cx="7230109" cy="643890"/>
            <a:chOff x="2484984" y="5061182"/>
            <a:chExt cx="7230109" cy="643890"/>
          </a:xfrm>
        </p:grpSpPr>
        <p:pic>
          <p:nvPicPr>
            <p:cNvPr id="53" name="object 5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80100" y="5061182"/>
              <a:ext cx="857633" cy="64342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628944" y="5461414"/>
              <a:ext cx="2512695" cy="0"/>
            </a:xfrm>
            <a:custGeom>
              <a:avLst/>
              <a:gdLst/>
              <a:ahLst/>
              <a:cxnLst/>
              <a:rect l="l" t="t" r="r" b="b"/>
              <a:pathLst>
                <a:path w="2512695">
                  <a:moveTo>
                    <a:pt x="2512144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BCB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84984" y="5399926"/>
              <a:ext cx="158247" cy="12294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058410" y="5461414"/>
              <a:ext cx="2512695" cy="0"/>
            </a:xfrm>
            <a:custGeom>
              <a:avLst/>
              <a:gdLst/>
              <a:ahLst/>
              <a:cxnLst/>
              <a:rect l="l" t="t" r="r" b="b"/>
              <a:pathLst>
                <a:path w="2512695">
                  <a:moveTo>
                    <a:pt x="0" y="0"/>
                  </a:moveTo>
                  <a:lnTo>
                    <a:pt x="2512119" y="0"/>
                  </a:lnTo>
                </a:path>
              </a:pathLst>
            </a:custGeom>
            <a:ln w="28574">
              <a:solidFill>
                <a:srgbClr val="BCB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56243" y="5399926"/>
              <a:ext cx="158274" cy="122949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5667330" y="5722660"/>
            <a:ext cx="8655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Databricks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79300" cy="6858000"/>
            <a:chOff x="0" y="0"/>
            <a:chExt cx="121793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793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65" y="229408"/>
              <a:ext cx="11712816" cy="66277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2235" y="6062334"/>
              <a:ext cx="1666455" cy="2094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9556" y="506420"/>
              <a:ext cx="2186597" cy="25081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095183" y="6555117"/>
            <a:ext cx="33693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Information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Classification: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PUBLIC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Generative</a:t>
            </a:r>
            <a:r>
              <a:rPr sz="900" spc="-5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AI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with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Databricks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57955" y="6555117"/>
            <a:ext cx="1530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solidFill>
                  <a:srgbClr val="515046"/>
                </a:solidFill>
                <a:latin typeface="Arial"/>
                <a:cs typeface="Arial"/>
              </a:rPr>
              <a:t>37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94772" y="1737737"/>
            <a:ext cx="6232525" cy="10426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245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sz="36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ts val="3765"/>
              </a:lnSpc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Making</a:t>
            </a:r>
            <a:r>
              <a:rPr sz="3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content</a:t>
            </a: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Arial"/>
                <a:cs typeface="Arial"/>
              </a:rPr>
              <a:t>searchable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088" y="6559547"/>
            <a:ext cx="1281379" cy="14451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95199" y="6411936"/>
            <a:ext cx="11603990" cy="0"/>
          </a:xfrm>
          <a:custGeom>
            <a:avLst/>
            <a:gdLst/>
            <a:ahLst/>
            <a:cxnLst/>
            <a:rect l="l" t="t" r="r" b="b"/>
            <a:pathLst>
              <a:path w="11603990">
                <a:moveTo>
                  <a:pt x="0" y="0"/>
                </a:moveTo>
                <a:lnTo>
                  <a:pt x="11603376" y="0"/>
                </a:lnTo>
              </a:path>
            </a:pathLst>
          </a:custGeom>
          <a:ln w="9524">
            <a:solidFill>
              <a:srgbClr val="51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5345" y="908509"/>
            <a:ext cx="2930525" cy="92075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50" b="1" dirty="0">
                <a:solidFill>
                  <a:srgbClr val="007B85"/>
                </a:solidFill>
                <a:latin typeface="Arial"/>
                <a:cs typeface="Arial"/>
              </a:rPr>
              <a:t>The</a:t>
            </a:r>
            <a:r>
              <a:rPr sz="2250" b="1" spc="-2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50" b="1" dirty="0">
                <a:solidFill>
                  <a:srgbClr val="007B85"/>
                </a:solidFill>
                <a:latin typeface="Arial"/>
                <a:cs typeface="Arial"/>
              </a:rPr>
              <a:t>Business</a:t>
            </a:r>
            <a:r>
              <a:rPr sz="2250" b="1" spc="-15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50" b="1" spc="-20" dirty="0">
                <a:solidFill>
                  <a:srgbClr val="007B85"/>
                </a:solidFill>
                <a:latin typeface="Arial"/>
                <a:cs typeface="Arial"/>
              </a:rPr>
              <a:t>Goals</a:t>
            </a:r>
            <a:endParaRPr sz="22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805"/>
              </a:spcBef>
            </a:pPr>
            <a:r>
              <a:rPr sz="2100" spc="-10" dirty="0">
                <a:solidFill>
                  <a:srgbClr val="515046"/>
                </a:solidFill>
                <a:latin typeface="Arial"/>
                <a:cs typeface="Arial"/>
              </a:rPr>
              <a:t>Current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21756" y="1481099"/>
            <a:ext cx="457200" cy="4408805"/>
          </a:xfrm>
          <a:custGeom>
            <a:avLst/>
            <a:gdLst/>
            <a:ahLst/>
            <a:cxnLst/>
            <a:rect l="l" t="t" r="r" b="b"/>
            <a:pathLst>
              <a:path w="457200" h="4408805">
                <a:moveTo>
                  <a:pt x="0" y="0"/>
                </a:moveTo>
                <a:lnTo>
                  <a:pt x="0" y="4408798"/>
                </a:lnTo>
                <a:lnTo>
                  <a:pt x="457200" y="2204402"/>
                </a:lnTo>
                <a:lnTo>
                  <a:pt x="0" y="0"/>
                </a:lnTo>
                <a:close/>
              </a:path>
            </a:pathLst>
          </a:custGeom>
          <a:solidFill>
            <a:srgbClr val="8DD7C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0400" y="2117051"/>
            <a:ext cx="1051661" cy="105166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0652" y="3060928"/>
            <a:ext cx="1051661" cy="10516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5889" y="4346498"/>
            <a:ext cx="1051661" cy="10516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1965" y="4513821"/>
            <a:ext cx="1051661" cy="105166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4831" y="1932749"/>
            <a:ext cx="1051660" cy="105166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798807" y="1478378"/>
            <a:ext cx="73342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-10" dirty="0">
                <a:solidFill>
                  <a:srgbClr val="515046"/>
                </a:solidFill>
                <a:latin typeface="Arial"/>
                <a:cs typeface="Arial"/>
              </a:rPr>
              <a:t>Goals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63267" y="6565944"/>
            <a:ext cx="159067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The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right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way.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AC738"/>
                </a:solidFill>
                <a:latin typeface="Arial"/>
                <a:cs typeface="Arial"/>
              </a:rPr>
              <a:t>thorogood.com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95183" y="6565944"/>
            <a:ext cx="336931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Information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Classification: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PUBLIC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Generative</a:t>
            </a:r>
            <a:r>
              <a:rPr sz="900" spc="-5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AI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with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Databricks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66087" y="435238"/>
            <a:ext cx="74923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solidFill>
                  <a:srgbClr val="6AC738"/>
                </a:solidFill>
                <a:latin typeface="Arial"/>
                <a:cs typeface="Arial"/>
              </a:rPr>
              <a:t>Indexing</a:t>
            </a:r>
            <a:r>
              <a:rPr sz="3000" b="1" spc="-80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6AC738"/>
                </a:solidFill>
                <a:latin typeface="Arial"/>
                <a:cs typeface="Arial"/>
              </a:rPr>
              <a:t>and</a:t>
            </a:r>
            <a:r>
              <a:rPr sz="3000" b="1" spc="-75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6AC738"/>
                </a:solidFill>
                <a:latin typeface="Arial"/>
                <a:cs typeface="Arial"/>
              </a:rPr>
              <a:t>Querying</a:t>
            </a:r>
            <a:r>
              <a:rPr sz="3000" b="1" spc="-75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6AC738"/>
                </a:solidFill>
                <a:latin typeface="Arial"/>
                <a:cs typeface="Arial"/>
              </a:rPr>
              <a:t>Quarterly</a:t>
            </a:r>
            <a:r>
              <a:rPr sz="3000" b="1" spc="-80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3000" b="1" spc="-10" dirty="0">
                <a:solidFill>
                  <a:srgbClr val="6AC738"/>
                </a:solidFill>
                <a:latin typeface="Arial"/>
                <a:cs typeface="Arial"/>
              </a:rPr>
              <a:t>Reports</a:t>
            </a:r>
            <a:endParaRPr sz="3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6209995" y="2229928"/>
            <a:ext cx="5598160" cy="831215"/>
          </a:xfrm>
          <a:prstGeom prst="rect">
            <a:avLst/>
          </a:prstGeom>
          <a:solidFill>
            <a:srgbClr val="E0F3D6"/>
          </a:solidFill>
        </p:spPr>
        <p:txBody>
          <a:bodyPr vert="horz" wrap="square" lIns="0" tIns="220345" rIns="0" bIns="0" rtlCol="0">
            <a:spAutoFit/>
          </a:bodyPr>
          <a:lstStyle/>
          <a:p>
            <a:pPr marL="375920">
              <a:lnSpc>
                <a:spcPct val="100000"/>
              </a:lnSpc>
              <a:spcBef>
                <a:spcPts val="1735"/>
              </a:spcBef>
            </a:pPr>
            <a:r>
              <a:rPr sz="2400" dirty="0">
                <a:solidFill>
                  <a:srgbClr val="515046"/>
                </a:solidFill>
                <a:latin typeface="Arial"/>
                <a:cs typeface="Arial"/>
              </a:rPr>
              <a:t>Consolidate</a:t>
            </a:r>
            <a:r>
              <a:rPr sz="2400" spc="-7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15046"/>
                </a:solidFill>
                <a:latin typeface="Arial"/>
                <a:cs typeface="Arial"/>
              </a:rPr>
              <a:t>reports</a:t>
            </a:r>
            <a:r>
              <a:rPr sz="2400" spc="-7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15046"/>
                </a:solidFill>
                <a:latin typeface="Arial"/>
                <a:cs typeface="Arial"/>
              </a:rPr>
              <a:t>for</a:t>
            </a:r>
            <a:r>
              <a:rPr sz="2400" spc="-7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15046"/>
                </a:solidFill>
                <a:latin typeface="Arial"/>
                <a:cs typeface="Arial"/>
              </a:rPr>
              <a:t>easy</a:t>
            </a:r>
            <a:r>
              <a:rPr sz="2400" spc="-7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15046"/>
                </a:solidFill>
                <a:latin typeface="Arial"/>
                <a:cs typeface="Arial"/>
              </a:rPr>
              <a:t>access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03137" y="3507154"/>
            <a:ext cx="5605145" cy="831215"/>
          </a:xfrm>
          <a:prstGeom prst="rect">
            <a:avLst/>
          </a:prstGeom>
          <a:solidFill>
            <a:srgbClr val="E0F3D6"/>
          </a:solidFill>
        </p:spPr>
        <p:txBody>
          <a:bodyPr vert="horz" wrap="square" lIns="0" tIns="37465" rIns="0" bIns="0" rtlCol="0">
            <a:spAutoFit/>
          </a:bodyPr>
          <a:lstStyle/>
          <a:p>
            <a:pPr marL="1912620" marR="476250" indent="-1431925">
              <a:lnSpc>
                <a:spcPct val="100000"/>
              </a:lnSpc>
              <a:spcBef>
                <a:spcPts val="295"/>
              </a:spcBef>
            </a:pPr>
            <a:r>
              <a:rPr sz="2400" spc="-10" dirty="0">
                <a:solidFill>
                  <a:srgbClr val="515046"/>
                </a:solidFill>
                <a:latin typeface="Arial"/>
                <a:cs typeface="Arial"/>
              </a:rPr>
              <a:t>Add</a:t>
            </a:r>
            <a:r>
              <a:rPr sz="2400" spc="-16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15046"/>
                </a:solidFill>
                <a:latin typeface="Arial"/>
                <a:cs typeface="Arial"/>
              </a:rPr>
              <a:t>AI-</a:t>
            </a:r>
            <a:r>
              <a:rPr sz="2400" dirty="0">
                <a:solidFill>
                  <a:srgbClr val="515046"/>
                </a:solidFill>
                <a:latin typeface="Arial"/>
                <a:cs typeface="Arial"/>
              </a:rPr>
              <a:t>powered</a:t>
            </a:r>
            <a:r>
              <a:rPr sz="2400" spc="-8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15046"/>
                </a:solidFill>
                <a:latin typeface="Arial"/>
                <a:cs typeface="Arial"/>
              </a:rPr>
              <a:t>insights</a:t>
            </a:r>
            <a:r>
              <a:rPr sz="2400" spc="-6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15046"/>
                </a:solidFill>
                <a:latin typeface="Arial"/>
                <a:cs typeface="Arial"/>
              </a:rPr>
              <a:t>to</a:t>
            </a:r>
            <a:r>
              <a:rPr sz="2400" spc="-6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15046"/>
                </a:solidFill>
                <a:latin typeface="Arial"/>
                <a:cs typeface="Arial"/>
              </a:rPr>
              <a:t>human interpretation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09995" y="4789252"/>
            <a:ext cx="5598160" cy="831215"/>
          </a:xfrm>
          <a:prstGeom prst="rect">
            <a:avLst/>
          </a:prstGeom>
          <a:solidFill>
            <a:srgbClr val="E0F3D6"/>
          </a:solidFill>
        </p:spPr>
        <p:txBody>
          <a:bodyPr vert="horz" wrap="square" lIns="0" tIns="220345" rIns="0" bIns="0" rtlCol="0">
            <a:spAutoFit/>
          </a:bodyPr>
          <a:lstStyle/>
          <a:p>
            <a:pPr marL="447040">
              <a:lnSpc>
                <a:spcPct val="100000"/>
              </a:lnSpc>
              <a:spcBef>
                <a:spcPts val="1735"/>
              </a:spcBef>
            </a:pPr>
            <a:r>
              <a:rPr sz="2400" dirty="0">
                <a:solidFill>
                  <a:srgbClr val="515046"/>
                </a:solidFill>
                <a:latin typeface="Arial"/>
                <a:cs typeface="Arial"/>
              </a:rPr>
              <a:t>Amplify</a:t>
            </a:r>
            <a:r>
              <a:rPr sz="2400" spc="-9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15046"/>
                </a:solidFill>
                <a:latin typeface="Arial"/>
                <a:cs typeface="Arial"/>
              </a:rPr>
              <a:t>the</a:t>
            </a:r>
            <a:r>
              <a:rPr sz="2400" spc="-9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15046"/>
                </a:solidFill>
                <a:latin typeface="Arial"/>
                <a:cs typeface="Arial"/>
              </a:rPr>
              <a:t>investment</a:t>
            </a:r>
            <a:r>
              <a:rPr sz="2400" spc="-9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15046"/>
                </a:solidFill>
                <a:latin typeface="Arial"/>
                <a:cs typeface="Arial"/>
              </a:rPr>
              <a:t>team’s</a:t>
            </a:r>
            <a:r>
              <a:rPr sz="2400" spc="-9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515046"/>
                </a:solidFill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5847" y="3402455"/>
            <a:ext cx="3709670" cy="831215"/>
          </a:xfrm>
          <a:prstGeom prst="rect">
            <a:avLst/>
          </a:prstGeom>
          <a:solidFill>
            <a:srgbClr val="E8E8E6"/>
          </a:solidFill>
        </p:spPr>
        <p:txBody>
          <a:bodyPr vert="horz" wrap="square" lIns="0" tIns="26034" rIns="0" bIns="0" rtlCol="0">
            <a:spAutoFit/>
          </a:bodyPr>
          <a:lstStyle/>
          <a:p>
            <a:pPr marL="1320800" marR="636270" indent="-677545">
              <a:lnSpc>
                <a:spcPct val="100000"/>
              </a:lnSpc>
              <a:spcBef>
                <a:spcPts val="204"/>
              </a:spcBef>
            </a:pPr>
            <a:r>
              <a:rPr sz="2400" dirty="0">
                <a:solidFill>
                  <a:srgbClr val="515046"/>
                </a:solidFill>
                <a:latin typeface="Arial"/>
                <a:cs typeface="Arial"/>
              </a:rPr>
              <a:t>Quarterly</a:t>
            </a:r>
            <a:r>
              <a:rPr sz="2400" spc="-10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515046"/>
                </a:solidFill>
                <a:latin typeface="Arial"/>
                <a:cs typeface="Arial"/>
              </a:rPr>
              <a:t>Investor Reports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088" y="6559547"/>
            <a:ext cx="1281379" cy="14451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95199" y="6411936"/>
            <a:ext cx="11603990" cy="0"/>
          </a:xfrm>
          <a:custGeom>
            <a:avLst/>
            <a:gdLst/>
            <a:ahLst/>
            <a:cxnLst/>
            <a:rect l="l" t="t" r="r" b="b"/>
            <a:pathLst>
              <a:path w="11603990">
                <a:moveTo>
                  <a:pt x="0" y="0"/>
                </a:moveTo>
                <a:lnTo>
                  <a:pt x="11603376" y="0"/>
                </a:lnTo>
              </a:path>
            </a:pathLst>
          </a:custGeom>
          <a:ln w="9524">
            <a:solidFill>
              <a:srgbClr val="51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71694" y="3411342"/>
            <a:ext cx="11375390" cy="629285"/>
            <a:chOff x="371694" y="3411342"/>
            <a:chExt cx="11375390" cy="629285"/>
          </a:xfrm>
        </p:grpSpPr>
        <p:sp>
          <p:nvSpPr>
            <p:cNvPr id="5" name="object 5"/>
            <p:cNvSpPr/>
            <p:nvPr/>
          </p:nvSpPr>
          <p:spPr>
            <a:xfrm>
              <a:off x="1354967" y="3725992"/>
              <a:ext cx="10354310" cy="3175"/>
            </a:xfrm>
            <a:custGeom>
              <a:avLst/>
              <a:gdLst/>
              <a:ahLst/>
              <a:cxnLst/>
              <a:rect l="l" t="t" r="r" b="b"/>
              <a:pathLst>
                <a:path w="10354310" h="3175">
                  <a:moveTo>
                    <a:pt x="0" y="0"/>
                  </a:moveTo>
                  <a:lnTo>
                    <a:pt x="10353884" y="2999"/>
                  </a:lnTo>
                </a:path>
              </a:pathLst>
            </a:custGeom>
            <a:ln w="76199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8045" y="3417696"/>
              <a:ext cx="1230630" cy="616585"/>
            </a:xfrm>
            <a:custGeom>
              <a:avLst/>
              <a:gdLst/>
              <a:ahLst/>
              <a:cxnLst/>
              <a:rect l="l" t="t" r="r" b="b"/>
              <a:pathLst>
                <a:path w="1230630" h="616585">
                  <a:moveTo>
                    <a:pt x="1127246" y="0"/>
                  </a:moveTo>
                  <a:lnTo>
                    <a:pt x="102751" y="0"/>
                  </a:lnTo>
                  <a:lnTo>
                    <a:pt x="62756" y="8074"/>
                  </a:lnTo>
                  <a:lnTo>
                    <a:pt x="30095" y="30094"/>
                  </a:lnTo>
                  <a:lnTo>
                    <a:pt x="8074" y="62756"/>
                  </a:lnTo>
                  <a:lnTo>
                    <a:pt x="0" y="102755"/>
                  </a:lnTo>
                  <a:lnTo>
                    <a:pt x="0" y="513753"/>
                  </a:lnTo>
                  <a:lnTo>
                    <a:pt x="8074" y="553745"/>
                  </a:lnTo>
                  <a:lnTo>
                    <a:pt x="30095" y="586403"/>
                  </a:lnTo>
                  <a:lnTo>
                    <a:pt x="62756" y="608422"/>
                  </a:lnTo>
                  <a:lnTo>
                    <a:pt x="102751" y="616496"/>
                  </a:lnTo>
                  <a:lnTo>
                    <a:pt x="1127246" y="616496"/>
                  </a:lnTo>
                  <a:lnTo>
                    <a:pt x="1167241" y="608422"/>
                  </a:lnTo>
                  <a:lnTo>
                    <a:pt x="1199903" y="586403"/>
                  </a:lnTo>
                  <a:lnTo>
                    <a:pt x="1221926" y="553745"/>
                  </a:lnTo>
                  <a:lnTo>
                    <a:pt x="1230002" y="513753"/>
                  </a:lnTo>
                  <a:lnTo>
                    <a:pt x="1230002" y="102755"/>
                  </a:lnTo>
                  <a:lnTo>
                    <a:pt x="1222177" y="63431"/>
                  </a:lnTo>
                  <a:lnTo>
                    <a:pt x="1199903" y="30099"/>
                  </a:lnTo>
                  <a:lnTo>
                    <a:pt x="1166570" y="7820"/>
                  </a:lnTo>
                  <a:lnTo>
                    <a:pt x="11272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8044" y="3417692"/>
              <a:ext cx="1229995" cy="616585"/>
            </a:xfrm>
            <a:custGeom>
              <a:avLst/>
              <a:gdLst/>
              <a:ahLst/>
              <a:cxnLst/>
              <a:rect l="l" t="t" r="r" b="b"/>
              <a:pathLst>
                <a:path w="1229995" h="616585">
                  <a:moveTo>
                    <a:pt x="0" y="102749"/>
                  </a:moveTo>
                  <a:lnTo>
                    <a:pt x="8074" y="62753"/>
                  </a:lnTo>
                  <a:lnTo>
                    <a:pt x="30095" y="30093"/>
                  </a:lnTo>
                  <a:lnTo>
                    <a:pt x="62756" y="8074"/>
                  </a:lnTo>
                  <a:lnTo>
                    <a:pt x="102752" y="0"/>
                  </a:lnTo>
                  <a:lnTo>
                    <a:pt x="1127245" y="0"/>
                  </a:lnTo>
                  <a:lnTo>
                    <a:pt x="1166567" y="7821"/>
                  </a:lnTo>
                  <a:lnTo>
                    <a:pt x="1199902" y="30099"/>
                  </a:lnTo>
                  <a:lnTo>
                    <a:pt x="1222176" y="63424"/>
                  </a:lnTo>
                  <a:lnTo>
                    <a:pt x="1229997" y="102749"/>
                  </a:lnTo>
                  <a:lnTo>
                    <a:pt x="1229997" y="513748"/>
                  </a:lnTo>
                  <a:lnTo>
                    <a:pt x="1221922" y="553744"/>
                  </a:lnTo>
                  <a:lnTo>
                    <a:pt x="1199902" y="586405"/>
                  </a:lnTo>
                  <a:lnTo>
                    <a:pt x="1167241" y="608424"/>
                  </a:lnTo>
                  <a:lnTo>
                    <a:pt x="1127245" y="616498"/>
                  </a:lnTo>
                  <a:lnTo>
                    <a:pt x="102752" y="616498"/>
                  </a:lnTo>
                  <a:lnTo>
                    <a:pt x="62756" y="608424"/>
                  </a:lnTo>
                  <a:lnTo>
                    <a:pt x="30095" y="586405"/>
                  </a:lnTo>
                  <a:lnTo>
                    <a:pt x="8074" y="553744"/>
                  </a:lnTo>
                  <a:lnTo>
                    <a:pt x="0" y="513748"/>
                  </a:lnTo>
                  <a:lnTo>
                    <a:pt x="0" y="102749"/>
                  </a:lnTo>
                  <a:close/>
                </a:path>
              </a:pathLst>
            </a:custGeom>
            <a:ln w="12699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47895" y="3492778"/>
            <a:ext cx="6908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58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Project Timeline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345442" y="3230353"/>
            <a:ext cx="10469245" cy="1976120"/>
            <a:chOff x="1345442" y="3230353"/>
            <a:chExt cx="10469245" cy="1976120"/>
          </a:xfrm>
        </p:grpSpPr>
        <p:sp>
          <p:nvSpPr>
            <p:cNvPr id="10" name="object 10"/>
            <p:cNvSpPr/>
            <p:nvPr/>
          </p:nvSpPr>
          <p:spPr>
            <a:xfrm>
              <a:off x="11414899" y="3512642"/>
              <a:ext cx="393700" cy="447040"/>
            </a:xfrm>
            <a:custGeom>
              <a:avLst/>
              <a:gdLst/>
              <a:ahLst/>
              <a:cxnLst/>
              <a:rect l="l" t="t" r="r" b="b"/>
              <a:pathLst>
                <a:path w="393700" h="447039">
                  <a:moveTo>
                    <a:pt x="0" y="0"/>
                  </a:moveTo>
                  <a:lnTo>
                    <a:pt x="901" y="446697"/>
                  </a:lnTo>
                  <a:lnTo>
                    <a:pt x="393306" y="212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414877" y="3512617"/>
              <a:ext cx="393700" cy="447040"/>
            </a:xfrm>
            <a:custGeom>
              <a:avLst/>
              <a:gdLst/>
              <a:ahLst/>
              <a:cxnLst/>
              <a:rect l="l" t="t" r="r" b="b"/>
              <a:pathLst>
                <a:path w="393700" h="447039">
                  <a:moveTo>
                    <a:pt x="899" y="446699"/>
                  </a:moveTo>
                  <a:lnTo>
                    <a:pt x="0" y="0"/>
                  </a:lnTo>
                  <a:lnTo>
                    <a:pt x="393299" y="212099"/>
                  </a:lnTo>
                  <a:lnTo>
                    <a:pt x="899" y="446699"/>
                  </a:lnTo>
                  <a:close/>
                </a:path>
              </a:pathLst>
            </a:custGeom>
            <a:ln w="12699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2257" y="3230353"/>
              <a:ext cx="454323" cy="45432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54967" y="4580315"/>
              <a:ext cx="3363595" cy="616585"/>
            </a:xfrm>
            <a:custGeom>
              <a:avLst/>
              <a:gdLst/>
              <a:ahLst/>
              <a:cxnLst/>
              <a:rect l="l" t="t" r="r" b="b"/>
              <a:pathLst>
                <a:path w="3363595" h="616585">
                  <a:moveTo>
                    <a:pt x="0" y="102749"/>
                  </a:moveTo>
                  <a:lnTo>
                    <a:pt x="8074" y="62753"/>
                  </a:lnTo>
                  <a:lnTo>
                    <a:pt x="30094" y="30093"/>
                  </a:lnTo>
                  <a:lnTo>
                    <a:pt x="62754" y="8074"/>
                  </a:lnTo>
                  <a:lnTo>
                    <a:pt x="102749" y="0"/>
                  </a:lnTo>
                  <a:lnTo>
                    <a:pt x="3260548" y="0"/>
                  </a:lnTo>
                  <a:lnTo>
                    <a:pt x="3299863" y="7818"/>
                  </a:lnTo>
                  <a:lnTo>
                    <a:pt x="3333198" y="30074"/>
                  </a:lnTo>
                  <a:lnTo>
                    <a:pt x="3355476" y="63421"/>
                  </a:lnTo>
                  <a:lnTo>
                    <a:pt x="3363298" y="102749"/>
                  </a:lnTo>
                  <a:lnTo>
                    <a:pt x="3363298" y="513748"/>
                  </a:lnTo>
                  <a:lnTo>
                    <a:pt x="3355224" y="553734"/>
                  </a:lnTo>
                  <a:lnTo>
                    <a:pt x="3333204" y="586395"/>
                  </a:lnTo>
                  <a:lnTo>
                    <a:pt x="3300544" y="608421"/>
                  </a:lnTo>
                  <a:lnTo>
                    <a:pt x="3260548" y="616498"/>
                  </a:lnTo>
                  <a:lnTo>
                    <a:pt x="102749" y="616498"/>
                  </a:lnTo>
                  <a:lnTo>
                    <a:pt x="62754" y="608421"/>
                  </a:lnTo>
                  <a:lnTo>
                    <a:pt x="30094" y="586395"/>
                  </a:lnTo>
                  <a:lnTo>
                    <a:pt x="8074" y="553734"/>
                  </a:lnTo>
                  <a:lnTo>
                    <a:pt x="0" y="513748"/>
                  </a:lnTo>
                  <a:lnTo>
                    <a:pt x="0" y="102749"/>
                  </a:lnTo>
                  <a:close/>
                </a:path>
              </a:pathLst>
            </a:custGeom>
            <a:ln w="19049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715"/>
              </a:spcBef>
            </a:pP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Indexing</a:t>
            </a:r>
            <a:r>
              <a:rPr sz="2600" b="1" spc="-85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and</a:t>
            </a:r>
            <a:r>
              <a:rPr sz="2600" b="1" spc="-80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Querying</a:t>
            </a:r>
            <a:r>
              <a:rPr sz="2600" b="1" spc="-80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Quarterly</a:t>
            </a:r>
            <a:r>
              <a:rPr sz="2600" b="1" spc="-85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6AC738"/>
                </a:solidFill>
                <a:latin typeface="Arial"/>
                <a:cs typeface="Arial"/>
              </a:rPr>
              <a:t>Reports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250" b="1" dirty="0">
                <a:solidFill>
                  <a:srgbClr val="007B85"/>
                </a:solidFill>
                <a:latin typeface="Arial"/>
                <a:cs typeface="Arial"/>
              </a:rPr>
              <a:t>High</a:t>
            </a:r>
            <a:r>
              <a:rPr sz="2250" b="1" spc="-2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50" b="1" dirty="0">
                <a:solidFill>
                  <a:srgbClr val="007B85"/>
                </a:solidFill>
                <a:latin typeface="Arial"/>
                <a:cs typeface="Arial"/>
              </a:rPr>
              <a:t>level</a:t>
            </a:r>
            <a:r>
              <a:rPr sz="2250" b="1" spc="-1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50" b="1" dirty="0">
                <a:solidFill>
                  <a:srgbClr val="007B85"/>
                </a:solidFill>
                <a:latin typeface="Arial"/>
                <a:cs typeface="Arial"/>
              </a:rPr>
              <a:t>project</a:t>
            </a:r>
            <a:r>
              <a:rPr sz="2250" b="1" spc="-10" dirty="0">
                <a:solidFill>
                  <a:srgbClr val="007B85"/>
                </a:solidFill>
                <a:latin typeface="Arial"/>
                <a:cs typeface="Arial"/>
              </a:rPr>
              <a:t> milestones</a:t>
            </a:r>
            <a:endParaRPr sz="225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sp>
        <p:nvSpPr>
          <p:cNvPr id="15" name="object 15"/>
          <p:cNvSpPr txBox="1"/>
          <p:nvPr/>
        </p:nvSpPr>
        <p:spPr>
          <a:xfrm>
            <a:off x="1542094" y="4655388"/>
            <a:ext cx="29889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195" marR="5080" indent="-40513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Enable</a:t>
            </a:r>
            <a:r>
              <a:rPr sz="1400" spc="-3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text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extraction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and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indexing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 to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make</a:t>
            </a:r>
            <a:r>
              <a:rPr sz="1400" spc="-4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searching</a:t>
            </a:r>
            <a:r>
              <a:rPr sz="1400" spc="-3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achievable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991818" y="2839869"/>
            <a:ext cx="6758940" cy="2366645"/>
            <a:chOff x="2991818" y="2839869"/>
            <a:chExt cx="6758940" cy="2366645"/>
          </a:xfrm>
        </p:grpSpPr>
        <p:sp>
          <p:nvSpPr>
            <p:cNvPr id="17" name="object 17"/>
            <p:cNvSpPr/>
            <p:nvPr/>
          </p:nvSpPr>
          <p:spPr>
            <a:xfrm>
              <a:off x="3032693" y="3806217"/>
              <a:ext cx="0" cy="774700"/>
            </a:xfrm>
            <a:custGeom>
              <a:avLst/>
              <a:gdLst/>
              <a:ahLst/>
              <a:cxnLst/>
              <a:rect l="l" t="t" r="r" b="b"/>
              <a:pathLst>
                <a:path h="774700">
                  <a:moveTo>
                    <a:pt x="0" y="7740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15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1818" y="3734017"/>
              <a:ext cx="81724" cy="8172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329039" y="2849394"/>
              <a:ext cx="0" cy="804545"/>
            </a:xfrm>
            <a:custGeom>
              <a:avLst/>
              <a:gdLst/>
              <a:ahLst/>
              <a:cxnLst/>
              <a:rect l="l" t="t" r="r" b="b"/>
              <a:pathLst>
                <a:path h="804545">
                  <a:moveTo>
                    <a:pt x="0" y="0"/>
                  </a:moveTo>
                  <a:lnTo>
                    <a:pt x="0" y="804373"/>
                  </a:lnTo>
                </a:path>
              </a:pathLst>
            </a:custGeom>
            <a:ln w="19049">
              <a:solidFill>
                <a:srgbClr val="515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8164" y="3644242"/>
              <a:ext cx="81724" cy="8174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1881" y="3773430"/>
              <a:ext cx="454323" cy="45432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7663" y="3230352"/>
              <a:ext cx="454323" cy="45432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5981" y="3745592"/>
              <a:ext cx="454323" cy="45432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708488" y="4580315"/>
              <a:ext cx="3363595" cy="616585"/>
            </a:xfrm>
            <a:custGeom>
              <a:avLst/>
              <a:gdLst/>
              <a:ahLst/>
              <a:cxnLst/>
              <a:rect l="l" t="t" r="r" b="b"/>
              <a:pathLst>
                <a:path w="3363595" h="616585">
                  <a:moveTo>
                    <a:pt x="0" y="102749"/>
                  </a:moveTo>
                  <a:lnTo>
                    <a:pt x="8077" y="62753"/>
                  </a:lnTo>
                  <a:lnTo>
                    <a:pt x="30103" y="30093"/>
                  </a:lnTo>
                  <a:lnTo>
                    <a:pt x="62764" y="8074"/>
                  </a:lnTo>
                  <a:lnTo>
                    <a:pt x="102749" y="0"/>
                  </a:lnTo>
                  <a:lnTo>
                    <a:pt x="3260543" y="0"/>
                  </a:lnTo>
                  <a:lnTo>
                    <a:pt x="3299880" y="7818"/>
                  </a:lnTo>
                  <a:lnTo>
                    <a:pt x="3333218" y="30074"/>
                  </a:lnTo>
                  <a:lnTo>
                    <a:pt x="3355486" y="63421"/>
                  </a:lnTo>
                  <a:lnTo>
                    <a:pt x="3363318" y="102749"/>
                  </a:lnTo>
                  <a:lnTo>
                    <a:pt x="3363318" y="513748"/>
                  </a:lnTo>
                  <a:lnTo>
                    <a:pt x="3355240" y="553734"/>
                  </a:lnTo>
                  <a:lnTo>
                    <a:pt x="3333212" y="586395"/>
                  </a:lnTo>
                  <a:lnTo>
                    <a:pt x="3300543" y="608421"/>
                  </a:lnTo>
                  <a:lnTo>
                    <a:pt x="3260543" y="616498"/>
                  </a:lnTo>
                  <a:lnTo>
                    <a:pt x="102749" y="616498"/>
                  </a:lnTo>
                  <a:lnTo>
                    <a:pt x="62764" y="608421"/>
                  </a:lnTo>
                  <a:lnTo>
                    <a:pt x="30103" y="586395"/>
                  </a:lnTo>
                  <a:lnTo>
                    <a:pt x="8077" y="553734"/>
                  </a:lnTo>
                  <a:lnTo>
                    <a:pt x="0" y="513748"/>
                  </a:lnTo>
                  <a:lnTo>
                    <a:pt x="0" y="102749"/>
                  </a:lnTo>
                  <a:close/>
                </a:path>
              </a:pathLst>
            </a:custGeom>
            <a:ln w="19049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999415" y="4655388"/>
            <a:ext cx="2781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5080" indent="-30670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Improve</a:t>
            </a:r>
            <a:r>
              <a:rPr sz="1400" spc="-3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tagging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and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index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fields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to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allow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filtering</a:t>
            </a:r>
            <a:r>
              <a:rPr sz="1400" spc="-3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of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documents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678692" y="2209885"/>
            <a:ext cx="3748404" cy="2379980"/>
            <a:chOff x="3678692" y="2209885"/>
            <a:chExt cx="3748404" cy="2379980"/>
          </a:xfrm>
        </p:grpSpPr>
        <p:sp>
          <p:nvSpPr>
            <p:cNvPr id="27" name="object 27"/>
            <p:cNvSpPr/>
            <p:nvPr/>
          </p:nvSpPr>
          <p:spPr>
            <a:xfrm>
              <a:off x="7386235" y="3806217"/>
              <a:ext cx="0" cy="774700"/>
            </a:xfrm>
            <a:custGeom>
              <a:avLst/>
              <a:gdLst/>
              <a:ahLst/>
              <a:cxnLst/>
              <a:rect l="l" t="t" r="r" b="b"/>
              <a:pathLst>
                <a:path h="774700">
                  <a:moveTo>
                    <a:pt x="0" y="774098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515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5360" y="3734017"/>
              <a:ext cx="81724" cy="8172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688217" y="2219410"/>
              <a:ext cx="3363595" cy="616585"/>
            </a:xfrm>
            <a:custGeom>
              <a:avLst/>
              <a:gdLst/>
              <a:ahLst/>
              <a:cxnLst/>
              <a:rect l="l" t="t" r="r" b="b"/>
              <a:pathLst>
                <a:path w="3363595" h="616585">
                  <a:moveTo>
                    <a:pt x="0" y="102749"/>
                  </a:moveTo>
                  <a:lnTo>
                    <a:pt x="8074" y="62754"/>
                  </a:lnTo>
                  <a:lnTo>
                    <a:pt x="30093" y="30094"/>
                  </a:lnTo>
                  <a:lnTo>
                    <a:pt x="62753" y="8074"/>
                  </a:lnTo>
                  <a:lnTo>
                    <a:pt x="102749" y="0"/>
                  </a:lnTo>
                  <a:lnTo>
                    <a:pt x="3260543" y="0"/>
                  </a:lnTo>
                  <a:lnTo>
                    <a:pt x="3299858" y="7822"/>
                  </a:lnTo>
                  <a:lnTo>
                    <a:pt x="3333193" y="30094"/>
                  </a:lnTo>
                  <a:lnTo>
                    <a:pt x="3355471" y="63429"/>
                  </a:lnTo>
                  <a:lnTo>
                    <a:pt x="3363293" y="102749"/>
                  </a:lnTo>
                  <a:lnTo>
                    <a:pt x="3363293" y="513758"/>
                  </a:lnTo>
                  <a:lnTo>
                    <a:pt x="3355215" y="553754"/>
                  </a:lnTo>
                  <a:lnTo>
                    <a:pt x="3333190" y="586415"/>
                  </a:lnTo>
                  <a:lnTo>
                    <a:pt x="3300528" y="608434"/>
                  </a:lnTo>
                  <a:lnTo>
                    <a:pt x="3260543" y="616508"/>
                  </a:lnTo>
                  <a:lnTo>
                    <a:pt x="102749" y="616508"/>
                  </a:lnTo>
                  <a:lnTo>
                    <a:pt x="62753" y="608434"/>
                  </a:lnTo>
                  <a:lnTo>
                    <a:pt x="30093" y="586415"/>
                  </a:lnTo>
                  <a:lnTo>
                    <a:pt x="8074" y="553754"/>
                  </a:lnTo>
                  <a:lnTo>
                    <a:pt x="0" y="513758"/>
                  </a:lnTo>
                  <a:lnTo>
                    <a:pt x="0" y="102749"/>
                  </a:lnTo>
                  <a:close/>
                </a:path>
              </a:pathLst>
            </a:custGeom>
            <a:ln w="19049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26010" y="2294496"/>
            <a:ext cx="30873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1694" marR="5080" indent="-84963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Adding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a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chat</a:t>
            </a:r>
            <a:r>
              <a:rPr sz="14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interface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to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allow</a:t>
            </a:r>
            <a:r>
              <a:rPr sz="14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natural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language</a:t>
            </a:r>
            <a:r>
              <a:rPr sz="1400" spc="-4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queries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887658" y="2209885"/>
            <a:ext cx="3382645" cy="1516380"/>
            <a:chOff x="7887658" y="2209885"/>
            <a:chExt cx="3382645" cy="1516380"/>
          </a:xfrm>
        </p:grpSpPr>
        <p:sp>
          <p:nvSpPr>
            <p:cNvPr id="32" name="object 32"/>
            <p:cNvSpPr/>
            <p:nvPr/>
          </p:nvSpPr>
          <p:spPr>
            <a:xfrm>
              <a:off x="9538030" y="2849394"/>
              <a:ext cx="0" cy="804545"/>
            </a:xfrm>
            <a:custGeom>
              <a:avLst/>
              <a:gdLst/>
              <a:ahLst/>
              <a:cxnLst/>
              <a:rect l="l" t="t" r="r" b="b"/>
              <a:pathLst>
                <a:path h="804545">
                  <a:moveTo>
                    <a:pt x="0" y="0"/>
                  </a:moveTo>
                  <a:lnTo>
                    <a:pt x="0" y="804373"/>
                  </a:lnTo>
                </a:path>
              </a:pathLst>
            </a:custGeom>
            <a:ln w="19049">
              <a:solidFill>
                <a:srgbClr val="515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7155" y="3644242"/>
              <a:ext cx="81724" cy="8174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897183" y="2219410"/>
              <a:ext cx="3363595" cy="616585"/>
            </a:xfrm>
            <a:custGeom>
              <a:avLst/>
              <a:gdLst/>
              <a:ahLst/>
              <a:cxnLst/>
              <a:rect l="l" t="t" r="r" b="b"/>
              <a:pathLst>
                <a:path w="3363595" h="616585">
                  <a:moveTo>
                    <a:pt x="0" y="102749"/>
                  </a:moveTo>
                  <a:lnTo>
                    <a:pt x="8074" y="62754"/>
                  </a:lnTo>
                  <a:lnTo>
                    <a:pt x="30093" y="30094"/>
                  </a:lnTo>
                  <a:lnTo>
                    <a:pt x="62753" y="8074"/>
                  </a:lnTo>
                  <a:lnTo>
                    <a:pt x="102749" y="0"/>
                  </a:lnTo>
                  <a:lnTo>
                    <a:pt x="3260543" y="0"/>
                  </a:lnTo>
                  <a:lnTo>
                    <a:pt x="3299871" y="7822"/>
                  </a:lnTo>
                  <a:lnTo>
                    <a:pt x="3333218" y="30094"/>
                  </a:lnTo>
                  <a:lnTo>
                    <a:pt x="3355474" y="63429"/>
                  </a:lnTo>
                  <a:lnTo>
                    <a:pt x="3363293" y="102749"/>
                  </a:lnTo>
                  <a:lnTo>
                    <a:pt x="3363293" y="513758"/>
                  </a:lnTo>
                  <a:lnTo>
                    <a:pt x="3355219" y="553754"/>
                  </a:lnTo>
                  <a:lnTo>
                    <a:pt x="3333199" y="586415"/>
                  </a:lnTo>
                  <a:lnTo>
                    <a:pt x="3300539" y="608434"/>
                  </a:lnTo>
                  <a:lnTo>
                    <a:pt x="3260543" y="616508"/>
                  </a:lnTo>
                  <a:lnTo>
                    <a:pt x="102749" y="616508"/>
                  </a:lnTo>
                  <a:lnTo>
                    <a:pt x="62753" y="608434"/>
                  </a:lnTo>
                  <a:lnTo>
                    <a:pt x="30093" y="586415"/>
                  </a:lnTo>
                  <a:lnTo>
                    <a:pt x="8074" y="553754"/>
                  </a:lnTo>
                  <a:lnTo>
                    <a:pt x="0" y="513758"/>
                  </a:lnTo>
                  <a:lnTo>
                    <a:pt x="0" y="102749"/>
                  </a:lnTo>
                  <a:close/>
                </a:path>
              </a:pathLst>
            </a:custGeom>
            <a:ln w="19049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064897" y="2294496"/>
            <a:ext cx="30295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805" marR="5080" indent="-45974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Customer-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specific</a:t>
            </a:r>
            <a:r>
              <a:rPr sz="1400" spc="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prompt</a:t>
            </a:r>
            <a:r>
              <a:rPr sz="1400" spc="3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engineering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to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improve</a:t>
            </a:r>
            <a:r>
              <a:rPr sz="14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chat</a:t>
            </a:r>
            <a:r>
              <a:rPr sz="14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responses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63267" y="6565944"/>
            <a:ext cx="159067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The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right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way.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AC738"/>
                </a:solidFill>
                <a:latin typeface="Arial"/>
                <a:cs typeface="Arial"/>
              </a:rPr>
              <a:t>thorogood.com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095183" y="6565944"/>
            <a:ext cx="336931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Information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Classification: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PUBLIC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Generative</a:t>
            </a:r>
            <a:r>
              <a:rPr sz="900" spc="-5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AI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with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Databricks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1A303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0720" y="109626"/>
            <a:ext cx="11230610" cy="6546850"/>
            <a:chOff x="120720" y="109626"/>
            <a:chExt cx="11230610" cy="6546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64239" y="6469461"/>
              <a:ext cx="186721" cy="1866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20" y="109626"/>
              <a:ext cx="4459046" cy="26860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9346" y="443001"/>
              <a:ext cx="3602354" cy="1828800"/>
            </a:xfrm>
            <a:custGeom>
              <a:avLst/>
              <a:gdLst/>
              <a:ahLst/>
              <a:cxnLst/>
              <a:rect l="l" t="t" r="r" b="b"/>
              <a:pathLst>
                <a:path w="3602354" h="1828800">
                  <a:moveTo>
                    <a:pt x="360179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3601796" y="1828800"/>
                  </a:lnTo>
                  <a:lnTo>
                    <a:pt x="36017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26899" y="867181"/>
            <a:ext cx="2047875" cy="94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b="1" spc="175" dirty="0">
                <a:solidFill>
                  <a:srgbClr val="00A971"/>
                </a:solidFill>
                <a:latin typeface="Arial"/>
                <a:cs typeface="Arial"/>
              </a:rPr>
              <a:t>10,000+</a:t>
            </a: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2000" dirty="0">
                <a:solidFill>
                  <a:srgbClr val="FFFFFF"/>
                </a:solidFill>
              </a:rPr>
              <a:t>global</a:t>
            </a:r>
            <a:r>
              <a:rPr sz="2000" spc="135" dirty="0">
                <a:solidFill>
                  <a:srgbClr val="FFFFFF"/>
                </a:solidFill>
              </a:rPr>
              <a:t> </a:t>
            </a:r>
            <a:r>
              <a:rPr sz="2000" spc="55" dirty="0">
                <a:solidFill>
                  <a:srgbClr val="FFFFFF"/>
                </a:solidFill>
              </a:rPr>
              <a:t>customers</a:t>
            </a:r>
            <a:endParaRPr sz="2000"/>
          </a:p>
        </p:txBody>
      </p:sp>
      <p:grpSp>
        <p:nvGrpSpPr>
          <p:cNvPr id="8" name="object 8"/>
          <p:cNvGrpSpPr/>
          <p:nvPr/>
        </p:nvGrpSpPr>
        <p:grpSpPr>
          <a:xfrm>
            <a:off x="120720" y="2086292"/>
            <a:ext cx="4459605" cy="2686050"/>
            <a:chOff x="120720" y="2086292"/>
            <a:chExt cx="4459605" cy="26860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20" y="2086292"/>
              <a:ext cx="4459046" cy="26860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9346" y="2419667"/>
              <a:ext cx="3602354" cy="1828800"/>
            </a:xfrm>
            <a:custGeom>
              <a:avLst/>
              <a:gdLst/>
              <a:ahLst/>
              <a:cxnLst/>
              <a:rect l="l" t="t" r="r" b="b"/>
              <a:pathLst>
                <a:path w="3602354" h="1828800">
                  <a:moveTo>
                    <a:pt x="360179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3601796" y="1828800"/>
                  </a:lnTo>
                  <a:lnTo>
                    <a:pt x="36017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38260" y="2891599"/>
            <a:ext cx="1424305" cy="85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="1" spc="-95" dirty="0">
                <a:solidFill>
                  <a:srgbClr val="00A971"/>
                </a:solidFill>
                <a:latin typeface="Arial"/>
                <a:cs typeface="Arial"/>
              </a:rPr>
              <a:t>$1.5B+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revenue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0720" y="4062967"/>
            <a:ext cx="4459605" cy="2686050"/>
            <a:chOff x="120720" y="4062967"/>
            <a:chExt cx="4459605" cy="268605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20" y="4062967"/>
              <a:ext cx="4459046" cy="26860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49346" y="4396342"/>
              <a:ext cx="3602354" cy="1828800"/>
            </a:xfrm>
            <a:custGeom>
              <a:avLst/>
              <a:gdLst/>
              <a:ahLst/>
              <a:cxnLst/>
              <a:rect l="l" t="t" r="r" b="b"/>
              <a:pathLst>
                <a:path w="3602354" h="1828800">
                  <a:moveTo>
                    <a:pt x="360179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3601796" y="1828800"/>
                  </a:lnTo>
                  <a:lnTo>
                    <a:pt x="36017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23058" y="4868278"/>
            <a:ext cx="1454785" cy="85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="1" spc="40" dirty="0">
                <a:solidFill>
                  <a:srgbClr val="00A971"/>
                </a:solidFill>
                <a:latin typeface="Arial"/>
                <a:cs typeface="Arial"/>
              </a:rPr>
              <a:t>$4B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8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Arial"/>
                <a:cs typeface="Arial"/>
              </a:rPr>
              <a:t>investment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864927" y="109626"/>
            <a:ext cx="4459605" cy="2686050"/>
            <a:chOff x="3864927" y="109626"/>
            <a:chExt cx="4459605" cy="268605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4927" y="109626"/>
              <a:ext cx="4459046" cy="268604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293552" y="443001"/>
              <a:ext cx="3602354" cy="1828800"/>
            </a:xfrm>
            <a:custGeom>
              <a:avLst/>
              <a:gdLst/>
              <a:ahLst/>
              <a:cxnLst/>
              <a:rect l="l" t="t" r="r" b="b"/>
              <a:pathLst>
                <a:path w="3602354" h="1828800">
                  <a:moveTo>
                    <a:pt x="3601796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3601796" y="1828800"/>
                  </a:lnTo>
                  <a:lnTo>
                    <a:pt x="36017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708099" y="924077"/>
            <a:ext cx="27730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Inventor</a:t>
            </a:r>
            <a:r>
              <a:rPr sz="1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A971"/>
                </a:solidFill>
                <a:latin typeface="Arial"/>
                <a:cs typeface="Arial"/>
              </a:rPr>
              <a:t>lakehouse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7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Pioneer</a:t>
            </a:r>
            <a:r>
              <a:rPr sz="1800"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800"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A971"/>
                </a:solidFill>
                <a:latin typeface="Arial"/>
                <a:cs typeface="Arial"/>
              </a:rPr>
              <a:t>generative</a:t>
            </a:r>
            <a:r>
              <a:rPr sz="1800" b="1" spc="60" dirty="0">
                <a:solidFill>
                  <a:srgbClr val="00A971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00A971"/>
                </a:solidFill>
                <a:latin typeface="Arial"/>
                <a:cs typeface="Arial"/>
              </a:rPr>
              <a:t>AI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864927" y="109631"/>
            <a:ext cx="8203565" cy="6639559"/>
            <a:chOff x="3864927" y="109631"/>
            <a:chExt cx="8203565" cy="6639559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9141" y="109631"/>
              <a:ext cx="4459046" cy="663944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037766" y="443006"/>
              <a:ext cx="3602354" cy="5782310"/>
            </a:xfrm>
            <a:custGeom>
              <a:avLst/>
              <a:gdLst/>
              <a:ahLst/>
              <a:cxnLst/>
              <a:rect l="l" t="t" r="r" b="b"/>
              <a:pathLst>
                <a:path w="3602354" h="5782310">
                  <a:moveTo>
                    <a:pt x="3601796" y="0"/>
                  </a:moveTo>
                  <a:lnTo>
                    <a:pt x="0" y="0"/>
                  </a:lnTo>
                  <a:lnTo>
                    <a:pt x="0" y="5782195"/>
                  </a:lnTo>
                  <a:lnTo>
                    <a:pt x="3601796" y="5782195"/>
                  </a:lnTo>
                  <a:lnTo>
                    <a:pt x="36017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4927" y="4062967"/>
              <a:ext cx="4459046" cy="268605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293552" y="4396342"/>
            <a:ext cx="3602354" cy="18288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spc="95" dirty="0">
                <a:solidFill>
                  <a:srgbClr val="00A971"/>
                </a:solidFill>
                <a:latin typeface="Arial"/>
                <a:cs typeface="Arial"/>
              </a:rPr>
              <a:t>Gartner-</a:t>
            </a:r>
            <a:r>
              <a:rPr sz="1800" b="1" dirty="0">
                <a:solidFill>
                  <a:srgbClr val="00A971"/>
                </a:solidFill>
                <a:latin typeface="Arial"/>
                <a:cs typeface="Arial"/>
              </a:rPr>
              <a:t>recognized</a:t>
            </a:r>
            <a:r>
              <a:rPr sz="1800" b="1" spc="210" dirty="0">
                <a:solidFill>
                  <a:srgbClr val="00A971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00A971"/>
                </a:solidFill>
                <a:latin typeface="Arial"/>
                <a:cs typeface="Arial"/>
              </a:rPr>
              <a:t>Leader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Database</a:t>
            </a:r>
            <a:r>
              <a:rPr sz="1200" spc="17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Management</a:t>
            </a:r>
            <a:r>
              <a:rPr sz="1200" spc="17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9F7F3"/>
                </a:solidFill>
                <a:latin typeface="Arial"/>
                <a:cs typeface="Arial"/>
              </a:rPr>
              <a:t>Systems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Data</a:t>
            </a:r>
            <a:r>
              <a:rPr sz="1200" spc="8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Science</a:t>
            </a:r>
            <a:r>
              <a:rPr sz="1200" spc="8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and</a:t>
            </a:r>
            <a:r>
              <a:rPr sz="1200" spc="8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Machine</a:t>
            </a:r>
            <a:r>
              <a:rPr sz="1200" spc="9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9F7F3"/>
                </a:solidFill>
                <a:latin typeface="Arial"/>
                <a:cs typeface="Arial"/>
              </a:rPr>
              <a:t>Learning</a:t>
            </a:r>
            <a:r>
              <a:rPr sz="1200" spc="8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9F7F3"/>
                </a:solidFill>
                <a:latin typeface="Arial"/>
                <a:cs typeface="Arial"/>
              </a:rPr>
              <a:t>Platforms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494034" y="2118766"/>
            <a:ext cx="3201035" cy="2200910"/>
            <a:chOff x="4494034" y="2118766"/>
            <a:chExt cx="3201035" cy="2200910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4034" y="2118766"/>
              <a:ext cx="3200882" cy="220054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1234" y="2461666"/>
              <a:ext cx="2286482" cy="1286141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727900" y="3864978"/>
            <a:ext cx="2734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Arial"/>
                <a:cs typeface="Arial"/>
              </a:rPr>
              <a:t>company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212894" y="920331"/>
            <a:ext cx="1163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9F7F3"/>
                </a:solidFill>
                <a:latin typeface="Arial"/>
                <a:cs typeface="Arial"/>
              </a:rPr>
              <a:t>Creator</a:t>
            </a:r>
            <a:r>
              <a:rPr sz="1800" b="1" spc="240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F9F7F3"/>
                </a:solidFill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518105" y="1642338"/>
            <a:ext cx="2260600" cy="4366260"/>
            <a:chOff x="8518105" y="1642338"/>
            <a:chExt cx="2260600" cy="4366260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7500" y="4137470"/>
              <a:ext cx="1662379" cy="86337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98788" y="3097931"/>
              <a:ext cx="1879803" cy="68453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30309" y="1642338"/>
              <a:ext cx="1416748" cy="110058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18105" y="5355850"/>
              <a:ext cx="652749" cy="652749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9243885" y="5466003"/>
            <a:ext cx="1741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solidFill>
                  <a:srgbClr val="F9F7F3"/>
                </a:solidFill>
                <a:latin typeface="Arial"/>
                <a:cs typeface="Arial"/>
              </a:rPr>
              <a:t>Mosaic</a:t>
            </a:r>
            <a:r>
              <a:rPr sz="2400" spc="-35" dirty="0">
                <a:solidFill>
                  <a:srgbClr val="F9F7F3"/>
                </a:solidFill>
                <a:latin typeface="Arial"/>
                <a:cs typeface="Arial"/>
              </a:rPr>
              <a:t> </a:t>
            </a:r>
            <a:r>
              <a:rPr sz="2400" spc="-40" dirty="0">
                <a:solidFill>
                  <a:srgbClr val="F9F7F3"/>
                </a:solidFill>
                <a:latin typeface="Arial"/>
                <a:cs typeface="Arial"/>
              </a:rPr>
              <a:t>MPT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48167" y="6458629"/>
            <a:ext cx="281876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©2023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Databricks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Inc.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693"/>
                </a:solidFill>
                <a:latin typeface="Arial"/>
                <a:cs typeface="Arial"/>
              </a:rPr>
              <a:t>—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All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rights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693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088" y="6559547"/>
            <a:ext cx="1281379" cy="14451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95199" y="6411936"/>
            <a:ext cx="11603990" cy="0"/>
          </a:xfrm>
          <a:custGeom>
            <a:avLst/>
            <a:gdLst/>
            <a:ahLst/>
            <a:cxnLst/>
            <a:rect l="l" t="t" r="r" b="b"/>
            <a:pathLst>
              <a:path w="11603990">
                <a:moveTo>
                  <a:pt x="0" y="0"/>
                </a:moveTo>
                <a:lnTo>
                  <a:pt x="11603376" y="0"/>
                </a:lnTo>
              </a:path>
            </a:pathLst>
          </a:custGeom>
          <a:ln w="9524">
            <a:solidFill>
              <a:srgbClr val="51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89145" y="3711105"/>
            <a:ext cx="1219200" cy="1428750"/>
          </a:xfrm>
          <a:custGeom>
            <a:avLst/>
            <a:gdLst/>
            <a:ahLst/>
            <a:cxnLst/>
            <a:rect l="l" t="t" r="r" b="b"/>
            <a:pathLst>
              <a:path w="1219200" h="1428750">
                <a:moveTo>
                  <a:pt x="1015745" y="0"/>
                </a:moveTo>
                <a:lnTo>
                  <a:pt x="203161" y="0"/>
                </a:lnTo>
                <a:lnTo>
                  <a:pt x="156578" y="5365"/>
                </a:lnTo>
                <a:lnTo>
                  <a:pt x="113815" y="20649"/>
                </a:lnTo>
                <a:lnTo>
                  <a:pt x="76093" y="44631"/>
                </a:lnTo>
                <a:lnTo>
                  <a:pt x="44631" y="76093"/>
                </a:lnTo>
                <a:lnTo>
                  <a:pt x="20649" y="113815"/>
                </a:lnTo>
                <a:lnTo>
                  <a:pt x="5365" y="156578"/>
                </a:lnTo>
                <a:lnTo>
                  <a:pt x="0" y="203161"/>
                </a:lnTo>
                <a:lnTo>
                  <a:pt x="0" y="1225156"/>
                </a:lnTo>
                <a:lnTo>
                  <a:pt x="5365" y="1271735"/>
                </a:lnTo>
                <a:lnTo>
                  <a:pt x="20649" y="1314494"/>
                </a:lnTo>
                <a:lnTo>
                  <a:pt x="44631" y="1352213"/>
                </a:lnTo>
                <a:lnTo>
                  <a:pt x="76093" y="1383674"/>
                </a:lnTo>
                <a:lnTo>
                  <a:pt x="113815" y="1407656"/>
                </a:lnTo>
                <a:lnTo>
                  <a:pt x="156578" y="1422939"/>
                </a:lnTo>
                <a:lnTo>
                  <a:pt x="203161" y="1428305"/>
                </a:lnTo>
                <a:lnTo>
                  <a:pt x="1015745" y="1428305"/>
                </a:lnTo>
                <a:lnTo>
                  <a:pt x="1062329" y="1422939"/>
                </a:lnTo>
                <a:lnTo>
                  <a:pt x="1105092" y="1407656"/>
                </a:lnTo>
                <a:lnTo>
                  <a:pt x="1142813" y="1383674"/>
                </a:lnTo>
                <a:lnTo>
                  <a:pt x="1174275" y="1352213"/>
                </a:lnTo>
                <a:lnTo>
                  <a:pt x="1198258" y="1314494"/>
                </a:lnTo>
                <a:lnTo>
                  <a:pt x="1213542" y="1271735"/>
                </a:lnTo>
                <a:lnTo>
                  <a:pt x="1218907" y="1225156"/>
                </a:lnTo>
                <a:lnTo>
                  <a:pt x="1218907" y="203161"/>
                </a:lnTo>
                <a:lnTo>
                  <a:pt x="1214966" y="163339"/>
                </a:lnTo>
                <a:lnTo>
                  <a:pt x="1203439" y="125412"/>
                </a:lnTo>
                <a:lnTo>
                  <a:pt x="1184767" y="90447"/>
                </a:lnTo>
                <a:lnTo>
                  <a:pt x="1159395" y="59512"/>
                </a:lnTo>
                <a:lnTo>
                  <a:pt x="1128460" y="34139"/>
                </a:lnTo>
                <a:lnTo>
                  <a:pt x="1093495" y="15468"/>
                </a:lnTo>
                <a:lnTo>
                  <a:pt x="1055568" y="3940"/>
                </a:lnTo>
                <a:lnTo>
                  <a:pt x="1015745" y="0"/>
                </a:lnTo>
                <a:close/>
              </a:path>
            </a:pathLst>
          </a:custGeom>
          <a:solidFill>
            <a:srgbClr val="B2E5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840178" y="3788905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135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Search Interface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589145" y="2091080"/>
            <a:ext cx="1219200" cy="2825750"/>
            <a:chOff x="10589145" y="2091080"/>
            <a:chExt cx="1219200" cy="28257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37163" y="4393790"/>
              <a:ext cx="522861" cy="52286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589145" y="2091080"/>
              <a:ext cx="1219200" cy="1428750"/>
            </a:xfrm>
            <a:custGeom>
              <a:avLst/>
              <a:gdLst/>
              <a:ahLst/>
              <a:cxnLst/>
              <a:rect l="l" t="t" r="r" b="b"/>
              <a:pathLst>
                <a:path w="1219200" h="1428750">
                  <a:moveTo>
                    <a:pt x="1015745" y="0"/>
                  </a:moveTo>
                  <a:lnTo>
                    <a:pt x="203161" y="0"/>
                  </a:lnTo>
                  <a:lnTo>
                    <a:pt x="156578" y="5365"/>
                  </a:lnTo>
                  <a:lnTo>
                    <a:pt x="113815" y="20649"/>
                  </a:lnTo>
                  <a:lnTo>
                    <a:pt x="76093" y="44631"/>
                  </a:lnTo>
                  <a:lnTo>
                    <a:pt x="44631" y="76093"/>
                  </a:lnTo>
                  <a:lnTo>
                    <a:pt x="20649" y="113815"/>
                  </a:lnTo>
                  <a:lnTo>
                    <a:pt x="5365" y="156578"/>
                  </a:lnTo>
                  <a:lnTo>
                    <a:pt x="0" y="203161"/>
                  </a:lnTo>
                  <a:lnTo>
                    <a:pt x="0" y="1225156"/>
                  </a:lnTo>
                  <a:lnTo>
                    <a:pt x="5365" y="1271735"/>
                  </a:lnTo>
                  <a:lnTo>
                    <a:pt x="20649" y="1314494"/>
                  </a:lnTo>
                  <a:lnTo>
                    <a:pt x="44631" y="1352213"/>
                  </a:lnTo>
                  <a:lnTo>
                    <a:pt x="76093" y="1383674"/>
                  </a:lnTo>
                  <a:lnTo>
                    <a:pt x="113815" y="1407656"/>
                  </a:lnTo>
                  <a:lnTo>
                    <a:pt x="156578" y="1422939"/>
                  </a:lnTo>
                  <a:lnTo>
                    <a:pt x="203161" y="1428305"/>
                  </a:lnTo>
                  <a:lnTo>
                    <a:pt x="1015745" y="1428305"/>
                  </a:lnTo>
                  <a:lnTo>
                    <a:pt x="1062329" y="1422939"/>
                  </a:lnTo>
                  <a:lnTo>
                    <a:pt x="1105092" y="1407656"/>
                  </a:lnTo>
                  <a:lnTo>
                    <a:pt x="1142813" y="1383674"/>
                  </a:lnTo>
                  <a:lnTo>
                    <a:pt x="1174275" y="1352213"/>
                  </a:lnTo>
                  <a:lnTo>
                    <a:pt x="1198258" y="1314494"/>
                  </a:lnTo>
                  <a:lnTo>
                    <a:pt x="1213542" y="1271735"/>
                  </a:lnTo>
                  <a:lnTo>
                    <a:pt x="1218907" y="1225156"/>
                  </a:lnTo>
                  <a:lnTo>
                    <a:pt x="1218907" y="203161"/>
                  </a:lnTo>
                  <a:lnTo>
                    <a:pt x="1214966" y="163339"/>
                  </a:lnTo>
                  <a:lnTo>
                    <a:pt x="1203439" y="125410"/>
                  </a:lnTo>
                  <a:lnTo>
                    <a:pt x="1184767" y="90442"/>
                  </a:lnTo>
                  <a:lnTo>
                    <a:pt x="1159395" y="59499"/>
                  </a:lnTo>
                  <a:lnTo>
                    <a:pt x="1128460" y="34134"/>
                  </a:lnTo>
                  <a:lnTo>
                    <a:pt x="1093495" y="15467"/>
                  </a:lnTo>
                  <a:lnTo>
                    <a:pt x="1055568" y="3940"/>
                  </a:lnTo>
                  <a:lnTo>
                    <a:pt x="1015745" y="0"/>
                  </a:lnTo>
                  <a:close/>
                </a:path>
              </a:pathLst>
            </a:custGeom>
            <a:solidFill>
              <a:srgbClr val="E4EB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840178" y="2168867"/>
            <a:ext cx="7169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748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Chat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Interface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8045" y="1888667"/>
            <a:ext cx="1219200" cy="3456304"/>
          </a:xfrm>
          <a:custGeom>
            <a:avLst/>
            <a:gdLst/>
            <a:ahLst/>
            <a:cxnLst/>
            <a:rect l="l" t="t" r="r" b="b"/>
            <a:pathLst>
              <a:path w="1219200" h="3456304">
                <a:moveTo>
                  <a:pt x="1015740" y="0"/>
                </a:moveTo>
                <a:lnTo>
                  <a:pt x="203153" y="0"/>
                </a:lnTo>
                <a:lnTo>
                  <a:pt x="156571" y="5365"/>
                </a:lnTo>
                <a:lnTo>
                  <a:pt x="113811" y="20649"/>
                </a:lnTo>
                <a:lnTo>
                  <a:pt x="76091" y="44631"/>
                </a:lnTo>
                <a:lnTo>
                  <a:pt x="44630" y="76093"/>
                </a:lnTo>
                <a:lnTo>
                  <a:pt x="20648" y="113815"/>
                </a:lnTo>
                <a:lnTo>
                  <a:pt x="5365" y="156578"/>
                </a:lnTo>
                <a:lnTo>
                  <a:pt x="0" y="203161"/>
                </a:lnTo>
                <a:lnTo>
                  <a:pt x="0" y="3253155"/>
                </a:lnTo>
                <a:lnTo>
                  <a:pt x="5365" y="3299734"/>
                </a:lnTo>
                <a:lnTo>
                  <a:pt x="20648" y="3342493"/>
                </a:lnTo>
                <a:lnTo>
                  <a:pt x="44630" y="3380213"/>
                </a:lnTo>
                <a:lnTo>
                  <a:pt x="76091" y="3411674"/>
                </a:lnTo>
                <a:lnTo>
                  <a:pt x="113811" y="3435655"/>
                </a:lnTo>
                <a:lnTo>
                  <a:pt x="156571" y="3450939"/>
                </a:lnTo>
                <a:lnTo>
                  <a:pt x="203153" y="3456304"/>
                </a:lnTo>
                <a:lnTo>
                  <a:pt x="1015740" y="3456304"/>
                </a:lnTo>
                <a:lnTo>
                  <a:pt x="1062324" y="3450939"/>
                </a:lnTo>
                <a:lnTo>
                  <a:pt x="1105086" y="3435655"/>
                </a:lnTo>
                <a:lnTo>
                  <a:pt x="1142808" y="3411674"/>
                </a:lnTo>
                <a:lnTo>
                  <a:pt x="1174270" y="3380213"/>
                </a:lnTo>
                <a:lnTo>
                  <a:pt x="1198253" y="3342493"/>
                </a:lnTo>
                <a:lnTo>
                  <a:pt x="1213537" y="3299734"/>
                </a:lnTo>
                <a:lnTo>
                  <a:pt x="1218902" y="3253155"/>
                </a:lnTo>
                <a:lnTo>
                  <a:pt x="1218902" y="203161"/>
                </a:lnTo>
                <a:lnTo>
                  <a:pt x="1214962" y="163339"/>
                </a:lnTo>
                <a:lnTo>
                  <a:pt x="1203435" y="125412"/>
                </a:lnTo>
                <a:lnTo>
                  <a:pt x="1184768" y="90447"/>
                </a:lnTo>
                <a:lnTo>
                  <a:pt x="1159403" y="59512"/>
                </a:lnTo>
                <a:lnTo>
                  <a:pt x="1128460" y="34139"/>
                </a:lnTo>
                <a:lnTo>
                  <a:pt x="1093491" y="15468"/>
                </a:lnTo>
                <a:lnTo>
                  <a:pt x="1055563" y="3940"/>
                </a:lnTo>
                <a:lnTo>
                  <a:pt x="1015740" y="0"/>
                </a:lnTo>
                <a:close/>
              </a:path>
            </a:pathLst>
          </a:custGeom>
          <a:solidFill>
            <a:srgbClr val="D2D3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5424" y="1966454"/>
            <a:ext cx="92519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Documents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49169" y="2851785"/>
            <a:ext cx="1728470" cy="1530350"/>
          </a:xfrm>
          <a:custGeom>
            <a:avLst/>
            <a:gdLst/>
            <a:ahLst/>
            <a:cxnLst/>
            <a:rect l="l" t="t" r="r" b="b"/>
            <a:pathLst>
              <a:path w="1728470" h="1530350">
                <a:moveTo>
                  <a:pt x="1472945" y="0"/>
                </a:moveTo>
                <a:lnTo>
                  <a:pt x="255054" y="0"/>
                </a:lnTo>
                <a:lnTo>
                  <a:pt x="209209" y="4109"/>
                </a:lnTo>
                <a:lnTo>
                  <a:pt x="166060" y="15957"/>
                </a:lnTo>
                <a:lnTo>
                  <a:pt x="126326" y="34823"/>
                </a:lnTo>
                <a:lnTo>
                  <a:pt x="90728" y="59987"/>
                </a:lnTo>
                <a:lnTo>
                  <a:pt x="59987" y="90728"/>
                </a:lnTo>
                <a:lnTo>
                  <a:pt x="34823" y="126326"/>
                </a:lnTo>
                <a:lnTo>
                  <a:pt x="15957" y="166060"/>
                </a:lnTo>
                <a:lnTo>
                  <a:pt x="4109" y="209209"/>
                </a:lnTo>
                <a:lnTo>
                  <a:pt x="0" y="255054"/>
                </a:lnTo>
                <a:lnTo>
                  <a:pt x="0" y="1275245"/>
                </a:lnTo>
                <a:lnTo>
                  <a:pt x="4109" y="1321092"/>
                </a:lnTo>
                <a:lnTo>
                  <a:pt x="15957" y="1364244"/>
                </a:lnTo>
                <a:lnTo>
                  <a:pt x="34823" y="1403978"/>
                </a:lnTo>
                <a:lnTo>
                  <a:pt x="59987" y="1439575"/>
                </a:lnTo>
                <a:lnTo>
                  <a:pt x="90728" y="1470315"/>
                </a:lnTo>
                <a:lnTo>
                  <a:pt x="126326" y="1495478"/>
                </a:lnTo>
                <a:lnTo>
                  <a:pt x="166060" y="1514343"/>
                </a:lnTo>
                <a:lnTo>
                  <a:pt x="209209" y="1526190"/>
                </a:lnTo>
                <a:lnTo>
                  <a:pt x="255054" y="1530299"/>
                </a:lnTo>
                <a:lnTo>
                  <a:pt x="1472945" y="1530299"/>
                </a:lnTo>
                <a:lnTo>
                  <a:pt x="1518793" y="1526190"/>
                </a:lnTo>
                <a:lnTo>
                  <a:pt x="1561945" y="1514343"/>
                </a:lnTo>
                <a:lnTo>
                  <a:pt x="1601679" y="1495478"/>
                </a:lnTo>
                <a:lnTo>
                  <a:pt x="1637276" y="1470315"/>
                </a:lnTo>
                <a:lnTo>
                  <a:pt x="1668016" y="1439575"/>
                </a:lnTo>
                <a:lnTo>
                  <a:pt x="1693179" y="1403978"/>
                </a:lnTo>
                <a:lnTo>
                  <a:pt x="1712043" y="1364244"/>
                </a:lnTo>
                <a:lnTo>
                  <a:pt x="1723891" y="1321092"/>
                </a:lnTo>
                <a:lnTo>
                  <a:pt x="1728000" y="1275245"/>
                </a:lnTo>
                <a:lnTo>
                  <a:pt x="1728000" y="255054"/>
                </a:lnTo>
                <a:lnTo>
                  <a:pt x="1723053" y="205065"/>
                </a:lnTo>
                <a:lnTo>
                  <a:pt x="1708584" y="157453"/>
                </a:lnTo>
                <a:lnTo>
                  <a:pt x="1685148" y="113552"/>
                </a:lnTo>
                <a:lnTo>
                  <a:pt x="1653298" y="74701"/>
                </a:lnTo>
                <a:lnTo>
                  <a:pt x="1614454" y="42851"/>
                </a:lnTo>
                <a:lnTo>
                  <a:pt x="1570556" y="19415"/>
                </a:lnTo>
                <a:lnTo>
                  <a:pt x="1522941" y="4946"/>
                </a:lnTo>
                <a:lnTo>
                  <a:pt x="1472945" y="0"/>
                </a:lnTo>
                <a:close/>
              </a:path>
            </a:pathLst>
          </a:custGeom>
          <a:solidFill>
            <a:srgbClr val="C2E8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48709" y="3822750"/>
            <a:ext cx="1329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 marR="5080" indent="-2476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PDF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Documents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in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cloud</a:t>
            </a:r>
            <a:r>
              <a:rPr sz="14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storage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29161" y="2851785"/>
            <a:ext cx="1728470" cy="1530350"/>
          </a:xfrm>
          <a:custGeom>
            <a:avLst/>
            <a:gdLst/>
            <a:ahLst/>
            <a:cxnLst/>
            <a:rect l="l" t="t" r="r" b="b"/>
            <a:pathLst>
              <a:path w="1728470" h="1530350">
                <a:moveTo>
                  <a:pt x="1472946" y="0"/>
                </a:moveTo>
                <a:lnTo>
                  <a:pt x="255054" y="0"/>
                </a:lnTo>
                <a:lnTo>
                  <a:pt x="209209" y="4109"/>
                </a:lnTo>
                <a:lnTo>
                  <a:pt x="166060" y="15957"/>
                </a:lnTo>
                <a:lnTo>
                  <a:pt x="126326" y="34823"/>
                </a:lnTo>
                <a:lnTo>
                  <a:pt x="90728" y="59987"/>
                </a:lnTo>
                <a:lnTo>
                  <a:pt x="59987" y="90728"/>
                </a:lnTo>
                <a:lnTo>
                  <a:pt x="34823" y="126326"/>
                </a:lnTo>
                <a:lnTo>
                  <a:pt x="15957" y="166060"/>
                </a:lnTo>
                <a:lnTo>
                  <a:pt x="4109" y="209209"/>
                </a:lnTo>
                <a:lnTo>
                  <a:pt x="0" y="255054"/>
                </a:lnTo>
                <a:lnTo>
                  <a:pt x="0" y="1275245"/>
                </a:lnTo>
                <a:lnTo>
                  <a:pt x="4109" y="1321092"/>
                </a:lnTo>
                <a:lnTo>
                  <a:pt x="15957" y="1364244"/>
                </a:lnTo>
                <a:lnTo>
                  <a:pt x="34823" y="1403978"/>
                </a:lnTo>
                <a:lnTo>
                  <a:pt x="59987" y="1439575"/>
                </a:lnTo>
                <a:lnTo>
                  <a:pt x="90728" y="1470315"/>
                </a:lnTo>
                <a:lnTo>
                  <a:pt x="126326" y="1495478"/>
                </a:lnTo>
                <a:lnTo>
                  <a:pt x="166060" y="1514343"/>
                </a:lnTo>
                <a:lnTo>
                  <a:pt x="209209" y="1526190"/>
                </a:lnTo>
                <a:lnTo>
                  <a:pt x="255054" y="1530299"/>
                </a:lnTo>
                <a:lnTo>
                  <a:pt x="1472946" y="1530299"/>
                </a:lnTo>
                <a:lnTo>
                  <a:pt x="1518793" y="1526190"/>
                </a:lnTo>
                <a:lnTo>
                  <a:pt x="1561945" y="1514343"/>
                </a:lnTo>
                <a:lnTo>
                  <a:pt x="1601679" y="1495478"/>
                </a:lnTo>
                <a:lnTo>
                  <a:pt x="1637276" y="1470315"/>
                </a:lnTo>
                <a:lnTo>
                  <a:pt x="1668016" y="1439575"/>
                </a:lnTo>
                <a:lnTo>
                  <a:pt x="1693179" y="1403978"/>
                </a:lnTo>
                <a:lnTo>
                  <a:pt x="1712043" y="1364244"/>
                </a:lnTo>
                <a:lnTo>
                  <a:pt x="1723891" y="1321092"/>
                </a:lnTo>
                <a:lnTo>
                  <a:pt x="1728000" y="1275245"/>
                </a:lnTo>
                <a:lnTo>
                  <a:pt x="1728000" y="255054"/>
                </a:lnTo>
                <a:lnTo>
                  <a:pt x="1723053" y="205065"/>
                </a:lnTo>
                <a:lnTo>
                  <a:pt x="1708584" y="157453"/>
                </a:lnTo>
                <a:lnTo>
                  <a:pt x="1685148" y="113552"/>
                </a:lnTo>
                <a:lnTo>
                  <a:pt x="1653298" y="74701"/>
                </a:lnTo>
                <a:lnTo>
                  <a:pt x="1614452" y="42851"/>
                </a:lnTo>
                <a:lnTo>
                  <a:pt x="1570551" y="19415"/>
                </a:lnTo>
                <a:lnTo>
                  <a:pt x="1522935" y="4946"/>
                </a:lnTo>
                <a:lnTo>
                  <a:pt x="1472946" y="0"/>
                </a:lnTo>
                <a:close/>
              </a:path>
            </a:pathLst>
          </a:custGeom>
          <a:solidFill>
            <a:srgbClr val="C2E8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37248" y="3609387"/>
            <a:ext cx="111188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Extracted</a:t>
            </a:r>
            <a:r>
              <a:rPr sz="1400" spc="-3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text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files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in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cloud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storage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708903" y="2728349"/>
            <a:ext cx="5823585" cy="1664335"/>
            <a:chOff x="5708903" y="2728349"/>
            <a:chExt cx="5823585" cy="166433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73726" y="2728349"/>
              <a:ext cx="658702" cy="65870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8903" y="2951429"/>
              <a:ext cx="761250" cy="76125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909153" y="2861830"/>
              <a:ext cx="1728470" cy="1530350"/>
            </a:xfrm>
            <a:custGeom>
              <a:avLst/>
              <a:gdLst/>
              <a:ahLst/>
              <a:cxnLst/>
              <a:rect l="l" t="t" r="r" b="b"/>
              <a:pathLst>
                <a:path w="1728470" h="1530350">
                  <a:moveTo>
                    <a:pt x="1472946" y="0"/>
                  </a:moveTo>
                  <a:lnTo>
                    <a:pt x="255054" y="0"/>
                  </a:lnTo>
                  <a:lnTo>
                    <a:pt x="209209" y="4109"/>
                  </a:lnTo>
                  <a:lnTo>
                    <a:pt x="166060" y="15956"/>
                  </a:lnTo>
                  <a:lnTo>
                    <a:pt x="126326" y="34821"/>
                  </a:lnTo>
                  <a:lnTo>
                    <a:pt x="90728" y="59983"/>
                  </a:lnTo>
                  <a:lnTo>
                    <a:pt x="59987" y="90723"/>
                  </a:lnTo>
                  <a:lnTo>
                    <a:pt x="34823" y="126320"/>
                  </a:lnTo>
                  <a:lnTo>
                    <a:pt x="15957" y="166055"/>
                  </a:lnTo>
                  <a:lnTo>
                    <a:pt x="4109" y="209206"/>
                  </a:lnTo>
                  <a:lnTo>
                    <a:pt x="0" y="255054"/>
                  </a:lnTo>
                  <a:lnTo>
                    <a:pt x="0" y="1275245"/>
                  </a:lnTo>
                  <a:lnTo>
                    <a:pt x="4109" y="1321089"/>
                  </a:lnTo>
                  <a:lnTo>
                    <a:pt x="15957" y="1364238"/>
                  </a:lnTo>
                  <a:lnTo>
                    <a:pt x="34823" y="1403972"/>
                  </a:lnTo>
                  <a:lnTo>
                    <a:pt x="59987" y="1439570"/>
                  </a:lnTo>
                  <a:lnTo>
                    <a:pt x="90728" y="1470311"/>
                  </a:lnTo>
                  <a:lnTo>
                    <a:pt x="126326" y="1495475"/>
                  </a:lnTo>
                  <a:lnTo>
                    <a:pt x="166060" y="1514341"/>
                  </a:lnTo>
                  <a:lnTo>
                    <a:pt x="209209" y="1526189"/>
                  </a:lnTo>
                  <a:lnTo>
                    <a:pt x="255054" y="1530299"/>
                  </a:lnTo>
                  <a:lnTo>
                    <a:pt x="1472946" y="1530299"/>
                  </a:lnTo>
                  <a:lnTo>
                    <a:pt x="1518793" y="1526189"/>
                  </a:lnTo>
                  <a:lnTo>
                    <a:pt x="1561945" y="1514341"/>
                  </a:lnTo>
                  <a:lnTo>
                    <a:pt x="1601679" y="1495475"/>
                  </a:lnTo>
                  <a:lnTo>
                    <a:pt x="1637276" y="1470311"/>
                  </a:lnTo>
                  <a:lnTo>
                    <a:pt x="1668016" y="1439570"/>
                  </a:lnTo>
                  <a:lnTo>
                    <a:pt x="1693179" y="1403972"/>
                  </a:lnTo>
                  <a:lnTo>
                    <a:pt x="1712043" y="1364238"/>
                  </a:lnTo>
                  <a:lnTo>
                    <a:pt x="1723891" y="1321089"/>
                  </a:lnTo>
                  <a:lnTo>
                    <a:pt x="1728000" y="1275245"/>
                  </a:lnTo>
                  <a:lnTo>
                    <a:pt x="1728000" y="255054"/>
                  </a:lnTo>
                  <a:lnTo>
                    <a:pt x="1723055" y="205058"/>
                  </a:lnTo>
                  <a:lnTo>
                    <a:pt x="1708589" y="157443"/>
                  </a:lnTo>
                  <a:lnTo>
                    <a:pt x="1685153" y="113545"/>
                  </a:lnTo>
                  <a:lnTo>
                    <a:pt x="1653298" y="74701"/>
                  </a:lnTo>
                  <a:lnTo>
                    <a:pt x="1614454" y="42851"/>
                  </a:lnTo>
                  <a:lnTo>
                    <a:pt x="1570556" y="19415"/>
                  </a:lnTo>
                  <a:lnTo>
                    <a:pt x="1522941" y="4946"/>
                  </a:lnTo>
                  <a:lnTo>
                    <a:pt x="1472946" y="0"/>
                  </a:lnTo>
                  <a:close/>
                </a:path>
              </a:pathLst>
            </a:custGeom>
            <a:solidFill>
              <a:srgbClr val="C2E8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241839" y="3820528"/>
            <a:ext cx="106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Search</a:t>
            </a:r>
            <a:r>
              <a:rPr sz="1400" spc="-4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index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592179" y="2809606"/>
            <a:ext cx="9896475" cy="3089275"/>
            <a:chOff x="1592179" y="2809606"/>
            <a:chExt cx="9896475" cy="3089275"/>
          </a:xfrm>
        </p:grpSpPr>
        <p:sp>
          <p:nvSpPr>
            <p:cNvPr id="22" name="object 22"/>
            <p:cNvSpPr/>
            <p:nvPr/>
          </p:nvSpPr>
          <p:spPr>
            <a:xfrm>
              <a:off x="1596941" y="3616817"/>
              <a:ext cx="895350" cy="0"/>
            </a:xfrm>
            <a:custGeom>
              <a:avLst/>
              <a:gdLst/>
              <a:ahLst/>
              <a:cxnLst/>
              <a:rect l="l" t="t" r="r" b="b"/>
              <a:pathLst>
                <a:path w="895350">
                  <a:moveTo>
                    <a:pt x="0" y="0"/>
                  </a:moveTo>
                  <a:lnTo>
                    <a:pt x="895048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91989" y="3601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9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91989" y="3601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9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77166" y="3616917"/>
              <a:ext cx="895350" cy="0"/>
            </a:xfrm>
            <a:custGeom>
              <a:avLst/>
              <a:gdLst/>
              <a:ahLst/>
              <a:cxnLst/>
              <a:rect l="l" t="t" r="r" b="b"/>
              <a:pathLst>
                <a:path w="895350">
                  <a:moveTo>
                    <a:pt x="0" y="0"/>
                  </a:moveTo>
                  <a:lnTo>
                    <a:pt x="894748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71914" y="36011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71914" y="36011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57161" y="3616917"/>
              <a:ext cx="895350" cy="9525"/>
            </a:xfrm>
            <a:custGeom>
              <a:avLst/>
              <a:gdLst/>
              <a:ahLst/>
              <a:cxnLst/>
              <a:rect l="l" t="t" r="r" b="b"/>
              <a:pathLst>
                <a:path w="895350" h="9525">
                  <a:moveTo>
                    <a:pt x="0" y="0"/>
                  </a:moveTo>
                  <a:lnTo>
                    <a:pt x="894748" y="9324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51734" y="3610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324" y="0"/>
                  </a:lnTo>
                  <a:lnTo>
                    <a:pt x="43399" y="1619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851734" y="3610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43399" y="16199"/>
                  </a:lnTo>
                  <a:lnTo>
                    <a:pt x="324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637130" y="3626967"/>
              <a:ext cx="908685" cy="762000"/>
            </a:xfrm>
            <a:custGeom>
              <a:avLst/>
              <a:gdLst/>
              <a:ahLst/>
              <a:cxnLst/>
              <a:rect l="l" t="t" r="r" b="b"/>
              <a:pathLst>
                <a:path w="908684" h="762000">
                  <a:moveTo>
                    <a:pt x="0" y="0"/>
                  </a:moveTo>
                  <a:lnTo>
                    <a:pt x="908123" y="761573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535128" y="4376491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5" h="40004">
                  <a:moveTo>
                    <a:pt x="43224" y="39824"/>
                  </a:moveTo>
                  <a:lnTo>
                    <a:pt x="0" y="24099"/>
                  </a:lnTo>
                  <a:lnTo>
                    <a:pt x="20224" y="0"/>
                  </a:lnTo>
                  <a:lnTo>
                    <a:pt x="43224" y="39824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535128" y="4376491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5" h="40004">
                  <a:moveTo>
                    <a:pt x="0" y="24099"/>
                  </a:moveTo>
                  <a:lnTo>
                    <a:pt x="43224" y="39824"/>
                  </a:lnTo>
                  <a:lnTo>
                    <a:pt x="20224" y="0"/>
                  </a:lnTo>
                  <a:lnTo>
                    <a:pt x="0" y="24099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7130" y="2842619"/>
              <a:ext cx="908685" cy="784860"/>
            </a:xfrm>
            <a:custGeom>
              <a:avLst/>
              <a:gdLst/>
              <a:ahLst/>
              <a:cxnLst/>
              <a:rect l="l" t="t" r="r" b="b"/>
              <a:pathLst>
                <a:path w="908684" h="784860">
                  <a:moveTo>
                    <a:pt x="0" y="784348"/>
                  </a:moveTo>
                  <a:lnTo>
                    <a:pt x="908648" y="0"/>
                  </a:lnTo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535503" y="2814369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20549" y="40149"/>
                  </a:moveTo>
                  <a:lnTo>
                    <a:pt x="0" y="16324"/>
                  </a:lnTo>
                  <a:lnTo>
                    <a:pt x="42999" y="0"/>
                  </a:lnTo>
                  <a:lnTo>
                    <a:pt x="20549" y="40149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535503" y="2814369"/>
              <a:ext cx="43180" cy="40640"/>
            </a:xfrm>
            <a:custGeom>
              <a:avLst/>
              <a:gdLst/>
              <a:ahLst/>
              <a:cxnLst/>
              <a:rect l="l" t="t" r="r" b="b"/>
              <a:pathLst>
                <a:path w="43179" h="40639">
                  <a:moveTo>
                    <a:pt x="20549" y="40149"/>
                  </a:moveTo>
                  <a:lnTo>
                    <a:pt x="42999" y="0"/>
                  </a:lnTo>
                  <a:lnTo>
                    <a:pt x="0" y="16324"/>
                  </a:lnTo>
                  <a:lnTo>
                    <a:pt x="20549" y="40149"/>
                  </a:lnTo>
                  <a:close/>
                </a:path>
              </a:pathLst>
            </a:custGeom>
            <a:ln w="9524">
              <a:solidFill>
                <a:srgbClr val="6AC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92413" y="2944785"/>
              <a:ext cx="761251" cy="76125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73739" y="5283950"/>
              <a:ext cx="614302" cy="614441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0454950" y="5895773"/>
            <a:ext cx="14871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Azure</a:t>
            </a:r>
            <a:r>
              <a:rPr sz="1400" spc="-8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App</a:t>
            </a:r>
            <a:r>
              <a:rPr sz="14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715"/>
              </a:spcBef>
            </a:pP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Indexing</a:t>
            </a:r>
            <a:r>
              <a:rPr sz="2600" b="1" spc="-85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and</a:t>
            </a:r>
            <a:r>
              <a:rPr sz="2600" b="1" spc="-80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Querying</a:t>
            </a:r>
            <a:r>
              <a:rPr sz="2600" b="1" spc="-80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Quarterly</a:t>
            </a:r>
            <a:r>
              <a:rPr sz="2600" b="1" spc="-85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6AC738"/>
                </a:solidFill>
                <a:latin typeface="Arial"/>
                <a:cs typeface="Arial"/>
              </a:rPr>
              <a:t>Reports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250" b="1" dirty="0">
                <a:solidFill>
                  <a:srgbClr val="007B85"/>
                </a:solidFill>
                <a:latin typeface="Arial"/>
                <a:cs typeface="Arial"/>
              </a:rPr>
              <a:t>Proposed</a:t>
            </a:r>
            <a:r>
              <a:rPr sz="2250" b="1" spc="-2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50" b="1" spc="-10" dirty="0">
                <a:solidFill>
                  <a:srgbClr val="007B85"/>
                </a:solidFill>
                <a:latin typeface="Arial"/>
                <a:cs typeface="Arial"/>
              </a:rPr>
              <a:t>architecture</a:t>
            </a:r>
            <a:endParaRPr sz="2250">
              <a:latin typeface="Arial"/>
              <a:cs typeface="Arial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sp>
        <p:nvSpPr>
          <p:cNvPr id="41" name="object 41"/>
          <p:cNvSpPr txBox="1"/>
          <p:nvPr/>
        </p:nvSpPr>
        <p:spPr>
          <a:xfrm>
            <a:off x="4020481" y="2160206"/>
            <a:ext cx="14776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Azure</a:t>
            </a:r>
            <a:r>
              <a:rPr sz="1400" spc="-6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AI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Document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Intelligence</a:t>
            </a:r>
            <a:r>
              <a:rPr sz="1400" spc="-5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Studio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85760" y="1470710"/>
            <a:ext cx="958662" cy="657213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6682574" y="2154516"/>
            <a:ext cx="13792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Azure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Cognitive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Search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873786" y="788575"/>
            <a:ext cx="649610" cy="649756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10864837" y="1453095"/>
            <a:ext cx="6680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89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Azure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Open</a:t>
            </a:r>
            <a:r>
              <a:rPr sz="1400" spc="-9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AI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24555" y="1539509"/>
            <a:ext cx="5813425" cy="4165600"/>
            <a:chOff x="724555" y="1539509"/>
            <a:chExt cx="5813425" cy="4165600"/>
          </a:xfrm>
        </p:grpSpPr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7466" y="1539509"/>
              <a:ext cx="1168566" cy="61349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07677" y="3080307"/>
              <a:ext cx="609448" cy="60944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1981" y="2390416"/>
              <a:ext cx="511025" cy="51102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920" y="3115751"/>
              <a:ext cx="511025" cy="51102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4555" y="3844884"/>
              <a:ext cx="511025" cy="5110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920" y="4578169"/>
              <a:ext cx="511025" cy="51102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80100" y="5061182"/>
              <a:ext cx="857633" cy="643420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5667330" y="5722660"/>
            <a:ext cx="8655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Databricks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2484984" y="5399926"/>
            <a:ext cx="7230109" cy="123189"/>
            <a:chOff x="2484984" y="5399926"/>
            <a:chExt cx="7230109" cy="123189"/>
          </a:xfrm>
        </p:grpSpPr>
        <p:sp>
          <p:nvSpPr>
            <p:cNvPr id="56" name="object 56"/>
            <p:cNvSpPr/>
            <p:nvPr/>
          </p:nvSpPr>
          <p:spPr>
            <a:xfrm>
              <a:off x="2628944" y="5461413"/>
              <a:ext cx="2512695" cy="0"/>
            </a:xfrm>
            <a:custGeom>
              <a:avLst/>
              <a:gdLst/>
              <a:ahLst/>
              <a:cxnLst/>
              <a:rect l="l" t="t" r="r" b="b"/>
              <a:pathLst>
                <a:path w="2512695">
                  <a:moveTo>
                    <a:pt x="2512144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BCB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84984" y="5399926"/>
              <a:ext cx="158247" cy="122949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058410" y="5461413"/>
              <a:ext cx="2512695" cy="0"/>
            </a:xfrm>
            <a:custGeom>
              <a:avLst/>
              <a:gdLst/>
              <a:ahLst/>
              <a:cxnLst/>
              <a:rect l="l" t="t" r="r" b="b"/>
              <a:pathLst>
                <a:path w="2512695">
                  <a:moveTo>
                    <a:pt x="0" y="0"/>
                  </a:moveTo>
                  <a:lnTo>
                    <a:pt x="2512119" y="0"/>
                  </a:lnTo>
                </a:path>
              </a:pathLst>
            </a:custGeom>
            <a:ln w="28574">
              <a:solidFill>
                <a:srgbClr val="BCBE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56243" y="5399926"/>
              <a:ext cx="158274" cy="122949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763267" y="6565944"/>
            <a:ext cx="159067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The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right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way.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AC738"/>
                </a:solidFill>
                <a:latin typeface="Arial"/>
                <a:cs typeface="Arial"/>
              </a:rPr>
              <a:t>thorogood.com</a:t>
            </a:r>
            <a:endParaRPr sz="9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095183" y="6565944"/>
            <a:ext cx="336931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Information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Classification: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PUBLIC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Generative</a:t>
            </a:r>
            <a:r>
              <a:rPr sz="900" spc="-5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AI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with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Databricks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088" y="6559547"/>
            <a:ext cx="1281379" cy="14451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95199" y="6411936"/>
            <a:ext cx="11603990" cy="0"/>
          </a:xfrm>
          <a:custGeom>
            <a:avLst/>
            <a:gdLst/>
            <a:ahLst/>
            <a:cxnLst/>
            <a:rect l="l" t="t" r="r" b="b"/>
            <a:pathLst>
              <a:path w="11603990">
                <a:moveTo>
                  <a:pt x="0" y="0"/>
                </a:moveTo>
                <a:lnTo>
                  <a:pt x="11603376" y="0"/>
                </a:lnTo>
              </a:path>
            </a:pathLst>
          </a:custGeom>
          <a:ln w="9524">
            <a:solidFill>
              <a:srgbClr val="51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715"/>
              </a:spcBef>
            </a:pP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Future</a:t>
            </a:r>
            <a:r>
              <a:rPr sz="2600" b="1" spc="-40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vision</a:t>
            </a:r>
            <a:r>
              <a:rPr sz="2600" b="1" spc="-40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for</a:t>
            </a:r>
            <a:r>
              <a:rPr sz="2600" b="1" spc="-40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the</a:t>
            </a:r>
            <a:r>
              <a:rPr sz="2600" b="1" spc="-40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6AC738"/>
                </a:solidFill>
                <a:latin typeface="Arial"/>
                <a:cs typeface="Arial"/>
              </a:rPr>
              <a:t>solution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250" b="1" dirty="0">
                <a:solidFill>
                  <a:srgbClr val="007B85"/>
                </a:solidFill>
                <a:latin typeface="Arial"/>
                <a:cs typeface="Arial"/>
              </a:rPr>
              <a:t>A</a:t>
            </a:r>
            <a:r>
              <a:rPr sz="2250" b="1" spc="-11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50" b="1" dirty="0">
                <a:solidFill>
                  <a:srgbClr val="007B85"/>
                </a:solidFill>
                <a:latin typeface="Arial"/>
                <a:cs typeface="Arial"/>
              </a:rPr>
              <a:t>stepping</a:t>
            </a:r>
            <a:r>
              <a:rPr sz="2250" b="1" spc="-10" dirty="0">
                <a:solidFill>
                  <a:srgbClr val="007B85"/>
                </a:solidFill>
                <a:latin typeface="Arial"/>
                <a:cs typeface="Arial"/>
              </a:rPr>
              <a:t> </a:t>
            </a:r>
            <a:r>
              <a:rPr sz="2250" b="1" dirty="0">
                <a:solidFill>
                  <a:srgbClr val="007B85"/>
                </a:solidFill>
                <a:latin typeface="Arial"/>
                <a:cs typeface="Arial"/>
              </a:rPr>
              <a:t>stones</a:t>
            </a:r>
            <a:r>
              <a:rPr sz="2250" b="1" spc="-10" dirty="0">
                <a:solidFill>
                  <a:srgbClr val="007B85"/>
                </a:solidFill>
                <a:latin typeface="Arial"/>
                <a:cs typeface="Arial"/>
              </a:rPr>
              <a:t> approach</a:t>
            </a:r>
            <a:endParaRPr sz="2250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  <p:grpSp>
        <p:nvGrpSpPr>
          <p:cNvPr id="5" name="object 5"/>
          <p:cNvGrpSpPr/>
          <p:nvPr/>
        </p:nvGrpSpPr>
        <p:grpSpPr>
          <a:xfrm>
            <a:off x="8428608" y="2146545"/>
            <a:ext cx="3500120" cy="2457450"/>
            <a:chOff x="8428608" y="2146545"/>
            <a:chExt cx="3500120" cy="2457450"/>
          </a:xfrm>
        </p:grpSpPr>
        <p:sp>
          <p:nvSpPr>
            <p:cNvPr id="6" name="object 6"/>
            <p:cNvSpPr/>
            <p:nvPr/>
          </p:nvSpPr>
          <p:spPr>
            <a:xfrm>
              <a:off x="9200387" y="4138841"/>
              <a:ext cx="1358265" cy="464820"/>
            </a:xfrm>
            <a:custGeom>
              <a:avLst/>
              <a:gdLst/>
              <a:ahLst/>
              <a:cxnLst/>
              <a:rect l="l" t="t" r="r" b="b"/>
              <a:pathLst>
                <a:path w="1358265" h="464820">
                  <a:moveTo>
                    <a:pt x="0" y="1358"/>
                  </a:moveTo>
                  <a:lnTo>
                    <a:pt x="850" y="117246"/>
                  </a:lnTo>
                  <a:lnTo>
                    <a:pt x="27372" y="162419"/>
                  </a:lnTo>
                  <a:lnTo>
                    <a:pt x="563422" y="440778"/>
                  </a:lnTo>
                  <a:lnTo>
                    <a:pt x="616743" y="458730"/>
                  </a:lnTo>
                  <a:lnTo>
                    <a:pt x="677456" y="464718"/>
                  </a:lnTo>
                  <a:lnTo>
                    <a:pt x="708276" y="463220"/>
                  </a:lnTo>
                  <a:lnTo>
                    <a:pt x="738170" y="458730"/>
                  </a:lnTo>
                  <a:lnTo>
                    <a:pt x="766208" y="451248"/>
                  </a:lnTo>
                  <a:lnTo>
                    <a:pt x="791463" y="440778"/>
                  </a:lnTo>
                  <a:lnTo>
                    <a:pt x="972291" y="348221"/>
                  </a:lnTo>
                  <a:lnTo>
                    <a:pt x="676630" y="348221"/>
                  </a:lnTo>
                  <a:lnTo>
                    <a:pt x="645809" y="346723"/>
                  </a:lnTo>
                  <a:lnTo>
                    <a:pt x="587862" y="334751"/>
                  </a:lnTo>
                  <a:lnTo>
                    <a:pt x="46951" y="59359"/>
                  </a:lnTo>
                  <a:lnTo>
                    <a:pt x="12074" y="32292"/>
                  </a:lnTo>
                  <a:lnTo>
                    <a:pt x="3149" y="17140"/>
                  </a:lnTo>
                  <a:lnTo>
                    <a:pt x="0" y="1358"/>
                  </a:lnTo>
                  <a:close/>
                </a:path>
                <a:path w="1358265" h="464820">
                  <a:moveTo>
                    <a:pt x="1357439" y="0"/>
                  </a:moveTo>
                  <a:lnTo>
                    <a:pt x="1330543" y="46220"/>
                  </a:lnTo>
                  <a:lnTo>
                    <a:pt x="790638" y="324281"/>
                  </a:lnTo>
                  <a:lnTo>
                    <a:pt x="737315" y="342233"/>
                  </a:lnTo>
                  <a:lnTo>
                    <a:pt x="676630" y="348221"/>
                  </a:lnTo>
                  <a:lnTo>
                    <a:pt x="972291" y="348221"/>
                  </a:lnTo>
                  <a:lnTo>
                    <a:pt x="1310474" y="175120"/>
                  </a:lnTo>
                  <a:lnTo>
                    <a:pt x="1346314" y="148034"/>
                  </a:lnTo>
                  <a:lnTo>
                    <a:pt x="1358264" y="116509"/>
                  </a:lnTo>
                  <a:lnTo>
                    <a:pt x="1357439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00607" y="3810328"/>
              <a:ext cx="1357630" cy="694690"/>
            </a:xfrm>
            <a:custGeom>
              <a:avLst/>
              <a:gdLst/>
              <a:ahLst/>
              <a:cxnLst/>
              <a:rect l="l" t="t" r="r" b="b"/>
              <a:pathLst>
                <a:path w="1357629" h="694689">
                  <a:moveTo>
                    <a:pt x="705291" y="0"/>
                  </a:moveTo>
                  <a:lnTo>
                    <a:pt x="655900" y="0"/>
                  </a:lnTo>
                  <a:lnTo>
                    <a:pt x="608399" y="7836"/>
                  </a:lnTo>
                  <a:lnTo>
                    <a:pt x="566569" y="23509"/>
                  </a:lnTo>
                  <a:lnTo>
                    <a:pt x="47583" y="288418"/>
                  </a:lnTo>
                  <a:lnTo>
                    <a:pt x="12078" y="315611"/>
                  </a:lnTo>
                  <a:lnTo>
                    <a:pt x="0" y="346767"/>
                  </a:lnTo>
                  <a:lnTo>
                    <a:pt x="11500" y="378063"/>
                  </a:lnTo>
                  <a:lnTo>
                    <a:pt x="46732" y="405677"/>
                  </a:lnTo>
                  <a:lnTo>
                    <a:pt x="562378" y="670574"/>
                  </a:lnTo>
                  <a:lnTo>
                    <a:pt x="604202" y="686247"/>
                  </a:lnTo>
                  <a:lnTo>
                    <a:pt x="651699" y="694083"/>
                  </a:lnTo>
                  <a:lnTo>
                    <a:pt x="701089" y="694083"/>
                  </a:lnTo>
                  <a:lnTo>
                    <a:pt x="748589" y="686247"/>
                  </a:lnTo>
                  <a:lnTo>
                    <a:pt x="790419" y="670574"/>
                  </a:lnTo>
                  <a:lnTo>
                    <a:pt x="1309404" y="405677"/>
                  </a:lnTo>
                  <a:lnTo>
                    <a:pt x="1345258" y="378167"/>
                  </a:lnTo>
                  <a:lnTo>
                    <a:pt x="1357299" y="347043"/>
                  </a:lnTo>
                  <a:lnTo>
                    <a:pt x="1345609" y="315921"/>
                  </a:lnTo>
                  <a:lnTo>
                    <a:pt x="1310268" y="288418"/>
                  </a:lnTo>
                  <a:lnTo>
                    <a:pt x="794623" y="23509"/>
                  </a:lnTo>
                  <a:lnTo>
                    <a:pt x="752793" y="7836"/>
                  </a:lnTo>
                  <a:lnTo>
                    <a:pt x="705291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00607" y="3792528"/>
              <a:ext cx="1357630" cy="694690"/>
            </a:xfrm>
            <a:custGeom>
              <a:avLst/>
              <a:gdLst/>
              <a:ahLst/>
              <a:cxnLst/>
              <a:rect l="l" t="t" r="r" b="b"/>
              <a:pathLst>
                <a:path w="1357629" h="694689">
                  <a:moveTo>
                    <a:pt x="705291" y="0"/>
                  </a:moveTo>
                  <a:lnTo>
                    <a:pt x="655900" y="0"/>
                  </a:lnTo>
                  <a:lnTo>
                    <a:pt x="608399" y="7830"/>
                  </a:lnTo>
                  <a:lnTo>
                    <a:pt x="566569" y="23490"/>
                  </a:lnTo>
                  <a:lnTo>
                    <a:pt x="47583" y="288412"/>
                  </a:lnTo>
                  <a:lnTo>
                    <a:pt x="12078" y="315601"/>
                  </a:lnTo>
                  <a:lnTo>
                    <a:pt x="0" y="346759"/>
                  </a:lnTo>
                  <a:lnTo>
                    <a:pt x="11500" y="378056"/>
                  </a:lnTo>
                  <a:lnTo>
                    <a:pt x="46732" y="405659"/>
                  </a:lnTo>
                  <a:lnTo>
                    <a:pt x="562378" y="670581"/>
                  </a:lnTo>
                  <a:lnTo>
                    <a:pt x="604202" y="686254"/>
                  </a:lnTo>
                  <a:lnTo>
                    <a:pt x="651699" y="694090"/>
                  </a:lnTo>
                  <a:lnTo>
                    <a:pt x="701089" y="694090"/>
                  </a:lnTo>
                  <a:lnTo>
                    <a:pt x="748589" y="686254"/>
                  </a:lnTo>
                  <a:lnTo>
                    <a:pt x="790419" y="670581"/>
                  </a:lnTo>
                  <a:lnTo>
                    <a:pt x="1309404" y="405659"/>
                  </a:lnTo>
                  <a:lnTo>
                    <a:pt x="1345258" y="378163"/>
                  </a:lnTo>
                  <a:lnTo>
                    <a:pt x="1357299" y="347045"/>
                  </a:lnTo>
                  <a:lnTo>
                    <a:pt x="1345609" y="315923"/>
                  </a:lnTo>
                  <a:lnTo>
                    <a:pt x="1310268" y="288412"/>
                  </a:lnTo>
                  <a:lnTo>
                    <a:pt x="794623" y="23490"/>
                  </a:lnTo>
                  <a:lnTo>
                    <a:pt x="752793" y="7830"/>
                  </a:lnTo>
                  <a:lnTo>
                    <a:pt x="705291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00592" y="3792322"/>
              <a:ext cx="1034415" cy="525780"/>
            </a:xfrm>
            <a:custGeom>
              <a:avLst/>
              <a:gdLst/>
              <a:ahLst/>
              <a:cxnLst/>
              <a:rect l="l" t="t" r="r" b="b"/>
              <a:pathLst>
                <a:path w="1034415" h="525779">
                  <a:moveTo>
                    <a:pt x="705293" y="0"/>
                  </a:moveTo>
                  <a:lnTo>
                    <a:pt x="655902" y="0"/>
                  </a:lnTo>
                  <a:lnTo>
                    <a:pt x="608400" y="7653"/>
                  </a:lnTo>
                  <a:lnTo>
                    <a:pt x="566570" y="22960"/>
                  </a:lnTo>
                  <a:lnTo>
                    <a:pt x="47585" y="288619"/>
                  </a:lnTo>
                  <a:lnTo>
                    <a:pt x="12079" y="315807"/>
                  </a:lnTo>
                  <a:lnTo>
                    <a:pt x="0" y="346966"/>
                  </a:lnTo>
                  <a:lnTo>
                    <a:pt x="11496" y="378262"/>
                  </a:lnTo>
                  <a:lnTo>
                    <a:pt x="46721" y="405865"/>
                  </a:lnTo>
                  <a:lnTo>
                    <a:pt x="279830" y="525347"/>
                  </a:lnTo>
                  <a:lnTo>
                    <a:pt x="293355" y="521177"/>
                  </a:lnTo>
                  <a:lnTo>
                    <a:pt x="306336" y="516522"/>
                  </a:lnTo>
                  <a:lnTo>
                    <a:pt x="318844" y="511450"/>
                  </a:lnTo>
                  <a:lnTo>
                    <a:pt x="330947" y="506030"/>
                  </a:lnTo>
                  <a:lnTo>
                    <a:pt x="1034400" y="146137"/>
                  </a:lnTo>
                  <a:lnTo>
                    <a:pt x="794624" y="22960"/>
                  </a:lnTo>
                  <a:lnTo>
                    <a:pt x="752794" y="7653"/>
                  </a:lnTo>
                  <a:lnTo>
                    <a:pt x="705293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656521" y="3587457"/>
              <a:ext cx="1357630" cy="464820"/>
            </a:xfrm>
            <a:custGeom>
              <a:avLst/>
              <a:gdLst/>
              <a:ahLst/>
              <a:cxnLst/>
              <a:rect l="l" t="t" r="r" b="b"/>
              <a:pathLst>
                <a:path w="1357629" h="464820">
                  <a:moveTo>
                    <a:pt x="1357414" y="0"/>
                  </a:moveTo>
                  <a:lnTo>
                    <a:pt x="1330528" y="45612"/>
                  </a:lnTo>
                  <a:lnTo>
                    <a:pt x="790638" y="324281"/>
                  </a:lnTo>
                  <a:lnTo>
                    <a:pt x="736960" y="342231"/>
                  </a:lnTo>
                  <a:lnTo>
                    <a:pt x="676300" y="348208"/>
                  </a:lnTo>
                  <a:lnTo>
                    <a:pt x="645575" y="346714"/>
                  </a:lnTo>
                  <a:lnTo>
                    <a:pt x="587835" y="334755"/>
                  </a:lnTo>
                  <a:lnTo>
                    <a:pt x="46951" y="58623"/>
                  </a:lnTo>
                  <a:lnTo>
                    <a:pt x="11522" y="31645"/>
                  </a:lnTo>
                  <a:lnTo>
                    <a:pt x="0" y="762"/>
                  </a:lnTo>
                  <a:lnTo>
                    <a:pt x="0" y="117259"/>
                  </a:lnTo>
                  <a:lnTo>
                    <a:pt x="26526" y="162443"/>
                  </a:lnTo>
                  <a:lnTo>
                    <a:pt x="562597" y="440778"/>
                  </a:lnTo>
                  <a:lnTo>
                    <a:pt x="615905" y="458739"/>
                  </a:lnTo>
                  <a:lnTo>
                    <a:pt x="676605" y="464718"/>
                  </a:lnTo>
                  <a:lnTo>
                    <a:pt x="707424" y="463224"/>
                  </a:lnTo>
                  <a:lnTo>
                    <a:pt x="765362" y="451259"/>
                  </a:lnTo>
                  <a:lnTo>
                    <a:pt x="1309624" y="175145"/>
                  </a:lnTo>
                  <a:lnTo>
                    <a:pt x="1345463" y="147774"/>
                  </a:lnTo>
                  <a:lnTo>
                    <a:pt x="1357414" y="116497"/>
                  </a:lnTo>
                  <a:lnTo>
                    <a:pt x="1357414" y="0"/>
                  </a:lnTo>
                  <a:close/>
                </a:path>
              </a:pathLst>
            </a:custGeom>
            <a:solidFill>
              <a:srgbClr val="D3DF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656305" y="3258748"/>
              <a:ext cx="1357630" cy="694055"/>
            </a:xfrm>
            <a:custGeom>
              <a:avLst/>
              <a:gdLst/>
              <a:ahLst/>
              <a:cxnLst/>
              <a:rect l="l" t="t" r="r" b="b"/>
              <a:pathLst>
                <a:path w="1357629" h="694054">
                  <a:moveTo>
                    <a:pt x="705665" y="0"/>
                  </a:moveTo>
                  <a:lnTo>
                    <a:pt x="656140" y="0"/>
                  </a:lnTo>
                  <a:lnTo>
                    <a:pt x="608388" y="7656"/>
                  </a:lnTo>
                  <a:lnTo>
                    <a:pt x="566153" y="22969"/>
                  </a:lnTo>
                  <a:lnTo>
                    <a:pt x="47167" y="288628"/>
                  </a:lnTo>
                  <a:lnTo>
                    <a:pt x="11791" y="315805"/>
                  </a:lnTo>
                  <a:lnTo>
                    <a:pt x="0" y="346881"/>
                  </a:lnTo>
                  <a:lnTo>
                    <a:pt x="11791" y="377955"/>
                  </a:lnTo>
                  <a:lnTo>
                    <a:pt x="47167" y="405125"/>
                  </a:lnTo>
                  <a:lnTo>
                    <a:pt x="562813" y="670796"/>
                  </a:lnTo>
                  <a:lnTo>
                    <a:pt x="604548" y="686103"/>
                  </a:lnTo>
                  <a:lnTo>
                    <a:pt x="651885" y="693757"/>
                  </a:lnTo>
                  <a:lnTo>
                    <a:pt x="701160" y="693757"/>
                  </a:lnTo>
                  <a:lnTo>
                    <a:pt x="748705" y="686103"/>
                  </a:lnTo>
                  <a:lnTo>
                    <a:pt x="790854" y="670796"/>
                  </a:lnTo>
                  <a:lnTo>
                    <a:pt x="1309839" y="405125"/>
                  </a:lnTo>
                  <a:lnTo>
                    <a:pt x="1345346" y="377955"/>
                  </a:lnTo>
                  <a:lnTo>
                    <a:pt x="1357426" y="346881"/>
                  </a:lnTo>
                  <a:lnTo>
                    <a:pt x="1345922" y="315805"/>
                  </a:lnTo>
                  <a:lnTo>
                    <a:pt x="1310678" y="288628"/>
                  </a:lnTo>
                  <a:lnTo>
                    <a:pt x="795058" y="22969"/>
                  </a:lnTo>
                  <a:lnTo>
                    <a:pt x="753218" y="7656"/>
                  </a:lnTo>
                  <a:lnTo>
                    <a:pt x="705665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56305" y="3240619"/>
              <a:ext cx="1357630" cy="694690"/>
            </a:xfrm>
            <a:custGeom>
              <a:avLst/>
              <a:gdLst/>
              <a:ahLst/>
              <a:cxnLst/>
              <a:rect l="l" t="t" r="r" b="b"/>
              <a:pathLst>
                <a:path w="1357629" h="694689">
                  <a:moveTo>
                    <a:pt x="705665" y="106"/>
                  </a:moveTo>
                  <a:lnTo>
                    <a:pt x="656140" y="0"/>
                  </a:lnTo>
                  <a:lnTo>
                    <a:pt x="608388" y="7698"/>
                  </a:lnTo>
                  <a:lnTo>
                    <a:pt x="566153" y="23306"/>
                  </a:lnTo>
                  <a:lnTo>
                    <a:pt x="47167" y="288202"/>
                  </a:lnTo>
                  <a:lnTo>
                    <a:pt x="11791" y="315816"/>
                  </a:lnTo>
                  <a:lnTo>
                    <a:pt x="0" y="347110"/>
                  </a:lnTo>
                  <a:lnTo>
                    <a:pt x="11791" y="378258"/>
                  </a:lnTo>
                  <a:lnTo>
                    <a:pt x="47167" y="405436"/>
                  </a:lnTo>
                  <a:lnTo>
                    <a:pt x="279412" y="525654"/>
                  </a:lnTo>
                  <a:lnTo>
                    <a:pt x="561949" y="671095"/>
                  </a:lnTo>
                  <a:lnTo>
                    <a:pt x="603788" y="686420"/>
                  </a:lnTo>
                  <a:lnTo>
                    <a:pt x="651342" y="694083"/>
                  </a:lnTo>
                  <a:lnTo>
                    <a:pt x="700867" y="694083"/>
                  </a:lnTo>
                  <a:lnTo>
                    <a:pt x="748618" y="686420"/>
                  </a:lnTo>
                  <a:lnTo>
                    <a:pt x="790854" y="671095"/>
                  </a:lnTo>
                  <a:lnTo>
                    <a:pt x="1309839" y="405436"/>
                  </a:lnTo>
                  <a:lnTo>
                    <a:pt x="1345228" y="378258"/>
                  </a:lnTo>
                  <a:lnTo>
                    <a:pt x="1357112" y="347110"/>
                  </a:lnTo>
                  <a:lnTo>
                    <a:pt x="1345569" y="315816"/>
                  </a:lnTo>
                  <a:lnTo>
                    <a:pt x="1310678" y="288202"/>
                  </a:lnTo>
                  <a:lnTo>
                    <a:pt x="1033983" y="146483"/>
                  </a:lnTo>
                  <a:lnTo>
                    <a:pt x="795058" y="23306"/>
                  </a:lnTo>
                  <a:lnTo>
                    <a:pt x="753218" y="7910"/>
                  </a:lnTo>
                  <a:lnTo>
                    <a:pt x="705665" y="106"/>
                  </a:lnTo>
                  <a:close/>
                </a:path>
              </a:pathLst>
            </a:custGeom>
            <a:solidFill>
              <a:srgbClr val="E4EB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656292" y="3240619"/>
              <a:ext cx="1034415" cy="525780"/>
            </a:xfrm>
            <a:custGeom>
              <a:avLst/>
              <a:gdLst/>
              <a:ahLst/>
              <a:cxnLst/>
              <a:rect l="l" t="t" r="r" b="b"/>
              <a:pathLst>
                <a:path w="1034415" h="525779">
                  <a:moveTo>
                    <a:pt x="705665" y="106"/>
                  </a:moveTo>
                  <a:lnTo>
                    <a:pt x="656140" y="0"/>
                  </a:lnTo>
                  <a:lnTo>
                    <a:pt x="608388" y="7698"/>
                  </a:lnTo>
                  <a:lnTo>
                    <a:pt x="566153" y="23306"/>
                  </a:lnTo>
                  <a:lnTo>
                    <a:pt x="47167" y="288202"/>
                  </a:lnTo>
                  <a:lnTo>
                    <a:pt x="11791" y="315816"/>
                  </a:lnTo>
                  <a:lnTo>
                    <a:pt x="0" y="347110"/>
                  </a:lnTo>
                  <a:lnTo>
                    <a:pt x="11791" y="378258"/>
                  </a:lnTo>
                  <a:lnTo>
                    <a:pt x="47167" y="405436"/>
                  </a:lnTo>
                  <a:lnTo>
                    <a:pt x="279412" y="525654"/>
                  </a:lnTo>
                  <a:lnTo>
                    <a:pt x="293059" y="521489"/>
                  </a:lnTo>
                  <a:lnTo>
                    <a:pt x="306236" y="516766"/>
                  </a:lnTo>
                  <a:lnTo>
                    <a:pt x="318787" y="511483"/>
                  </a:lnTo>
                  <a:lnTo>
                    <a:pt x="330555" y="505639"/>
                  </a:lnTo>
                  <a:lnTo>
                    <a:pt x="1033983" y="146483"/>
                  </a:lnTo>
                  <a:lnTo>
                    <a:pt x="795058" y="23306"/>
                  </a:lnTo>
                  <a:lnTo>
                    <a:pt x="753218" y="7910"/>
                  </a:lnTo>
                  <a:lnTo>
                    <a:pt x="705665" y="106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111790" y="3042348"/>
              <a:ext cx="1357630" cy="464820"/>
            </a:xfrm>
            <a:custGeom>
              <a:avLst/>
              <a:gdLst/>
              <a:ahLst/>
              <a:cxnLst/>
              <a:rect l="l" t="t" r="r" b="b"/>
              <a:pathLst>
                <a:path w="1357629" h="464820">
                  <a:moveTo>
                    <a:pt x="1357439" y="0"/>
                  </a:moveTo>
                  <a:lnTo>
                    <a:pt x="1330553" y="45516"/>
                  </a:lnTo>
                  <a:lnTo>
                    <a:pt x="790651" y="323545"/>
                  </a:lnTo>
                  <a:lnTo>
                    <a:pt x="737328" y="341912"/>
                  </a:lnTo>
                  <a:lnTo>
                    <a:pt x="676643" y="348030"/>
                  </a:lnTo>
                  <a:lnTo>
                    <a:pt x="645821" y="346501"/>
                  </a:lnTo>
                  <a:lnTo>
                    <a:pt x="587875" y="334261"/>
                  </a:lnTo>
                  <a:lnTo>
                    <a:pt x="46951" y="58648"/>
                  </a:lnTo>
                  <a:lnTo>
                    <a:pt x="11845" y="31372"/>
                  </a:lnTo>
                  <a:lnTo>
                    <a:pt x="0" y="762"/>
                  </a:lnTo>
                  <a:lnTo>
                    <a:pt x="0" y="117259"/>
                  </a:lnTo>
                  <a:lnTo>
                    <a:pt x="26531" y="162132"/>
                  </a:lnTo>
                  <a:lnTo>
                    <a:pt x="562597" y="440042"/>
                  </a:lnTo>
                  <a:lnTo>
                    <a:pt x="615924" y="458416"/>
                  </a:lnTo>
                  <a:lnTo>
                    <a:pt x="676643" y="464540"/>
                  </a:lnTo>
                  <a:lnTo>
                    <a:pt x="707442" y="463009"/>
                  </a:lnTo>
                  <a:lnTo>
                    <a:pt x="765374" y="450760"/>
                  </a:lnTo>
                  <a:lnTo>
                    <a:pt x="1309636" y="175145"/>
                  </a:lnTo>
                  <a:lnTo>
                    <a:pt x="1345491" y="147494"/>
                  </a:lnTo>
                  <a:lnTo>
                    <a:pt x="1357439" y="116509"/>
                  </a:lnTo>
                  <a:lnTo>
                    <a:pt x="1357439" y="0"/>
                  </a:lnTo>
                  <a:close/>
                </a:path>
              </a:pathLst>
            </a:custGeom>
            <a:solidFill>
              <a:srgbClr val="62B6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111711" y="2713099"/>
              <a:ext cx="1357630" cy="694690"/>
            </a:xfrm>
            <a:custGeom>
              <a:avLst/>
              <a:gdLst/>
              <a:ahLst/>
              <a:cxnLst/>
              <a:rect l="l" t="t" r="r" b="b"/>
              <a:pathLst>
                <a:path w="1357629" h="694689">
                  <a:moveTo>
                    <a:pt x="705603" y="0"/>
                  </a:moveTo>
                  <a:lnTo>
                    <a:pt x="656211" y="0"/>
                  </a:lnTo>
                  <a:lnTo>
                    <a:pt x="608710" y="7836"/>
                  </a:lnTo>
                  <a:lnTo>
                    <a:pt x="566880" y="23509"/>
                  </a:lnTo>
                  <a:lnTo>
                    <a:pt x="47894" y="288443"/>
                  </a:lnTo>
                  <a:lnTo>
                    <a:pt x="12041" y="315932"/>
                  </a:lnTo>
                  <a:lnTo>
                    <a:pt x="0" y="347046"/>
                  </a:lnTo>
                  <a:lnTo>
                    <a:pt x="11690" y="378167"/>
                  </a:lnTo>
                  <a:lnTo>
                    <a:pt x="47031" y="405677"/>
                  </a:lnTo>
                  <a:lnTo>
                    <a:pt x="562676" y="670599"/>
                  </a:lnTo>
                  <a:lnTo>
                    <a:pt x="604506" y="686260"/>
                  </a:lnTo>
                  <a:lnTo>
                    <a:pt x="652007" y="694090"/>
                  </a:lnTo>
                  <a:lnTo>
                    <a:pt x="701399" y="694090"/>
                  </a:lnTo>
                  <a:lnTo>
                    <a:pt x="748900" y="686260"/>
                  </a:lnTo>
                  <a:lnTo>
                    <a:pt x="790730" y="670599"/>
                  </a:lnTo>
                  <a:lnTo>
                    <a:pt x="1309716" y="405677"/>
                  </a:lnTo>
                  <a:lnTo>
                    <a:pt x="1345221" y="378167"/>
                  </a:lnTo>
                  <a:lnTo>
                    <a:pt x="1357299" y="347046"/>
                  </a:lnTo>
                  <a:lnTo>
                    <a:pt x="1345799" y="315932"/>
                  </a:lnTo>
                  <a:lnTo>
                    <a:pt x="1310566" y="288443"/>
                  </a:lnTo>
                  <a:lnTo>
                    <a:pt x="794934" y="23509"/>
                  </a:lnTo>
                  <a:lnTo>
                    <a:pt x="753104" y="7836"/>
                  </a:lnTo>
                  <a:lnTo>
                    <a:pt x="705603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111711" y="2695306"/>
              <a:ext cx="1357630" cy="694690"/>
            </a:xfrm>
            <a:custGeom>
              <a:avLst/>
              <a:gdLst/>
              <a:ahLst/>
              <a:cxnLst/>
              <a:rect l="l" t="t" r="r" b="b"/>
              <a:pathLst>
                <a:path w="1357629" h="694689">
                  <a:moveTo>
                    <a:pt x="705603" y="0"/>
                  </a:moveTo>
                  <a:lnTo>
                    <a:pt x="656211" y="0"/>
                  </a:lnTo>
                  <a:lnTo>
                    <a:pt x="608710" y="7836"/>
                  </a:lnTo>
                  <a:lnTo>
                    <a:pt x="566880" y="23509"/>
                  </a:lnTo>
                  <a:lnTo>
                    <a:pt x="47894" y="288405"/>
                  </a:lnTo>
                  <a:lnTo>
                    <a:pt x="12041" y="315916"/>
                  </a:lnTo>
                  <a:lnTo>
                    <a:pt x="0" y="347040"/>
                  </a:lnTo>
                  <a:lnTo>
                    <a:pt x="11690" y="378161"/>
                  </a:lnTo>
                  <a:lnTo>
                    <a:pt x="47031" y="405664"/>
                  </a:lnTo>
                  <a:lnTo>
                    <a:pt x="562676" y="670574"/>
                  </a:lnTo>
                  <a:lnTo>
                    <a:pt x="604506" y="686247"/>
                  </a:lnTo>
                  <a:lnTo>
                    <a:pt x="652007" y="694083"/>
                  </a:lnTo>
                  <a:lnTo>
                    <a:pt x="701399" y="694083"/>
                  </a:lnTo>
                  <a:lnTo>
                    <a:pt x="748900" y="686247"/>
                  </a:lnTo>
                  <a:lnTo>
                    <a:pt x="790730" y="670574"/>
                  </a:lnTo>
                  <a:lnTo>
                    <a:pt x="1309716" y="405664"/>
                  </a:lnTo>
                  <a:lnTo>
                    <a:pt x="1345221" y="378161"/>
                  </a:lnTo>
                  <a:lnTo>
                    <a:pt x="1357299" y="347040"/>
                  </a:lnTo>
                  <a:lnTo>
                    <a:pt x="1345799" y="315916"/>
                  </a:lnTo>
                  <a:lnTo>
                    <a:pt x="1310566" y="288405"/>
                  </a:lnTo>
                  <a:lnTo>
                    <a:pt x="794934" y="23509"/>
                  </a:lnTo>
                  <a:lnTo>
                    <a:pt x="753104" y="7836"/>
                  </a:lnTo>
                  <a:lnTo>
                    <a:pt x="705603" y="0"/>
                  </a:lnTo>
                  <a:close/>
                </a:path>
              </a:pathLst>
            </a:custGeom>
            <a:solidFill>
              <a:srgbClr val="A4DD8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111687" y="2695306"/>
              <a:ext cx="1034415" cy="525145"/>
            </a:xfrm>
            <a:custGeom>
              <a:avLst/>
              <a:gdLst/>
              <a:ahLst/>
              <a:cxnLst/>
              <a:rect l="l" t="t" r="r" b="b"/>
              <a:pathLst>
                <a:path w="1034415" h="525144">
                  <a:moveTo>
                    <a:pt x="705611" y="0"/>
                  </a:moveTo>
                  <a:lnTo>
                    <a:pt x="656221" y="0"/>
                  </a:lnTo>
                  <a:lnTo>
                    <a:pt x="608721" y="7836"/>
                  </a:lnTo>
                  <a:lnTo>
                    <a:pt x="566891" y="23509"/>
                  </a:lnTo>
                  <a:lnTo>
                    <a:pt x="47893" y="288405"/>
                  </a:lnTo>
                  <a:lnTo>
                    <a:pt x="12039" y="315916"/>
                  </a:lnTo>
                  <a:lnTo>
                    <a:pt x="0" y="347040"/>
                  </a:lnTo>
                  <a:lnTo>
                    <a:pt x="11694" y="378161"/>
                  </a:lnTo>
                  <a:lnTo>
                    <a:pt x="47042" y="405664"/>
                  </a:lnTo>
                  <a:lnTo>
                    <a:pt x="279287" y="525121"/>
                  </a:lnTo>
                  <a:lnTo>
                    <a:pt x="292956" y="521381"/>
                  </a:lnTo>
                  <a:lnTo>
                    <a:pt x="331268" y="505842"/>
                  </a:lnTo>
                  <a:lnTo>
                    <a:pt x="1033044" y="147423"/>
                  </a:lnTo>
                  <a:lnTo>
                    <a:pt x="1033895" y="146686"/>
                  </a:lnTo>
                  <a:lnTo>
                    <a:pt x="794932" y="23509"/>
                  </a:lnTo>
                  <a:lnTo>
                    <a:pt x="753108" y="7836"/>
                  </a:lnTo>
                  <a:lnTo>
                    <a:pt x="705611" y="0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570476" y="2493073"/>
              <a:ext cx="1358265" cy="464820"/>
            </a:xfrm>
            <a:custGeom>
              <a:avLst/>
              <a:gdLst/>
              <a:ahLst/>
              <a:cxnLst/>
              <a:rect l="l" t="t" r="r" b="b"/>
              <a:pathLst>
                <a:path w="1358265" h="464819">
                  <a:moveTo>
                    <a:pt x="0" y="1333"/>
                  </a:moveTo>
                  <a:lnTo>
                    <a:pt x="825" y="116497"/>
                  </a:lnTo>
                  <a:lnTo>
                    <a:pt x="27009" y="162109"/>
                  </a:lnTo>
                  <a:lnTo>
                    <a:pt x="563422" y="440029"/>
                  </a:lnTo>
                  <a:lnTo>
                    <a:pt x="616257" y="458403"/>
                  </a:lnTo>
                  <a:lnTo>
                    <a:pt x="676808" y="464527"/>
                  </a:lnTo>
                  <a:lnTo>
                    <a:pt x="707666" y="462996"/>
                  </a:lnTo>
                  <a:lnTo>
                    <a:pt x="737676" y="458403"/>
                  </a:lnTo>
                  <a:lnTo>
                    <a:pt x="765919" y="450747"/>
                  </a:lnTo>
                  <a:lnTo>
                    <a:pt x="791476" y="440029"/>
                  </a:lnTo>
                  <a:lnTo>
                    <a:pt x="971712" y="348030"/>
                  </a:lnTo>
                  <a:lnTo>
                    <a:pt x="676605" y="348030"/>
                  </a:lnTo>
                  <a:lnTo>
                    <a:pt x="645791" y="346499"/>
                  </a:lnTo>
                  <a:lnTo>
                    <a:pt x="587849" y="334250"/>
                  </a:lnTo>
                  <a:lnTo>
                    <a:pt x="46951" y="58623"/>
                  </a:lnTo>
                  <a:lnTo>
                    <a:pt x="12064" y="31626"/>
                  </a:lnTo>
                  <a:lnTo>
                    <a:pt x="3142" y="16689"/>
                  </a:lnTo>
                  <a:lnTo>
                    <a:pt x="0" y="1333"/>
                  </a:lnTo>
                  <a:close/>
                </a:path>
                <a:path w="1358265" h="464819">
                  <a:moveTo>
                    <a:pt x="1357414" y="0"/>
                  </a:moveTo>
                  <a:lnTo>
                    <a:pt x="1330533" y="45494"/>
                  </a:lnTo>
                  <a:lnTo>
                    <a:pt x="790651" y="323532"/>
                  </a:lnTo>
                  <a:lnTo>
                    <a:pt x="737323" y="341906"/>
                  </a:lnTo>
                  <a:lnTo>
                    <a:pt x="676605" y="348030"/>
                  </a:lnTo>
                  <a:lnTo>
                    <a:pt x="971712" y="348030"/>
                  </a:lnTo>
                  <a:lnTo>
                    <a:pt x="1310462" y="175120"/>
                  </a:lnTo>
                  <a:lnTo>
                    <a:pt x="1346304" y="147485"/>
                  </a:lnTo>
                  <a:lnTo>
                    <a:pt x="1358239" y="116497"/>
                  </a:lnTo>
                  <a:lnTo>
                    <a:pt x="1357414" y="0"/>
                  </a:lnTo>
                  <a:close/>
                </a:path>
              </a:pathLst>
            </a:custGeom>
            <a:solidFill>
              <a:srgbClr val="4C8C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570678" y="2163824"/>
              <a:ext cx="1357630" cy="694690"/>
            </a:xfrm>
            <a:custGeom>
              <a:avLst/>
              <a:gdLst/>
              <a:ahLst/>
              <a:cxnLst/>
              <a:rect l="l" t="t" r="r" b="b"/>
              <a:pathLst>
                <a:path w="1357629" h="694689">
                  <a:moveTo>
                    <a:pt x="705294" y="0"/>
                  </a:moveTo>
                  <a:lnTo>
                    <a:pt x="655899" y="0"/>
                  </a:lnTo>
                  <a:lnTo>
                    <a:pt x="608393" y="7836"/>
                  </a:lnTo>
                  <a:lnTo>
                    <a:pt x="566561" y="23509"/>
                  </a:lnTo>
                  <a:lnTo>
                    <a:pt x="47575" y="288405"/>
                  </a:lnTo>
                  <a:lnTo>
                    <a:pt x="12076" y="316016"/>
                  </a:lnTo>
                  <a:lnTo>
                    <a:pt x="0" y="347314"/>
                  </a:lnTo>
                  <a:lnTo>
                    <a:pt x="11505" y="378470"/>
                  </a:lnTo>
                  <a:lnTo>
                    <a:pt x="46750" y="405652"/>
                  </a:lnTo>
                  <a:lnTo>
                    <a:pt x="562370" y="671310"/>
                  </a:lnTo>
                  <a:lnTo>
                    <a:pt x="604202" y="686617"/>
                  </a:lnTo>
                  <a:lnTo>
                    <a:pt x="651710" y="694271"/>
                  </a:lnTo>
                  <a:lnTo>
                    <a:pt x="701109" y="694271"/>
                  </a:lnTo>
                  <a:lnTo>
                    <a:pt x="748616" y="686617"/>
                  </a:lnTo>
                  <a:lnTo>
                    <a:pt x="790449" y="671310"/>
                  </a:lnTo>
                  <a:lnTo>
                    <a:pt x="1309435" y="405652"/>
                  </a:lnTo>
                  <a:lnTo>
                    <a:pt x="1345288" y="378470"/>
                  </a:lnTo>
                  <a:lnTo>
                    <a:pt x="1357325" y="347314"/>
                  </a:lnTo>
                  <a:lnTo>
                    <a:pt x="1345623" y="316016"/>
                  </a:lnTo>
                  <a:lnTo>
                    <a:pt x="1310260" y="288405"/>
                  </a:lnTo>
                  <a:lnTo>
                    <a:pt x="794615" y="23509"/>
                  </a:lnTo>
                  <a:lnTo>
                    <a:pt x="752794" y="7836"/>
                  </a:lnTo>
                  <a:lnTo>
                    <a:pt x="705294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70678" y="2146545"/>
              <a:ext cx="1357630" cy="694055"/>
            </a:xfrm>
            <a:custGeom>
              <a:avLst/>
              <a:gdLst/>
              <a:ahLst/>
              <a:cxnLst/>
              <a:rect l="l" t="t" r="r" b="b"/>
              <a:pathLst>
                <a:path w="1357629" h="694055">
                  <a:moveTo>
                    <a:pt x="705294" y="0"/>
                  </a:moveTo>
                  <a:lnTo>
                    <a:pt x="655899" y="0"/>
                  </a:lnTo>
                  <a:lnTo>
                    <a:pt x="608393" y="7656"/>
                  </a:lnTo>
                  <a:lnTo>
                    <a:pt x="566561" y="22969"/>
                  </a:lnTo>
                  <a:lnTo>
                    <a:pt x="47575" y="287879"/>
                  </a:lnTo>
                  <a:lnTo>
                    <a:pt x="12076" y="315490"/>
                  </a:lnTo>
                  <a:lnTo>
                    <a:pt x="0" y="346781"/>
                  </a:lnTo>
                  <a:lnTo>
                    <a:pt x="11505" y="377929"/>
                  </a:lnTo>
                  <a:lnTo>
                    <a:pt x="46750" y="405112"/>
                  </a:lnTo>
                  <a:lnTo>
                    <a:pt x="562370" y="670758"/>
                  </a:lnTo>
                  <a:lnTo>
                    <a:pt x="604202" y="686083"/>
                  </a:lnTo>
                  <a:lnTo>
                    <a:pt x="651710" y="693746"/>
                  </a:lnTo>
                  <a:lnTo>
                    <a:pt x="701109" y="693746"/>
                  </a:lnTo>
                  <a:lnTo>
                    <a:pt x="748616" y="686083"/>
                  </a:lnTo>
                  <a:lnTo>
                    <a:pt x="790449" y="670758"/>
                  </a:lnTo>
                  <a:lnTo>
                    <a:pt x="1309435" y="405112"/>
                  </a:lnTo>
                  <a:lnTo>
                    <a:pt x="1345288" y="377941"/>
                  </a:lnTo>
                  <a:lnTo>
                    <a:pt x="1357325" y="346873"/>
                  </a:lnTo>
                  <a:lnTo>
                    <a:pt x="1345623" y="315801"/>
                  </a:lnTo>
                  <a:lnTo>
                    <a:pt x="1310260" y="288615"/>
                  </a:lnTo>
                  <a:lnTo>
                    <a:pt x="794615" y="22969"/>
                  </a:lnTo>
                  <a:lnTo>
                    <a:pt x="752794" y="7656"/>
                  </a:lnTo>
                  <a:lnTo>
                    <a:pt x="705294" y="0"/>
                  </a:lnTo>
                  <a:close/>
                </a:path>
              </a:pathLst>
            </a:custGeom>
            <a:solidFill>
              <a:srgbClr val="6AC7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438132" y="3082143"/>
              <a:ext cx="2162810" cy="0"/>
            </a:xfrm>
            <a:custGeom>
              <a:avLst/>
              <a:gdLst/>
              <a:ahLst/>
              <a:cxnLst/>
              <a:rect l="l" t="t" r="r" b="b"/>
              <a:pathLst>
                <a:path w="2162809">
                  <a:moveTo>
                    <a:pt x="0" y="0"/>
                  </a:moveTo>
                  <a:lnTo>
                    <a:pt x="2162795" y="0"/>
                  </a:lnTo>
                </a:path>
              </a:pathLst>
            </a:custGeom>
            <a:ln w="19049">
              <a:solidFill>
                <a:srgbClr val="515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1403" y="3041268"/>
              <a:ext cx="81724" cy="817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438132" y="3649167"/>
              <a:ext cx="1689100" cy="1270"/>
            </a:xfrm>
            <a:custGeom>
              <a:avLst/>
              <a:gdLst/>
              <a:ahLst/>
              <a:cxnLst/>
              <a:rect l="l" t="t" r="r" b="b"/>
              <a:pathLst>
                <a:path w="1689100" h="1270">
                  <a:moveTo>
                    <a:pt x="0" y="0"/>
                  </a:moveTo>
                  <a:lnTo>
                    <a:pt x="1688496" y="849"/>
                  </a:lnTo>
                </a:path>
              </a:pathLst>
            </a:custGeom>
            <a:ln w="19049">
              <a:solidFill>
                <a:srgbClr val="515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17104" y="3609167"/>
              <a:ext cx="81724" cy="8172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438132" y="2514119"/>
              <a:ext cx="2637155" cy="0"/>
            </a:xfrm>
            <a:custGeom>
              <a:avLst/>
              <a:gdLst/>
              <a:ahLst/>
              <a:cxnLst/>
              <a:rect l="l" t="t" r="r" b="b"/>
              <a:pathLst>
                <a:path w="2637154">
                  <a:moveTo>
                    <a:pt x="0" y="0"/>
                  </a:moveTo>
                  <a:lnTo>
                    <a:pt x="2637094" y="0"/>
                  </a:lnTo>
                </a:path>
              </a:pathLst>
            </a:custGeom>
            <a:ln w="19049">
              <a:solidFill>
                <a:srgbClr val="515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65702" y="2473262"/>
              <a:ext cx="81724" cy="8173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438132" y="4218166"/>
              <a:ext cx="1214755" cy="0"/>
            </a:xfrm>
            <a:custGeom>
              <a:avLst/>
              <a:gdLst/>
              <a:ahLst/>
              <a:cxnLst/>
              <a:rect l="l" t="t" r="r" b="b"/>
              <a:pathLst>
                <a:path w="1214754">
                  <a:moveTo>
                    <a:pt x="0" y="0"/>
                  </a:moveTo>
                  <a:lnTo>
                    <a:pt x="1214197" y="0"/>
                  </a:lnTo>
                </a:path>
              </a:pathLst>
            </a:custGeom>
            <a:ln w="19049">
              <a:solidFill>
                <a:srgbClr val="515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2805" y="4177316"/>
              <a:ext cx="81724" cy="81724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2024268" y="4078566"/>
            <a:ext cx="6312535" cy="361315"/>
          </a:xfrm>
          <a:custGeom>
            <a:avLst/>
            <a:gdLst/>
            <a:ahLst/>
            <a:cxnLst/>
            <a:rect l="l" t="t" r="r" b="b"/>
            <a:pathLst>
              <a:path w="6312534" h="361314">
                <a:moveTo>
                  <a:pt x="60254" y="0"/>
                </a:moveTo>
                <a:lnTo>
                  <a:pt x="6312339" y="0"/>
                </a:lnTo>
                <a:lnTo>
                  <a:pt x="6312339" y="300999"/>
                </a:lnTo>
                <a:lnTo>
                  <a:pt x="6307609" y="324432"/>
                </a:lnTo>
                <a:lnTo>
                  <a:pt x="6294708" y="343568"/>
                </a:lnTo>
                <a:lnTo>
                  <a:pt x="6275573" y="356468"/>
                </a:lnTo>
                <a:lnTo>
                  <a:pt x="6252139" y="361199"/>
                </a:lnTo>
                <a:lnTo>
                  <a:pt x="52" y="361199"/>
                </a:lnTo>
                <a:lnTo>
                  <a:pt x="52" y="60199"/>
                </a:lnTo>
                <a:lnTo>
                  <a:pt x="4783" y="36766"/>
                </a:lnTo>
                <a:lnTo>
                  <a:pt x="17684" y="17631"/>
                </a:lnTo>
                <a:lnTo>
                  <a:pt x="36820" y="4730"/>
                </a:lnTo>
                <a:lnTo>
                  <a:pt x="60254" y="0"/>
                </a:lnTo>
                <a:close/>
              </a:path>
            </a:pathLst>
          </a:custGeom>
          <a:ln w="19049">
            <a:solidFill>
              <a:srgbClr val="51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303303" y="4132683"/>
            <a:ext cx="5756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Implement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indexing,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querying</a:t>
            </a:r>
            <a:r>
              <a:rPr sz="14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and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chat</a:t>
            </a:r>
            <a:r>
              <a:rPr sz="14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with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unstructured</a:t>
            </a:r>
            <a:r>
              <a:rPr sz="14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investor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reports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024268" y="2379945"/>
            <a:ext cx="6312535" cy="361315"/>
          </a:xfrm>
          <a:custGeom>
            <a:avLst/>
            <a:gdLst/>
            <a:ahLst/>
            <a:cxnLst/>
            <a:rect l="l" t="t" r="r" b="b"/>
            <a:pathLst>
              <a:path w="6312534" h="361314">
                <a:moveTo>
                  <a:pt x="60254" y="0"/>
                </a:moveTo>
                <a:lnTo>
                  <a:pt x="6312339" y="0"/>
                </a:lnTo>
                <a:lnTo>
                  <a:pt x="6312339" y="300999"/>
                </a:lnTo>
                <a:lnTo>
                  <a:pt x="6307609" y="324432"/>
                </a:lnTo>
                <a:lnTo>
                  <a:pt x="6294708" y="343568"/>
                </a:lnTo>
                <a:lnTo>
                  <a:pt x="6275573" y="356468"/>
                </a:lnTo>
                <a:lnTo>
                  <a:pt x="6252139" y="361199"/>
                </a:lnTo>
                <a:lnTo>
                  <a:pt x="54" y="361199"/>
                </a:lnTo>
                <a:lnTo>
                  <a:pt x="54" y="60199"/>
                </a:lnTo>
                <a:lnTo>
                  <a:pt x="4785" y="36767"/>
                </a:lnTo>
                <a:lnTo>
                  <a:pt x="17687" y="17632"/>
                </a:lnTo>
                <a:lnTo>
                  <a:pt x="36822" y="4730"/>
                </a:lnTo>
                <a:lnTo>
                  <a:pt x="60254" y="0"/>
                </a:lnTo>
                <a:close/>
              </a:path>
            </a:pathLst>
          </a:custGeom>
          <a:ln w="19049">
            <a:solidFill>
              <a:srgbClr val="00AC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24268" y="3497093"/>
            <a:ext cx="6312535" cy="361315"/>
          </a:xfrm>
          <a:custGeom>
            <a:avLst/>
            <a:gdLst/>
            <a:ahLst/>
            <a:cxnLst/>
            <a:rect l="l" t="t" r="r" b="b"/>
            <a:pathLst>
              <a:path w="6312534" h="361314">
                <a:moveTo>
                  <a:pt x="60254" y="0"/>
                </a:moveTo>
                <a:lnTo>
                  <a:pt x="6312339" y="0"/>
                </a:lnTo>
                <a:lnTo>
                  <a:pt x="6312339" y="300999"/>
                </a:lnTo>
                <a:lnTo>
                  <a:pt x="6307609" y="324432"/>
                </a:lnTo>
                <a:lnTo>
                  <a:pt x="6294708" y="343568"/>
                </a:lnTo>
                <a:lnTo>
                  <a:pt x="6275573" y="356468"/>
                </a:lnTo>
                <a:lnTo>
                  <a:pt x="6252139" y="361199"/>
                </a:lnTo>
                <a:lnTo>
                  <a:pt x="54" y="361199"/>
                </a:lnTo>
                <a:lnTo>
                  <a:pt x="54" y="60199"/>
                </a:lnTo>
                <a:lnTo>
                  <a:pt x="4785" y="36766"/>
                </a:lnTo>
                <a:lnTo>
                  <a:pt x="17687" y="17631"/>
                </a:lnTo>
                <a:lnTo>
                  <a:pt x="36822" y="4730"/>
                </a:lnTo>
                <a:lnTo>
                  <a:pt x="60254" y="0"/>
                </a:lnTo>
                <a:close/>
              </a:path>
            </a:pathLst>
          </a:custGeom>
          <a:ln w="19049">
            <a:solidFill>
              <a:srgbClr val="D3DF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24268" y="2938519"/>
            <a:ext cx="6312535" cy="361315"/>
          </a:xfrm>
          <a:custGeom>
            <a:avLst/>
            <a:gdLst/>
            <a:ahLst/>
            <a:cxnLst/>
            <a:rect l="l" t="t" r="r" b="b"/>
            <a:pathLst>
              <a:path w="6312534" h="361314">
                <a:moveTo>
                  <a:pt x="60254" y="0"/>
                </a:moveTo>
                <a:lnTo>
                  <a:pt x="6312339" y="0"/>
                </a:lnTo>
                <a:lnTo>
                  <a:pt x="6312339" y="300999"/>
                </a:lnTo>
                <a:lnTo>
                  <a:pt x="6307609" y="324432"/>
                </a:lnTo>
                <a:lnTo>
                  <a:pt x="6294708" y="343568"/>
                </a:lnTo>
                <a:lnTo>
                  <a:pt x="6275573" y="356468"/>
                </a:lnTo>
                <a:lnTo>
                  <a:pt x="6252139" y="361199"/>
                </a:lnTo>
                <a:lnTo>
                  <a:pt x="54" y="361199"/>
                </a:lnTo>
                <a:lnTo>
                  <a:pt x="54" y="60199"/>
                </a:lnTo>
                <a:lnTo>
                  <a:pt x="4785" y="36766"/>
                </a:lnTo>
                <a:lnTo>
                  <a:pt x="17687" y="17631"/>
                </a:lnTo>
                <a:lnTo>
                  <a:pt x="36822" y="4730"/>
                </a:lnTo>
                <a:lnTo>
                  <a:pt x="60254" y="0"/>
                </a:lnTo>
                <a:close/>
              </a:path>
            </a:pathLst>
          </a:custGeom>
          <a:ln w="19049">
            <a:solidFill>
              <a:srgbClr val="6AC7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204388" y="2434057"/>
            <a:ext cx="5953125" cy="135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Blend</a:t>
            </a:r>
            <a:r>
              <a:rPr sz="1400" spc="-3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golden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record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quantitative</a:t>
            </a:r>
            <a:r>
              <a:rPr sz="1400" spc="-3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data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with</a:t>
            </a:r>
            <a:r>
              <a:rPr sz="1400" spc="-2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qualitative</a:t>
            </a:r>
            <a:r>
              <a:rPr sz="1400" spc="-3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05"/>
              </a:spcBef>
            </a:pP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Develop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an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in-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house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PDF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quantitative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data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ingestion</a:t>
            </a:r>
            <a:r>
              <a:rPr sz="14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tool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10"/>
              </a:spcBef>
            </a:pP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Extend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the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functionality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to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other</a:t>
            </a:r>
            <a:r>
              <a:rPr sz="14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unstructured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documents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like</a:t>
            </a:r>
            <a:r>
              <a:rPr sz="14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515046"/>
                </a:solidFill>
                <a:latin typeface="Arial"/>
                <a:cs typeface="Arial"/>
              </a:rPr>
              <a:t>meeting</a:t>
            </a:r>
            <a:r>
              <a:rPr sz="14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515046"/>
                </a:solidFill>
                <a:latin typeface="Arial"/>
                <a:cs typeface="Arial"/>
              </a:rPr>
              <a:t>notes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669959" y="4077041"/>
            <a:ext cx="200660" cy="361315"/>
          </a:xfrm>
          <a:custGeom>
            <a:avLst/>
            <a:gdLst/>
            <a:ahLst/>
            <a:cxnLst/>
            <a:rect l="l" t="t" r="r" b="b"/>
            <a:pathLst>
              <a:path w="200660" h="361314">
                <a:moveTo>
                  <a:pt x="200099" y="361199"/>
                </a:moveTo>
                <a:lnTo>
                  <a:pt x="161156" y="359887"/>
                </a:lnTo>
                <a:lnTo>
                  <a:pt x="129354" y="356311"/>
                </a:lnTo>
                <a:lnTo>
                  <a:pt x="107912" y="351011"/>
                </a:lnTo>
                <a:lnTo>
                  <a:pt x="100049" y="344524"/>
                </a:lnTo>
                <a:lnTo>
                  <a:pt x="100049" y="194949"/>
                </a:lnTo>
                <a:lnTo>
                  <a:pt x="92187" y="188452"/>
                </a:lnTo>
                <a:lnTo>
                  <a:pt x="70746" y="183152"/>
                </a:lnTo>
                <a:lnTo>
                  <a:pt x="38944" y="179582"/>
                </a:lnTo>
                <a:lnTo>
                  <a:pt x="0" y="178274"/>
                </a:lnTo>
                <a:lnTo>
                  <a:pt x="38944" y="176962"/>
                </a:lnTo>
                <a:lnTo>
                  <a:pt x="70746" y="173384"/>
                </a:lnTo>
                <a:lnTo>
                  <a:pt x="92187" y="168075"/>
                </a:lnTo>
                <a:lnTo>
                  <a:pt x="100049" y="161574"/>
                </a:lnTo>
                <a:lnTo>
                  <a:pt x="100049" y="16674"/>
                </a:lnTo>
                <a:lnTo>
                  <a:pt x="107912" y="10177"/>
                </a:lnTo>
                <a:lnTo>
                  <a:pt x="129354" y="4878"/>
                </a:lnTo>
                <a:lnTo>
                  <a:pt x="161156" y="1308"/>
                </a:lnTo>
                <a:lnTo>
                  <a:pt x="200099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93774" y="4013186"/>
            <a:ext cx="10528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870" marR="5080" indent="-217804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scope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phase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63267" y="6565944"/>
            <a:ext cx="159067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The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right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way.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AC738"/>
                </a:solidFill>
                <a:latin typeface="Arial"/>
                <a:cs typeface="Arial"/>
              </a:rPr>
              <a:t>thorogood.com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095183" y="6565944"/>
            <a:ext cx="336931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Information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Classification: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PUBLIC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Generative</a:t>
            </a:r>
            <a:r>
              <a:rPr sz="900" spc="-5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AI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with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Databricks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79300" cy="6858000"/>
            <a:chOff x="0" y="0"/>
            <a:chExt cx="121793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793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65" y="229408"/>
              <a:ext cx="11712816" cy="66277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2235" y="6062334"/>
              <a:ext cx="1666455" cy="2094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09556" y="506420"/>
              <a:ext cx="2186597" cy="25081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4772" y="1067172"/>
            <a:ext cx="58902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Observations,</a:t>
            </a:r>
            <a:r>
              <a:rPr sz="36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suggestions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36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6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next?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8095183" y="6565944"/>
            <a:ext cx="3369310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Information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Classification: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PUBLIC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Generative</a:t>
            </a:r>
            <a:r>
              <a:rPr sz="900" spc="-5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AI</a:t>
            </a:r>
            <a:r>
              <a:rPr sz="9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with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Databricks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088" y="6559547"/>
            <a:ext cx="1281379" cy="14451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95199" y="6411936"/>
            <a:ext cx="11603990" cy="0"/>
          </a:xfrm>
          <a:custGeom>
            <a:avLst/>
            <a:gdLst/>
            <a:ahLst/>
            <a:cxnLst/>
            <a:rect l="l" t="t" r="r" b="b"/>
            <a:pathLst>
              <a:path w="11603990">
                <a:moveTo>
                  <a:pt x="0" y="0"/>
                </a:moveTo>
                <a:lnTo>
                  <a:pt x="11603376" y="0"/>
                </a:lnTo>
              </a:path>
            </a:pathLst>
          </a:custGeom>
          <a:ln w="9524">
            <a:solidFill>
              <a:srgbClr val="515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2426" y="200367"/>
            <a:ext cx="470027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Observation</a:t>
            </a:r>
            <a:r>
              <a:rPr sz="2600" b="1" spc="-85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dirty="0">
                <a:solidFill>
                  <a:srgbClr val="6AC738"/>
                </a:solidFill>
                <a:latin typeface="Arial"/>
                <a:cs typeface="Arial"/>
              </a:rPr>
              <a:t>and</a:t>
            </a:r>
            <a:r>
              <a:rPr sz="2600" b="1" spc="-85" dirty="0">
                <a:solidFill>
                  <a:srgbClr val="6AC738"/>
                </a:solidFill>
                <a:latin typeface="Arial"/>
                <a:cs typeface="Arial"/>
              </a:rPr>
              <a:t> </a:t>
            </a:r>
            <a:r>
              <a:rPr sz="2600" b="1" spc="-10" dirty="0">
                <a:solidFill>
                  <a:srgbClr val="6AC738"/>
                </a:solidFill>
                <a:latin typeface="Arial"/>
                <a:cs typeface="Arial"/>
              </a:rPr>
              <a:t>Suggestions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8131186" y="1225663"/>
            <a:ext cx="3631565" cy="348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825" marR="233679" indent="-365760" algn="just">
              <a:lnSpc>
                <a:spcPct val="105000"/>
              </a:lnSpc>
              <a:spcBef>
                <a:spcPts val="100"/>
              </a:spcBef>
              <a:buClr>
                <a:srgbClr val="007B85"/>
              </a:buClr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Focus</a:t>
            </a:r>
            <a:r>
              <a:rPr sz="18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on</a:t>
            </a:r>
            <a:r>
              <a:rPr sz="18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business</a:t>
            </a:r>
            <a:r>
              <a:rPr sz="18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15046"/>
                </a:solidFill>
                <a:latin typeface="Arial"/>
                <a:cs typeface="Arial"/>
              </a:rPr>
              <a:t>cases, 	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and</a:t>
            </a:r>
            <a:r>
              <a:rPr sz="18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what</a:t>
            </a:r>
            <a:r>
              <a:rPr sz="18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will</a:t>
            </a:r>
            <a:r>
              <a:rPr sz="18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deliver</a:t>
            </a:r>
            <a:r>
              <a:rPr sz="18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value</a:t>
            </a:r>
            <a:r>
              <a:rPr sz="18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15046"/>
                </a:solidFill>
                <a:latin typeface="Arial"/>
                <a:cs typeface="Arial"/>
              </a:rPr>
              <a:t>for 	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your</a:t>
            </a:r>
            <a:r>
              <a:rPr sz="18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15046"/>
                </a:solidFill>
                <a:latin typeface="Arial"/>
                <a:cs typeface="Arial"/>
              </a:rPr>
              <a:t>organization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5"/>
              </a:spcBef>
              <a:buClr>
                <a:srgbClr val="007B85"/>
              </a:buClr>
              <a:buFont typeface="Arial"/>
              <a:buChar char="●"/>
            </a:pPr>
            <a:endParaRPr sz="1800">
              <a:latin typeface="Arial"/>
              <a:cs typeface="Arial"/>
            </a:endParaRPr>
          </a:p>
          <a:p>
            <a:pPr marL="379095" marR="653415" indent="-367030">
              <a:lnSpc>
                <a:spcPct val="105000"/>
              </a:lnSpc>
              <a:buClr>
                <a:srgbClr val="007B85"/>
              </a:buClr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Think</a:t>
            </a:r>
            <a:r>
              <a:rPr sz="18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wider</a:t>
            </a:r>
            <a:r>
              <a:rPr sz="18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than</a:t>
            </a:r>
            <a:r>
              <a:rPr sz="1800" spc="-1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just</a:t>
            </a:r>
            <a:r>
              <a:rPr sz="18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15046"/>
                </a:solidFill>
                <a:latin typeface="Arial"/>
                <a:cs typeface="Arial"/>
              </a:rPr>
              <a:t>chat </a:t>
            </a:r>
            <a:r>
              <a:rPr sz="1800" spc="-10" dirty="0">
                <a:solidFill>
                  <a:srgbClr val="515046"/>
                </a:solidFill>
                <a:latin typeface="Arial"/>
                <a:cs typeface="Arial"/>
              </a:rPr>
              <a:t>models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buClr>
                <a:srgbClr val="007B85"/>
              </a:buClr>
              <a:buFont typeface="Arial"/>
              <a:buChar char="●"/>
            </a:pPr>
            <a:endParaRPr sz="1800">
              <a:latin typeface="Arial"/>
              <a:cs typeface="Arial"/>
            </a:endParaRPr>
          </a:p>
          <a:p>
            <a:pPr marL="379095" marR="5080" indent="-367030">
              <a:lnSpc>
                <a:spcPct val="105000"/>
              </a:lnSpc>
              <a:buClr>
                <a:srgbClr val="007B85"/>
              </a:buClr>
              <a:buChar char="●"/>
              <a:tabLst>
                <a:tab pos="379095" algn="l"/>
              </a:tabLst>
            </a:pPr>
            <a:r>
              <a:rPr sz="1800" spc="-20" dirty="0">
                <a:solidFill>
                  <a:srgbClr val="515046"/>
                </a:solidFill>
                <a:latin typeface="Arial"/>
                <a:cs typeface="Arial"/>
              </a:rPr>
              <a:t>Testing,</a:t>
            </a:r>
            <a:r>
              <a:rPr sz="1800" spc="-4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monitoring</a:t>
            </a:r>
            <a:r>
              <a:rPr sz="1800" spc="-3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and</a:t>
            </a:r>
            <a:r>
              <a:rPr sz="1800" spc="-3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15046"/>
                </a:solidFill>
                <a:latin typeface="Arial"/>
                <a:cs typeface="Arial"/>
              </a:rPr>
              <a:t>ongoing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improvement</a:t>
            </a:r>
            <a:r>
              <a:rPr sz="18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is</a:t>
            </a:r>
            <a:r>
              <a:rPr sz="1800" spc="-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15046"/>
                </a:solidFill>
                <a:latin typeface="Arial"/>
                <a:cs typeface="Arial"/>
              </a:rPr>
              <a:t>key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5"/>
              </a:spcBef>
              <a:buClr>
                <a:srgbClr val="007B85"/>
              </a:buClr>
              <a:buFont typeface="Arial"/>
              <a:buChar char="●"/>
            </a:pPr>
            <a:endParaRPr sz="1800">
              <a:latin typeface="Arial"/>
              <a:cs typeface="Arial"/>
            </a:endParaRPr>
          </a:p>
          <a:p>
            <a:pPr marL="379095" marR="335280" indent="-367030">
              <a:lnSpc>
                <a:spcPct val="105000"/>
              </a:lnSpc>
              <a:spcBef>
                <a:spcPts val="5"/>
              </a:spcBef>
              <a:buClr>
                <a:srgbClr val="007B85"/>
              </a:buClr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AI</a:t>
            </a:r>
            <a:r>
              <a:rPr sz="18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can</a:t>
            </a:r>
            <a:r>
              <a:rPr sz="18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build</a:t>
            </a:r>
            <a:r>
              <a:rPr sz="18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on</a:t>
            </a:r>
            <a:r>
              <a:rPr sz="18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and</a:t>
            </a:r>
            <a:r>
              <a:rPr sz="18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15046"/>
                </a:solidFill>
                <a:latin typeface="Arial"/>
                <a:cs typeface="Arial"/>
              </a:rPr>
              <a:t>augment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your</a:t>
            </a:r>
            <a:r>
              <a:rPr sz="18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15046"/>
                </a:solidFill>
                <a:latin typeface="Arial"/>
                <a:cs typeface="Arial"/>
              </a:rPr>
              <a:t>existing</a:t>
            </a:r>
            <a:r>
              <a:rPr sz="1800" spc="-1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15046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158" y="999063"/>
            <a:ext cx="7230073" cy="49290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63267" y="6565944"/>
            <a:ext cx="1590675" cy="1536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The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right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515046"/>
                </a:solidFill>
                <a:latin typeface="Arial"/>
                <a:cs typeface="Arial"/>
              </a:rPr>
              <a:t>way.</a:t>
            </a:r>
            <a:r>
              <a:rPr sz="900" spc="-20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515046"/>
                </a:solidFill>
                <a:latin typeface="Arial"/>
                <a:cs typeface="Arial"/>
              </a:rPr>
              <a:t>|</a:t>
            </a:r>
            <a:r>
              <a:rPr sz="900" spc="-15" dirty="0">
                <a:solidFill>
                  <a:srgbClr val="515046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6AC738"/>
                </a:solidFill>
                <a:latin typeface="Arial"/>
                <a:cs typeface="Arial"/>
              </a:rPr>
              <a:t>thorogood.com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4239" y="6469461"/>
            <a:ext cx="186721" cy="1866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0867" y="6471329"/>
            <a:ext cx="2793365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10"/>
              </a:lnSpc>
            </a:pP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©2023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Databricks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Inc.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693"/>
                </a:solidFill>
                <a:latin typeface="Arial"/>
                <a:cs typeface="Arial"/>
              </a:rPr>
              <a:t>—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All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rights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693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5819" y="6347790"/>
            <a:ext cx="10937240" cy="397510"/>
          </a:xfrm>
          <a:custGeom>
            <a:avLst/>
            <a:gdLst/>
            <a:ahLst/>
            <a:cxnLst/>
            <a:rect l="l" t="t" r="r" b="b"/>
            <a:pathLst>
              <a:path w="10937240" h="397509">
                <a:moveTo>
                  <a:pt x="10937100" y="0"/>
                </a:moveTo>
                <a:lnTo>
                  <a:pt x="0" y="0"/>
                </a:lnTo>
                <a:lnTo>
                  <a:pt x="0" y="397499"/>
                </a:lnTo>
                <a:lnTo>
                  <a:pt x="10937100" y="397499"/>
                </a:lnTo>
                <a:lnTo>
                  <a:pt x="10937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3698875" marR="5080" indent="-3674745">
              <a:lnSpc>
                <a:spcPts val="4320"/>
              </a:lnSpc>
              <a:spcBef>
                <a:spcPts val="640"/>
              </a:spcBef>
            </a:pPr>
            <a:r>
              <a:rPr dirty="0">
                <a:solidFill>
                  <a:srgbClr val="F9F7F3"/>
                </a:solidFill>
              </a:rPr>
              <a:t>As</a:t>
            </a:r>
            <a:r>
              <a:rPr spc="-70" dirty="0">
                <a:solidFill>
                  <a:srgbClr val="F9F7F3"/>
                </a:solidFill>
              </a:rPr>
              <a:t> </a:t>
            </a:r>
            <a:r>
              <a:rPr spc="120" dirty="0">
                <a:solidFill>
                  <a:srgbClr val="F9F7F3"/>
                </a:solidFill>
              </a:rPr>
              <a:t>you</a:t>
            </a:r>
            <a:r>
              <a:rPr spc="-70" dirty="0">
                <a:solidFill>
                  <a:srgbClr val="F9F7F3"/>
                </a:solidFill>
              </a:rPr>
              <a:t> </a:t>
            </a:r>
            <a:r>
              <a:rPr spc="155" dirty="0">
                <a:solidFill>
                  <a:srgbClr val="F9F7F3"/>
                </a:solidFill>
              </a:rPr>
              <a:t>embark</a:t>
            </a:r>
            <a:r>
              <a:rPr spc="-70" dirty="0">
                <a:solidFill>
                  <a:srgbClr val="F9F7F3"/>
                </a:solidFill>
              </a:rPr>
              <a:t> </a:t>
            </a:r>
            <a:r>
              <a:rPr spc="130" dirty="0">
                <a:solidFill>
                  <a:srgbClr val="F9F7F3"/>
                </a:solidFill>
              </a:rPr>
              <a:t>on</a:t>
            </a:r>
            <a:r>
              <a:rPr spc="-70" dirty="0">
                <a:solidFill>
                  <a:srgbClr val="F9F7F3"/>
                </a:solidFill>
              </a:rPr>
              <a:t> </a:t>
            </a:r>
            <a:r>
              <a:rPr dirty="0">
                <a:solidFill>
                  <a:srgbClr val="F9F7F3"/>
                </a:solidFill>
              </a:rPr>
              <a:t>a</a:t>
            </a:r>
            <a:r>
              <a:rPr spc="-70" dirty="0">
                <a:solidFill>
                  <a:srgbClr val="F9F7F3"/>
                </a:solidFill>
              </a:rPr>
              <a:t> </a:t>
            </a:r>
            <a:r>
              <a:rPr spc="135" dirty="0">
                <a:solidFill>
                  <a:srgbClr val="F9F7F3"/>
                </a:solidFill>
              </a:rPr>
              <a:t>journey</a:t>
            </a:r>
            <a:r>
              <a:rPr spc="-70" dirty="0">
                <a:solidFill>
                  <a:srgbClr val="F9F7F3"/>
                </a:solidFill>
              </a:rPr>
              <a:t> </a:t>
            </a:r>
            <a:r>
              <a:rPr spc="200" dirty="0">
                <a:solidFill>
                  <a:srgbClr val="F9F7F3"/>
                </a:solidFill>
              </a:rPr>
              <a:t>into</a:t>
            </a:r>
            <a:r>
              <a:rPr spc="-70" dirty="0">
                <a:solidFill>
                  <a:srgbClr val="F9F7F3"/>
                </a:solidFill>
              </a:rPr>
              <a:t> </a:t>
            </a:r>
            <a:r>
              <a:rPr spc="240" dirty="0">
                <a:solidFill>
                  <a:srgbClr val="F9F7F3"/>
                </a:solidFill>
              </a:rPr>
              <a:t>the</a:t>
            </a:r>
            <a:r>
              <a:rPr spc="-70" dirty="0">
                <a:solidFill>
                  <a:srgbClr val="F9F7F3"/>
                </a:solidFill>
              </a:rPr>
              <a:t> </a:t>
            </a:r>
            <a:r>
              <a:rPr spc="175" dirty="0">
                <a:solidFill>
                  <a:srgbClr val="F9F7F3"/>
                </a:solidFill>
              </a:rPr>
              <a:t>world</a:t>
            </a:r>
            <a:r>
              <a:rPr spc="-70" dirty="0">
                <a:solidFill>
                  <a:srgbClr val="F9F7F3"/>
                </a:solidFill>
              </a:rPr>
              <a:t> </a:t>
            </a:r>
            <a:r>
              <a:rPr spc="190" dirty="0">
                <a:solidFill>
                  <a:srgbClr val="F9F7F3"/>
                </a:solidFill>
              </a:rPr>
              <a:t>of </a:t>
            </a:r>
            <a:r>
              <a:rPr spc="110" dirty="0">
                <a:solidFill>
                  <a:srgbClr val="F9F7F3"/>
                </a:solidFill>
              </a:rPr>
              <a:t>Generative</a:t>
            </a:r>
            <a:r>
              <a:rPr spc="-85" dirty="0">
                <a:solidFill>
                  <a:srgbClr val="F9F7F3"/>
                </a:solidFill>
              </a:rPr>
              <a:t> </a:t>
            </a:r>
            <a:r>
              <a:rPr spc="-25" dirty="0">
                <a:solidFill>
                  <a:srgbClr val="F9F7F3"/>
                </a:solidFill>
              </a:rPr>
              <a:t>AI,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95360" y="3955948"/>
            <a:ext cx="640016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>
                <a:solidFill>
                  <a:srgbClr val="FE6046"/>
                </a:solidFill>
                <a:latin typeface="Arial"/>
                <a:cs typeface="Arial"/>
              </a:rPr>
              <a:t>here’s</a:t>
            </a:r>
            <a:r>
              <a:rPr sz="3300" spc="-20" dirty="0">
                <a:solidFill>
                  <a:srgbClr val="FE6046"/>
                </a:solidFill>
                <a:latin typeface="Arial"/>
                <a:cs typeface="Arial"/>
              </a:rPr>
              <a:t> </a:t>
            </a:r>
            <a:r>
              <a:rPr sz="3300" spc="195" dirty="0">
                <a:solidFill>
                  <a:srgbClr val="FE6046"/>
                </a:solidFill>
                <a:latin typeface="Arial"/>
                <a:cs typeface="Arial"/>
              </a:rPr>
              <a:t>the</a:t>
            </a:r>
            <a:r>
              <a:rPr sz="3300" spc="-15" dirty="0">
                <a:solidFill>
                  <a:srgbClr val="FE6046"/>
                </a:solidFill>
                <a:latin typeface="Arial"/>
                <a:cs typeface="Arial"/>
              </a:rPr>
              <a:t> </a:t>
            </a:r>
            <a:r>
              <a:rPr sz="3300" spc="140" dirty="0">
                <a:solidFill>
                  <a:srgbClr val="FE6046"/>
                </a:solidFill>
                <a:latin typeface="Arial"/>
                <a:cs typeface="Arial"/>
              </a:rPr>
              <a:t>immediate</a:t>
            </a:r>
            <a:r>
              <a:rPr sz="3300" spc="-15" dirty="0">
                <a:solidFill>
                  <a:srgbClr val="FE6046"/>
                </a:solidFill>
                <a:latin typeface="Arial"/>
                <a:cs typeface="Arial"/>
              </a:rPr>
              <a:t> </a:t>
            </a:r>
            <a:r>
              <a:rPr sz="3300" spc="135" dirty="0">
                <a:solidFill>
                  <a:srgbClr val="FE6046"/>
                </a:solidFill>
                <a:latin typeface="Arial"/>
                <a:cs typeface="Arial"/>
              </a:rPr>
              <a:t>next</a:t>
            </a:r>
            <a:r>
              <a:rPr sz="3300" spc="-15" dirty="0">
                <a:solidFill>
                  <a:srgbClr val="FE6046"/>
                </a:solidFill>
                <a:latin typeface="Arial"/>
                <a:cs typeface="Arial"/>
              </a:rPr>
              <a:t> </a:t>
            </a:r>
            <a:r>
              <a:rPr sz="3300" spc="-75" dirty="0">
                <a:solidFill>
                  <a:srgbClr val="FE6046"/>
                </a:solidFill>
                <a:latin typeface="Arial"/>
                <a:cs typeface="Arial"/>
              </a:rPr>
              <a:t>step…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8160" y="6457511"/>
            <a:ext cx="28162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©2022</a:t>
            </a:r>
            <a:r>
              <a:rPr sz="1100" spc="7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Databricks</a:t>
            </a:r>
            <a:r>
              <a:rPr sz="1100" spc="7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Inc.</a:t>
            </a:r>
            <a:r>
              <a:rPr sz="1100" spc="7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794"/>
                </a:solidFill>
                <a:latin typeface="Arial"/>
                <a:cs typeface="Arial"/>
              </a:rPr>
              <a:t>—</a:t>
            </a:r>
            <a:r>
              <a:rPr sz="1100" spc="7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All</a:t>
            </a:r>
            <a:r>
              <a:rPr sz="1100" spc="80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rights</a:t>
            </a:r>
            <a:r>
              <a:rPr sz="1100" spc="7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794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2" y="6473302"/>
            <a:ext cx="186673" cy="18667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913446" y="1511029"/>
            <a:ext cx="41275" cy="4425950"/>
            <a:chOff x="7913446" y="1511029"/>
            <a:chExt cx="41275" cy="4425950"/>
          </a:xfrm>
        </p:grpSpPr>
        <p:sp>
          <p:nvSpPr>
            <p:cNvPr id="6" name="object 6"/>
            <p:cNvSpPr/>
            <p:nvPr/>
          </p:nvSpPr>
          <p:spPr>
            <a:xfrm>
              <a:off x="7933883" y="1547129"/>
              <a:ext cx="0" cy="4354195"/>
            </a:xfrm>
            <a:custGeom>
              <a:avLst/>
              <a:gdLst/>
              <a:ahLst/>
              <a:cxnLst/>
              <a:rect l="l" t="t" r="r" b="b"/>
              <a:pathLst>
                <a:path h="4354195">
                  <a:moveTo>
                    <a:pt x="0" y="0"/>
                  </a:moveTo>
                  <a:lnTo>
                    <a:pt x="0" y="4353683"/>
                  </a:lnTo>
                </a:path>
              </a:pathLst>
            </a:custGeom>
            <a:ln w="9524">
              <a:solidFill>
                <a:srgbClr val="EF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18208" y="15157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37"/>
                  </a:moveTo>
                  <a:lnTo>
                    <a:pt x="7024" y="31337"/>
                  </a:lnTo>
                  <a:lnTo>
                    <a:pt x="0" y="24322"/>
                  </a:lnTo>
                  <a:lnTo>
                    <a:pt x="0" y="701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14"/>
                  </a:lnTo>
                  <a:lnTo>
                    <a:pt x="31349" y="24322"/>
                  </a:lnTo>
                  <a:lnTo>
                    <a:pt x="24324" y="31337"/>
                  </a:lnTo>
                  <a:close/>
                </a:path>
              </a:pathLst>
            </a:custGeom>
            <a:solidFill>
              <a:srgbClr val="EF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18208" y="15157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0"/>
                  </a:moveTo>
                  <a:lnTo>
                    <a:pt x="24324" y="0"/>
                  </a:lnTo>
                  <a:lnTo>
                    <a:pt x="31349" y="7014"/>
                  </a:lnTo>
                  <a:lnTo>
                    <a:pt x="31349" y="15669"/>
                  </a:lnTo>
                  <a:lnTo>
                    <a:pt x="31349" y="24322"/>
                  </a:lnTo>
                  <a:lnTo>
                    <a:pt x="24324" y="31337"/>
                  </a:lnTo>
                  <a:lnTo>
                    <a:pt x="15674" y="31337"/>
                  </a:lnTo>
                  <a:lnTo>
                    <a:pt x="7024" y="31337"/>
                  </a:lnTo>
                  <a:lnTo>
                    <a:pt x="0" y="24322"/>
                  </a:lnTo>
                  <a:lnTo>
                    <a:pt x="0" y="15669"/>
                  </a:lnTo>
                  <a:lnTo>
                    <a:pt x="0" y="7014"/>
                  </a:lnTo>
                  <a:lnTo>
                    <a:pt x="7024" y="0"/>
                  </a:lnTo>
                  <a:lnTo>
                    <a:pt x="15674" y="0"/>
                  </a:lnTo>
                  <a:close/>
                </a:path>
              </a:pathLst>
            </a:custGeom>
            <a:ln w="9524">
              <a:solidFill>
                <a:srgbClr val="EF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18208" y="59008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4" y="31349"/>
                  </a:moveTo>
                  <a:lnTo>
                    <a:pt x="15674" y="31349"/>
                  </a:lnTo>
                  <a:lnTo>
                    <a:pt x="7024" y="31349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24324"/>
                  </a:lnTo>
                  <a:lnTo>
                    <a:pt x="24324" y="31349"/>
                  </a:lnTo>
                  <a:close/>
                </a:path>
              </a:pathLst>
            </a:custGeom>
            <a:solidFill>
              <a:srgbClr val="EF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18208" y="59008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74" y="31349"/>
                  </a:moveTo>
                  <a:lnTo>
                    <a:pt x="7024" y="31349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7024" y="0"/>
                  </a:lnTo>
                  <a:lnTo>
                    <a:pt x="15674" y="0"/>
                  </a:lnTo>
                  <a:lnTo>
                    <a:pt x="24324" y="0"/>
                  </a:lnTo>
                  <a:lnTo>
                    <a:pt x="31349" y="7024"/>
                  </a:lnTo>
                  <a:lnTo>
                    <a:pt x="31349" y="15674"/>
                  </a:lnTo>
                  <a:lnTo>
                    <a:pt x="31349" y="24324"/>
                  </a:lnTo>
                  <a:lnTo>
                    <a:pt x="24324" y="31349"/>
                  </a:lnTo>
                  <a:lnTo>
                    <a:pt x="15674" y="31349"/>
                  </a:lnTo>
                  <a:close/>
                </a:path>
              </a:pathLst>
            </a:custGeom>
            <a:ln w="9524">
              <a:solidFill>
                <a:srgbClr val="EF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216129" y="1511029"/>
            <a:ext cx="41275" cy="4425950"/>
            <a:chOff x="4216129" y="1511029"/>
            <a:chExt cx="41275" cy="4425950"/>
          </a:xfrm>
        </p:grpSpPr>
        <p:sp>
          <p:nvSpPr>
            <p:cNvPr id="12" name="object 12"/>
            <p:cNvSpPr/>
            <p:nvPr/>
          </p:nvSpPr>
          <p:spPr>
            <a:xfrm>
              <a:off x="4236541" y="1547129"/>
              <a:ext cx="0" cy="4354195"/>
            </a:xfrm>
            <a:custGeom>
              <a:avLst/>
              <a:gdLst/>
              <a:ahLst/>
              <a:cxnLst/>
              <a:rect l="l" t="t" r="r" b="b"/>
              <a:pathLst>
                <a:path h="4354195">
                  <a:moveTo>
                    <a:pt x="0" y="0"/>
                  </a:moveTo>
                  <a:lnTo>
                    <a:pt x="0" y="4353683"/>
                  </a:lnTo>
                </a:path>
              </a:pathLst>
            </a:custGeom>
            <a:ln w="9524">
              <a:solidFill>
                <a:srgbClr val="EF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20891" y="15157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299" y="31337"/>
                  </a:moveTo>
                  <a:lnTo>
                    <a:pt x="6999" y="31337"/>
                  </a:lnTo>
                  <a:lnTo>
                    <a:pt x="0" y="24322"/>
                  </a:lnTo>
                  <a:lnTo>
                    <a:pt x="0" y="7014"/>
                  </a:lnTo>
                  <a:lnTo>
                    <a:pt x="6999" y="0"/>
                  </a:lnTo>
                  <a:lnTo>
                    <a:pt x="15649" y="0"/>
                  </a:lnTo>
                  <a:lnTo>
                    <a:pt x="24299" y="0"/>
                  </a:lnTo>
                  <a:lnTo>
                    <a:pt x="31324" y="7014"/>
                  </a:lnTo>
                  <a:lnTo>
                    <a:pt x="31324" y="24322"/>
                  </a:lnTo>
                  <a:lnTo>
                    <a:pt x="24299" y="31337"/>
                  </a:lnTo>
                  <a:close/>
                </a:path>
              </a:pathLst>
            </a:custGeom>
            <a:solidFill>
              <a:srgbClr val="EF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20891" y="15157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49" y="0"/>
                  </a:moveTo>
                  <a:lnTo>
                    <a:pt x="24299" y="0"/>
                  </a:lnTo>
                  <a:lnTo>
                    <a:pt x="31324" y="7014"/>
                  </a:lnTo>
                  <a:lnTo>
                    <a:pt x="31324" y="15669"/>
                  </a:lnTo>
                  <a:lnTo>
                    <a:pt x="31324" y="24322"/>
                  </a:lnTo>
                  <a:lnTo>
                    <a:pt x="24299" y="31337"/>
                  </a:lnTo>
                  <a:lnTo>
                    <a:pt x="15649" y="31337"/>
                  </a:lnTo>
                  <a:lnTo>
                    <a:pt x="6999" y="31337"/>
                  </a:lnTo>
                  <a:lnTo>
                    <a:pt x="0" y="24322"/>
                  </a:lnTo>
                  <a:lnTo>
                    <a:pt x="0" y="15669"/>
                  </a:lnTo>
                  <a:lnTo>
                    <a:pt x="0" y="7014"/>
                  </a:lnTo>
                  <a:lnTo>
                    <a:pt x="6999" y="0"/>
                  </a:lnTo>
                  <a:lnTo>
                    <a:pt x="15649" y="0"/>
                  </a:lnTo>
                  <a:close/>
                </a:path>
              </a:pathLst>
            </a:custGeom>
            <a:ln w="9524">
              <a:solidFill>
                <a:srgbClr val="EF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20891" y="59008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299" y="31349"/>
                  </a:moveTo>
                  <a:lnTo>
                    <a:pt x="15649" y="31349"/>
                  </a:lnTo>
                  <a:lnTo>
                    <a:pt x="6999" y="31349"/>
                  </a:lnTo>
                  <a:lnTo>
                    <a:pt x="0" y="24324"/>
                  </a:lnTo>
                  <a:lnTo>
                    <a:pt x="0" y="7024"/>
                  </a:lnTo>
                  <a:lnTo>
                    <a:pt x="6999" y="0"/>
                  </a:lnTo>
                  <a:lnTo>
                    <a:pt x="24299" y="0"/>
                  </a:lnTo>
                  <a:lnTo>
                    <a:pt x="31324" y="7024"/>
                  </a:lnTo>
                  <a:lnTo>
                    <a:pt x="31324" y="24324"/>
                  </a:lnTo>
                  <a:lnTo>
                    <a:pt x="24299" y="31349"/>
                  </a:lnTo>
                  <a:close/>
                </a:path>
              </a:pathLst>
            </a:custGeom>
            <a:solidFill>
              <a:srgbClr val="EF64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20891" y="59008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49" y="31349"/>
                  </a:moveTo>
                  <a:lnTo>
                    <a:pt x="6999" y="31349"/>
                  </a:lnTo>
                  <a:lnTo>
                    <a:pt x="0" y="24324"/>
                  </a:lnTo>
                  <a:lnTo>
                    <a:pt x="0" y="15674"/>
                  </a:lnTo>
                  <a:lnTo>
                    <a:pt x="0" y="7024"/>
                  </a:lnTo>
                  <a:lnTo>
                    <a:pt x="6999" y="0"/>
                  </a:lnTo>
                  <a:lnTo>
                    <a:pt x="15649" y="0"/>
                  </a:lnTo>
                  <a:lnTo>
                    <a:pt x="24299" y="0"/>
                  </a:lnTo>
                  <a:lnTo>
                    <a:pt x="31324" y="7024"/>
                  </a:lnTo>
                  <a:lnTo>
                    <a:pt x="31324" y="15674"/>
                  </a:lnTo>
                  <a:lnTo>
                    <a:pt x="31324" y="24324"/>
                  </a:lnTo>
                  <a:lnTo>
                    <a:pt x="24299" y="31349"/>
                  </a:lnTo>
                  <a:lnTo>
                    <a:pt x="15649" y="31349"/>
                  </a:lnTo>
                  <a:close/>
                </a:path>
              </a:pathLst>
            </a:custGeom>
            <a:ln w="9524">
              <a:solidFill>
                <a:srgbClr val="EF64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098" rIns="0" bIns="0" rtlCol="0">
            <a:spAutoFit/>
          </a:bodyPr>
          <a:lstStyle/>
          <a:p>
            <a:pPr marL="383540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What’s</a:t>
            </a:r>
            <a:r>
              <a:rPr spc="-75" dirty="0"/>
              <a:t> </a:t>
            </a:r>
            <a:r>
              <a:rPr spc="90" dirty="0"/>
              <a:t>Next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49099" y="3332480"/>
            <a:ext cx="3193415" cy="198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400" spc="-10" dirty="0">
                <a:solidFill>
                  <a:srgbClr val="1B3139"/>
                </a:solidFill>
                <a:latin typeface="Arial"/>
                <a:cs typeface="Arial"/>
              </a:rPr>
              <a:t>Reshape</a:t>
            </a:r>
            <a:r>
              <a:rPr sz="1400" spc="6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1B3139"/>
                </a:solidFill>
                <a:latin typeface="Arial"/>
                <a:cs typeface="Arial"/>
              </a:rPr>
              <a:t>the</a:t>
            </a:r>
            <a:r>
              <a:rPr sz="1400" spc="6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way</a:t>
            </a:r>
            <a:r>
              <a:rPr sz="1400" spc="6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you</a:t>
            </a:r>
            <a:r>
              <a:rPr sz="1400" spc="6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perceive</a:t>
            </a:r>
            <a:r>
              <a:rPr sz="1400" spc="7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1B3139"/>
                </a:solidFill>
                <a:latin typeface="Arial"/>
                <a:cs typeface="Arial"/>
              </a:rPr>
              <a:t>and </a:t>
            </a:r>
            <a:r>
              <a:rPr sz="1400" spc="55" dirty="0">
                <a:solidFill>
                  <a:srgbClr val="1B3139"/>
                </a:solidFill>
                <a:latin typeface="Arial"/>
                <a:cs typeface="Arial"/>
              </a:rPr>
              <a:t>implement</a:t>
            </a:r>
            <a:r>
              <a:rPr sz="1400" spc="7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governance</a:t>
            </a:r>
            <a:r>
              <a:rPr sz="1400" spc="7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in</a:t>
            </a:r>
            <a:r>
              <a:rPr sz="1400" spc="7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your</a:t>
            </a:r>
            <a:r>
              <a:rPr sz="1400" spc="7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1B3139"/>
                </a:solidFill>
                <a:latin typeface="Arial"/>
                <a:cs typeface="Arial"/>
              </a:rPr>
              <a:t>data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and</a:t>
            </a:r>
            <a:r>
              <a:rPr sz="1400" spc="8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B3139"/>
                </a:solidFill>
                <a:latin typeface="Arial"/>
                <a:cs typeface="Arial"/>
              </a:rPr>
              <a:t>AI</a:t>
            </a:r>
            <a:r>
              <a:rPr sz="1400" spc="8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initiatives.</a:t>
            </a:r>
            <a:r>
              <a:rPr sz="1400" spc="9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This</a:t>
            </a:r>
            <a:r>
              <a:rPr sz="1400" spc="8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webinar</a:t>
            </a:r>
            <a:r>
              <a:rPr sz="1400" spc="9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1B3139"/>
                </a:solidFill>
                <a:latin typeface="Arial"/>
                <a:cs typeface="Arial"/>
              </a:rPr>
              <a:t>is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tailored</a:t>
            </a:r>
            <a:r>
              <a:rPr sz="1400" spc="17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1B3139"/>
                </a:solidFill>
                <a:latin typeface="Arial"/>
                <a:cs typeface="Arial"/>
              </a:rPr>
              <a:t>for</a:t>
            </a:r>
            <a:r>
              <a:rPr sz="1400" spc="18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data</a:t>
            </a:r>
            <a:r>
              <a:rPr sz="1400" spc="17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enthusiasts,</a:t>
            </a:r>
            <a:r>
              <a:rPr sz="1400" spc="18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B3139"/>
                </a:solidFill>
                <a:latin typeface="Arial"/>
                <a:cs typeface="Arial"/>
              </a:rPr>
              <a:t>business </a:t>
            </a:r>
            <a:r>
              <a:rPr sz="1400" spc="10" dirty="0">
                <a:solidFill>
                  <a:srgbClr val="1B3139"/>
                </a:solidFill>
                <a:latin typeface="Arial"/>
                <a:cs typeface="Arial"/>
              </a:rPr>
              <a:t>leaders,</a:t>
            </a:r>
            <a:r>
              <a:rPr sz="1400" spc="10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1B3139"/>
                </a:solidFill>
                <a:latin typeface="Arial"/>
                <a:cs typeface="Arial"/>
              </a:rPr>
              <a:t>and</a:t>
            </a:r>
            <a:r>
              <a:rPr sz="1400" spc="11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1B3139"/>
                </a:solidFill>
                <a:latin typeface="Arial"/>
                <a:cs typeface="Arial"/>
              </a:rPr>
              <a:t>technology</a:t>
            </a:r>
            <a:r>
              <a:rPr sz="1400" spc="10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B3139"/>
                </a:solidFill>
                <a:latin typeface="Arial"/>
                <a:cs typeface="Arial"/>
              </a:rPr>
              <a:t>professionals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seeking</a:t>
            </a:r>
            <a:r>
              <a:rPr sz="1400" spc="4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1B3139"/>
                </a:solidFill>
                <a:latin typeface="Arial"/>
                <a:cs typeface="Arial"/>
              </a:rPr>
              <a:t>to</a:t>
            </a:r>
            <a:r>
              <a:rPr sz="1400" spc="4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strike</a:t>
            </a:r>
            <a:r>
              <a:rPr sz="1400" spc="4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1B3139"/>
                </a:solidFill>
                <a:latin typeface="Arial"/>
                <a:cs typeface="Arial"/>
              </a:rPr>
              <a:t>the</a:t>
            </a:r>
            <a:r>
              <a:rPr sz="1400" spc="4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1B3139"/>
                </a:solidFill>
                <a:latin typeface="Arial"/>
                <a:cs typeface="Arial"/>
              </a:rPr>
              <a:t>right</a:t>
            </a:r>
            <a:r>
              <a:rPr sz="1400" spc="4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B3139"/>
                </a:solidFill>
                <a:latin typeface="Arial"/>
                <a:cs typeface="Arial"/>
              </a:rPr>
              <a:t>balance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between</a:t>
            </a:r>
            <a:r>
              <a:rPr sz="1400" spc="21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governance</a:t>
            </a:r>
            <a:r>
              <a:rPr sz="1400" spc="21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and</a:t>
            </a:r>
            <a:r>
              <a:rPr sz="1400" spc="21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innovation</a:t>
            </a:r>
            <a:r>
              <a:rPr sz="1400" spc="21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1B3139"/>
                </a:solidFill>
                <a:latin typeface="Arial"/>
                <a:cs typeface="Arial"/>
              </a:rPr>
              <a:t>in </a:t>
            </a:r>
            <a:r>
              <a:rPr sz="1400" spc="-10" dirty="0">
                <a:solidFill>
                  <a:srgbClr val="1B3139"/>
                </a:solidFill>
                <a:latin typeface="Arial"/>
                <a:cs typeface="Arial"/>
              </a:rPr>
              <a:t>GenAI</a:t>
            </a:r>
            <a:r>
              <a:rPr sz="1400" spc="-1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use</a:t>
            </a:r>
            <a:r>
              <a:rPr sz="1400" spc="-10" dirty="0">
                <a:solidFill>
                  <a:srgbClr val="1B3139"/>
                </a:solidFill>
                <a:latin typeface="Arial"/>
                <a:cs typeface="Arial"/>
              </a:rPr>
              <a:t> cases.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69777" y="3332480"/>
            <a:ext cx="3240405" cy="2864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Join</a:t>
            </a:r>
            <a:r>
              <a:rPr sz="1400" spc="1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us</a:t>
            </a:r>
            <a:r>
              <a:rPr sz="1400" spc="1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1B3139"/>
                </a:solidFill>
                <a:latin typeface="Arial"/>
                <a:cs typeface="Arial"/>
              </a:rPr>
              <a:t>for</a:t>
            </a:r>
            <a:r>
              <a:rPr sz="1400" spc="1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an</a:t>
            </a:r>
            <a:r>
              <a:rPr sz="1400" spc="1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1B3139"/>
                </a:solidFill>
                <a:latin typeface="Arial"/>
                <a:cs typeface="Arial"/>
              </a:rPr>
              <a:t>in-</a:t>
            </a:r>
            <a:r>
              <a:rPr sz="1400" spc="70" dirty="0">
                <a:solidFill>
                  <a:srgbClr val="1B3139"/>
                </a:solidFill>
                <a:latin typeface="Arial"/>
                <a:cs typeface="Arial"/>
              </a:rPr>
              <a:t>person</a:t>
            </a:r>
            <a:r>
              <a:rPr sz="1400" spc="1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1B3139"/>
                </a:solidFill>
                <a:latin typeface="Arial"/>
                <a:cs typeface="Arial"/>
              </a:rPr>
              <a:t>half-</a:t>
            </a:r>
            <a:r>
              <a:rPr sz="1400" spc="70" dirty="0">
                <a:solidFill>
                  <a:srgbClr val="1B3139"/>
                </a:solidFill>
                <a:latin typeface="Arial"/>
                <a:cs typeface="Arial"/>
              </a:rPr>
              <a:t>day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B3139"/>
                </a:solidFill>
                <a:latin typeface="Arial"/>
                <a:cs typeface="Arial"/>
              </a:rPr>
              <a:t>event </a:t>
            </a:r>
            <a:r>
              <a:rPr sz="1400" spc="10" dirty="0">
                <a:solidFill>
                  <a:srgbClr val="1B3139"/>
                </a:solidFill>
                <a:latin typeface="Arial"/>
                <a:cs typeface="Arial"/>
              </a:rPr>
              <a:t>and</a:t>
            </a:r>
            <a:r>
              <a:rPr sz="1400" spc="7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1B3139"/>
                </a:solidFill>
                <a:latin typeface="Arial"/>
                <a:cs typeface="Arial"/>
              </a:rPr>
              <a:t>dive</a:t>
            </a:r>
            <a:r>
              <a:rPr sz="1400" spc="7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1B3139"/>
                </a:solidFill>
                <a:latin typeface="Arial"/>
                <a:cs typeface="Arial"/>
              </a:rPr>
              <a:t>into</a:t>
            </a:r>
            <a:r>
              <a:rPr sz="1400" spc="7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1B3139"/>
                </a:solidFill>
                <a:latin typeface="Arial"/>
                <a:cs typeface="Arial"/>
              </a:rPr>
              <a:t>this</a:t>
            </a:r>
            <a:r>
              <a:rPr sz="1400" spc="7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1B3139"/>
                </a:solidFill>
                <a:latin typeface="Arial"/>
                <a:cs typeface="Arial"/>
              </a:rPr>
              <a:t>fundamental</a:t>
            </a:r>
            <a:r>
              <a:rPr sz="1400" spc="7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1B3139"/>
                </a:solidFill>
                <a:latin typeface="Arial"/>
                <a:cs typeface="Arial"/>
              </a:rPr>
              <a:t>shift</a:t>
            </a:r>
            <a:r>
              <a:rPr sz="1400" spc="7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1B3139"/>
                </a:solidFill>
                <a:latin typeface="Arial"/>
                <a:cs typeface="Arial"/>
              </a:rPr>
              <a:t>in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data</a:t>
            </a:r>
            <a:r>
              <a:rPr sz="1400" spc="18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platforms.</a:t>
            </a:r>
            <a:r>
              <a:rPr sz="1400" spc="18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Whether</a:t>
            </a:r>
            <a:r>
              <a:rPr sz="1400" spc="18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you</a:t>
            </a:r>
            <a:r>
              <a:rPr sz="1400" spc="18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aim</a:t>
            </a:r>
            <a:r>
              <a:rPr sz="1400" spc="18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1B3139"/>
                </a:solidFill>
                <a:latin typeface="Arial"/>
                <a:cs typeface="Arial"/>
              </a:rPr>
              <a:t>to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democratize</a:t>
            </a:r>
            <a:r>
              <a:rPr sz="1400" spc="15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data</a:t>
            </a:r>
            <a:r>
              <a:rPr sz="1400" spc="16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and</a:t>
            </a:r>
            <a:r>
              <a:rPr sz="1400" spc="16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B3139"/>
                </a:solidFill>
                <a:latin typeface="Arial"/>
                <a:cs typeface="Arial"/>
              </a:rPr>
              <a:t>AI</a:t>
            </a:r>
            <a:r>
              <a:rPr sz="1400" spc="15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across</a:t>
            </a:r>
            <a:r>
              <a:rPr sz="1400" spc="16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1B3139"/>
                </a:solidFill>
                <a:latin typeface="Arial"/>
                <a:cs typeface="Arial"/>
              </a:rPr>
              <a:t>your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organization</a:t>
            </a:r>
            <a:r>
              <a:rPr sz="1400" spc="10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or</a:t>
            </a:r>
            <a:r>
              <a:rPr sz="1400" spc="10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you</a:t>
            </a:r>
            <a:r>
              <a:rPr sz="1400" spc="10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simply</a:t>
            </a:r>
            <a:r>
              <a:rPr sz="1400" spc="10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1B3139"/>
                </a:solidFill>
                <a:latin typeface="Arial"/>
                <a:cs typeface="Arial"/>
              </a:rPr>
              <a:t>want</a:t>
            </a:r>
            <a:r>
              <a:rPr sz="1400" spc="10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1B3139"/>
                </a:solidFill>
                <a:latin typeface="Arial"/>
                <a:cs typeface="Arial"/>
              </a:rPr>
              <a:t>to</a:t>
            </a:r>
            <a:r>
              <a:rPr sz="1400" spc="10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1B3139"/>
                </a:solidFill>
                <a:latin typeface="Arial"/>
                <a:cs typeface="Arial"/>
              </a:rPr>
              <a:t>see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how</a:t>
            </a:r>
            <a:r>
              <a:rPr sz="1400" spc="13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data</a:t>
            </a:r>
            <a:r>
              <a:rPr sz="1400" spc="14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intelligence</a:t>
            </a:r>
            <a:r>
              <a:rPr sz="1400" spc="14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50" dirty="0">
                <a:solidFill>
                  <a:srgbClr val="1B3139"/>
                </a:solidFill>
                <a:latin typeface="Arial"/>
                <a:cs typeface="Arial"/>
              </a:rPr>
              <a:t>platforms</a:t>
            </a:r>
            <a:r>
              <a:rPr sz="1400" spc="14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B3139"/>
                </a:solidFill>
                <a:latin typeface="Arial"/>
                <a:cs typeface="Arial"/>
              </a:rPr>
              <a:t>handle </a:t>
            </a:r>
            <a:r>
              <a:rPr sz="1400" spc="60" dirty="0">
                <a:solidFill>
                  <a:srgbClr val="1B3139"/>
                </a:solidFill>
                <a:latin typeface="Arial"/>
                <a:cs typeface="Arial"/>
              </a:rPr>
              <a:t>production-</a:t>
            </a:r>
            <a:r>
              <a:rPr sz="1400" spc="70" dirty="0">
                <a:solidFill>
                  <a:srgbClr val="1B3139"/>
                </a:solidFill>
                <a:latin typeface="Arial"/>
                <a:cs typeface="Arial"/>
              </a:rPr>
              <a:t>scale</a:t>
            </a:r>
            <a:r>
              <a:rPr sz="1400" spc="-4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B3139"/>
                </a:solidFill>
                <a:latin typeface="Arial"/>
                <a:cs typeface="Arial"/>
              </a:rPr>
              <a:t>AI</a:t>
            </a:r>
            <a:r>
              <a:rPr sz="1400" spc="-4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B3139"/>
                </a:solidFill>
                <a:latin typeface="Arial"/>
                <a:cs typeface="Arial"/>
              </a:rPr>
              <a:t>training,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governance</a:t>
            </a:r>
            <a:r>
              <a:rPr sz="1400" spc="4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or</a:t>
            </a:r>
            <a:r>
              <a:rPr sz="1400" spc="4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95" dirty="0">
                <a:solidFill>
                  <a:srgbClr val="1B3139"/>
                </a:solidFill>
                <a:latin typeface="Arial"/>
                <a:cs typeface="Arial"/>
              </a:rPr>
              <a:t>ETL</a:t>
            </a:r>
            <a:r>
              <a:rPr sz="1400" spc="4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190" dirty="0">
                <a:solidFill>
                  <a:srgbClr val="1B3139"/>
                </a:solidFill>
                <a:latin typeface="Arial"/>
                <a:cs typeface="Arial"/>
              </a:rPr>
              <a:t>—</a:t>
            </a:r>
            <a:r>
              <a:rPr sz="1400" spc="4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you’ll</a:t>
            </a:r>
            <a:r>
              <a:rPr sz="1400" spc="4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walk</a:t>
            </a:r>
            <a:r>
              <a:rPr sz="1400" spc="4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1B3139"/>
                </a:solidFill>
                <a:latin typeface="Arial"/>
                <a:cs typeface="Arial"/>
              </a:rPr>
              <a:t>away </a:t>
            </a:r>
            <a:r>
              <a:rPr sz="1400" spc="60" dirty="0">
                <a:solidFill>
                  <a:srgbClr val="1B3139"/>
                </a:solidFill>
                <a:latin typeface="Arial"/>
                <a:cs typeface="Arial"/>
              </a:rPr>
              <a:t>with</a:t>
            </a:r>
            <a:r>
              <a:rPr sz="1400" spc="13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1B3139"/>
                </a:solidFill>
                <a:latin typeface="Arial"/>
                <a:cs typeface="Arial"/>
              </a:rPr>
              <a:t>actionable</a:t>
            </a:r>
            <a:r>
              <a:rPr sz="1400" spc="13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B3139"/>
                </a:solidFill>
                <a:latin typeface="Arial"/>
                <a:cs typeface="Arial"/>
              </a:rPr>
              <a:t>strategies.</a:t>
            </a:r>
            <a:endParaRPr sz="1400">
              <a:latin typeface="Arial"/>
              <a:cs typeface="Arial"/>
            </a:endParaRPr>
          </a:p>
          <a:p>
            <a:pPr marL="12700" marR="191770">
              <a:lnSpc>
                <a:spcPct val="114999"/>
              </a:lnSpc>
              <a:spcBef>
                <a:spcPts val="1100"/>
              </a:spcBef>
            </a:pPr>
            <a:r>
              <a:rPr sz="1400" b="1" dirty="0">
                <a:solidFill>
                  <a:srgbClr val="1B3139"/>
                </a:solidFill>
                <a:latin typeface="Arial"/>
                <a:cs typeface="Arial"/>
              </a:rPr>
              <a:t>Find</a:t>
            </a:r>
            <a:r>
              <a:rPr sz="1400" b="1" spc="8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b="1" spc="65" dirty="0">
                <a:solidFill>
                  <a:srgbClr val="1B3139"/>
                </a:solidFill>
                <a:latin typeface="Arial"/>
                <a:cs typeface="Arial"/>
              </a:rPr>
              <a:t>the</a:t>
            </a:r>
            <a:r>
              <a:rPr sz="1400" b="1" spc="8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1B3139"/>
                </a:solidFill>
                <a:latin typeface="Arial"/>
                <a:cs typeface="Arial"/>
              </a:rPr>
              <a:t>next</a:t>
            </a:r>
            <a:r>
              <a:rPr sz="1400" b="1" spc="8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1B3139"/>
                </a:solidFill>
                <a:latin typeface="Arial"/>
                <a:cs typeface="Arial"/>
              </a:rPr>
              <a:t>Data</a:t>
            </a:r>
            <a:r>
              <a:rPr sz="1400" b="1" spc="8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1B3139"/>
                </a:solidFill>
                <a:latin typeface="Arial"/>
                <a:cs typeface="Arial"/>
              </a:rPr>
              <a:t>Intelligence</a:t>
            </a:r>
            <a:r>
              <a:rPr sz="1400" b="1" spc="8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1B3139"/>
                </a:solidFill>
                <a:latin typeface="Arial"/>
                <a:cs typeface="Arial"/>
              </a:rPr>
              <a:t>Day </a:t>
            </a:r>
            <a:r>
              <a:rPr sz="1400" b="1" dirty="0">
                <a:solidFill>
                  <a:srgbClr val="1B3139"/>
                </a:solidFill>
                <a:latin typeface="Arial"/>
                <a:cs typeface="Arial"/>
              </a:rPr>
              <a:t>near</a:t>
            </a:r>
            <a:r>
              <a:rPr sz="1400" b="1" spc="8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1B3139"/>
                </a:solidFill>
                <a:latin typeface="Arial"/>
                <a:cs typeface="Arial"/>
              </a:rPr>
              <a:t>you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55051" y="3332480"/>
            <a:ext cx="3126105" cy="1252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We</a:t>
            </a:r>
            <a:r>
              <a:rPr sz="1400" spc="6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would</a:t>
            </a:r>
            <a:r>
              <a:rPr sz="1400" spc="6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like</a:t>
            </a:r>
            <a:r>
              <a:rPr sz="1400" spc="6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95" dirty="0">
                <a:solidFill>
                  <a:srgbClr val="1B3139"/>
                </a:solidFill>
                <a:latin typeface="Arial"/>
                <a:cs typeface="Arial"/>
              </a:rPr>
              <a:t>to</a:t>
            </a:r>
            <a:r>
              <a:rPr sz="1400" spc="6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invite</a:t>
            </a:r>
            <a:r>
              <a:rPr sz="1400" spc="6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you</a:t>
            </a:r>
            <a:r>
              <a:rPr sz="1400" spc="6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70" dirty="0">
                <a:solidFill>
                  <a:srgbClr val="1B3139"/>
                </a:solidFill>
                <a:latin typeface="Arial"/>
                <a:cs typeface="Arial"/>
              </a:rPr>
              <a:t>to </a:t>
            </a:r>
            <a:r>
              <a:rPr sz="1400" spc="55" dirty="0">
                <a:solidFill>
                  <a:srgbClr val="1B3139"/>
                </a:solidFill>
                <a:latin typeface="Arial"/>
                <a:cs typeface="Arial"/>
              </a:rPr>
              <a:t>complimentary</a:t>
            </a:r>
            <a:r>
              <a:rPr sz="1400" spc="8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1B3139"/>
                </a:solidFill>
                <a:latin typeface="Arial"/>
                <a:cs typeface="Arial"/>
              </a:rPr>
              <a:t>consultation</a:t>
            </a:r>
            <a:r>
              <a:rPr sz="1400" spc="8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60" dirty="0">
                <a:solidFill>
                  <a:srgbClr val="1B3139"/>
                </a:solidFill>
                <a:latin typeface="Arial"/>
                <a:cs typeface="Arial"/>
              </a:rPr>
              <a:t>with</a:t>
            </a:r>
            <a:r>
              <a:rPr sz="1400" spc="8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1B3139"/>
                </a:solidFill>
                <a:latin typeface="Arial"/>
                <a:cs typeface="Arial"/>
              </a:rPr>
              <a:t>the </a:t>
            </a:r>
            <a:r>
              <a:rPr sz="1400" b="1" dirty="0">
                <a:solidFill>
                  <a:srgbClr val="1B3139"/>
                </a:solidFill>
                <a:latin typeface="Arial"/>
                <a:cs typeface="Arial"/>
              </a:rPr>
              <a:t>Thorogood</a:t>
            </a:r>
            <a:r>
              <a:rPr sz="1400" b="1" spc="4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team.</a:t>
            </a:r>
            <a:r>
              <a:rPr sz="1400" spc="5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1B3139"/>
                </a:solidFill>
                <a:latin typeface="Arial"/>
                <a:cs typeface="Arial"/>
              </a:rPr>
              <a:t>Please</a:t>
            </a:r>
            <a:r>
              <a:rPr sz="1400" spc="5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register</a:t>
            </a:r>
            <a:r>
              <a:rPr sz="1400" spc="5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1B3139"/>
                </a:solidFill>
                <a:latin typeface="Arial"/>
                <a:cs typeface="Arial"/>
              </a:rPr>
              <a:t>your </a:t>
            </a:r>
            <a:r>
              <a:rPr sz="1400" spc="45" dirty="0">
                <a:solidFill>
                  <a:srgbClr val="1B3139"/>
                </a:solidFill>
                <a:latin typeface="Arial"/>
                <a:cs typeface="Arial"/>
              </a:rPr>
              <a:t>interest</a:t>
            </a:r>
            <a:r>
              <a:rPr sz="1400" spc="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here;</a:t>
            </a:r>
            <a:r>
              <a:rPr sz="1400" spc="1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a</a:t>
            </a:r>
            <a:r>
              <a:rPr sz="1400" spc="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1B3139"/>
                </a:solidFill>
                <a:latin typeface="Arial"/>
                <a:cs typeface="Arial"/>
              </a:rPr>
              <a:t>member</a:t>
            </a:r>
            <a:r>
              <a:rPr sz="1400" spc="1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65" dirty="0">
                <a:solidFill>
                  <a:srgbClr val="1B3139"/>
                </a:solidFill>
                <a:latin typeface="Arial"/>
                <a:cs typeface="Arial"/>
              </a:rPr>
              <a:t>of</a:t>
            </a:r>
            <a:r>
              <a:rPr sz="1400" spc="1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our</a:t>
            </a:r>
            <a:r>
              <a:rPr sz="1400" spc="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35" dirty="0">
                <a:solidFill>
                  <a:srgbClr val="1B3139"/>
                </a:solidFill>
                <a:latin typeface="Arial"/>
                <a:cs typeface="Arial"/>
              </a:rPr>
              <a:t>team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will</a:t>
            </a:r>
            <a:r>
              <a:rPr sz="1400" spc="5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1B3139"/>
                </a:solidFill>
                <a:latin typeface="Arial"/>
                <a:cs typeface="Arial"/>
              </a:rPr>
              <a:t>reach</a:t>
            </a:r>
            <a:r>
              <a:rPr sz="1400" spc="5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75" dirty="0">
                <a:solidFill>
                  <a:srgbClr val="1B3139"/>
                </a:solidFill>
                <a:latin typeface="Arial"/>
                <a:cs typeface="Arial"/>
              </a:rPr>
              <a:t>out</a:t>
            </a:r>
            <a:r>
              <a:rPr sz="1400" spc="6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1B3139"/>
                </a:solidFill>
                <a:latin typeface="Arial"/>
                <a:cs typeface="Arial"/>
              </a:rPr>
              <a:t>shortly.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3370" y="1368361"/>
            <a:ext cx="274447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000" b="1" dirty="0">
                <a:solidFill>
                  <a:srgbClr val="1B3139"/>
                </a:solidFill>
                <a:latin typeface="Arial"/>
                <a:cs typeface="Arial"/>
              </a:rPr>
              <a:t>Governing</a:t>
            </a:r>
            <a:r>
              <a:rPr sz="2000" b="1" spc="-8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b="1" spc="-65" dirty="0">
                <a:solidFill>
                  <a:srgbClr val="1B3139"/>
                </a:solidFill>
                <a:latin typeface="Arial"/>
                <a:cs typeface="Arial"/>
              </a:rPr>
              <a:t>Your</a:t>
            </a:r>
            <a:r>
              <a:rPr sz="2000" b="1" spc="-8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b="1" spc="35" dirty="0">
                <a:solidFill>
                  <a:srgbClr val="1B3139"/>
                </a:solidFill>
                <a:latin typeface="Arial"/>
                <a:cs typeface="Arial"/>
              </a:rPr>
              <a:t>Data </a:t>
            </a:r>
            <a:r>
              <a:rPr sz="2000" b="1" dirty="0">
                <a:solidFill>
                  <a:srgbClr val="1B3139"/>
                </a:solidFill>
                <a:latin typeface="Arial"/>
                <a:cs typeface="Arial"/>
              </a:rPr>
              <a:t>Estate</a:t>
            </a:r>
            <a:r>
              <a:rPr sz="2000" b="1" spc="-4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B3139"/>
                </a:solidFill>
                <a:latin typeface="Arial"/>
                <a:cs typeface="Arial"/>
              </a:rPr>
              <a:t>in</a:t>
            </a:r>
            <a:r>
              <a:rPr sz="2000" b="1" spc="-3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b="1" spc="100" dirty="0">
                <a:solidFill>
                  <a:srgbClr val="1B3139"/>
                </a:solidFill>
                <a:latin typeface="Arial"/>
                <a:cs typeface="Arial"/>
              </a:rPr>
              <a:t>the</a:t>
            </a:r>
            <a:r>
              <a:rPr sz="2000" b="1" spc="-3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B3139"/>
                </a:solidFill>
                <a:latin typeface="Arial"/>
                <a:cs typeface="Arial"/>
              </a:rPr>
              <a:t>Age</a:t>
            </a:r>
            <a:r>
              <a:rPr sz="2000" b="1" spc="-3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B3139"/>
                </a:solidFill>
                <a:latin typeface="Arial"/>
                <a:cs typeface="Arial"/>
              </a:rPr>
              <a:t>of</a:t>
            </a:r>
            <a:r>
              <a:rPr sz="2000" b="1" spc="-3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1B3139"/>
                </a:solidFill>
                <a:latin typeface="Arial"/>
                <a:cs typeface="Arial"/>
              </a:rPr>
              <a:t>AI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81969" y="1368361"/>
            <a:ext cx="266192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000" b="1" spc="55" dirty="0">
                <a:solidFill>
                  <a:srgbClr val="1B3139"/>
                </a:solidFill>
                <a:latin typeface="Arial"/>
                <a:cs typeface="Arial"/>
              </a:rPr>
              <a:t>Data</a:t>
            </a:r>
            <a:r>
              <a:rPr sz="2000" b="1" spc="114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1B3139"/>
                </a:solidFill>
                <a:latin typeface="Arial"/>
                <a:cs typeface="Arial"/>
              </a:rPr>
              <a:t>Intelligence</a:t>
            </a:r>
            <a:r>
              <a:rPr sz="2000" b="1" spc="120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1B3139"/>
                </a:solidFill>
                <a:latin typeface="Arial"/>
                <a:cs typeface="Arial"/>
              </a:rPr>
              <a:t>Day </a:t>
            </a:r>
            <a:r>
              <a:rPr sz="2000" b="1" spc="105" dirty="0">
                <a:solidFill>
                  <a:srgbClr val="1B3139"/>
                </a:solidFill>
                <a:latin typeface="Arial"/>
                <a:cs typeface="Arial"/>
              </a:rPr>
              <a:t>2024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67255" y="1368361"/>
            <a:ext cx="321818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000" b="1" spc="55" dirty="0">
                <a:solidFill>
                  <a:srgbClr val="1B3139"/>
                </a:solidFill>
                <a:latin typeface="Arial"/>
                <a:cs typeface="Arial"/>
              </a:rPr>
              <a:t>Complimentary</a:t>
            </a:r>
            <a:r>
              <a:rPr sz="2000" b="1" spc="-65" dirty="0">
                <a:solidFill>
                  <a:srgbClr val="1B3139"/>
                </a:solidFill>
                <a:latin typeface="Arial"/>
                <a:cs typeface="Arial"/>
              </a:rPr>
              <a:t> </a:t>
            </a:r>
            <a:r>
              <a:rPr sz="2000" b="1" spc="70" dirty="0">
                <a:solidFill>
                  <a:srgbClr val="1B3139"/>
                </a:solidFill>
                <a:latin typeface="Arial"/>
                <a:cs typeface="Arial"/>
              </a:rPr>
              <a:t>one-</a:t>
            </a:r>
            <a:r>
              <a:rPr sz="2000" b="1" spc="55" dirty="0">
                <a:solidFill>
                  <a:srgbClr val="1B3139"/>
                </a:solidFill>
                <a:latin typeface="Arial"/>
                <a:cs typeface="Arial"/>
              </a:rPr>
              <a:t>hour </a:t>
            </a:r>
            <a:r>
              <a:rPr sz="2000" b="1" spc="-10" dirty="0">
                <a:solidFill>
                  <a:srgbClr val="1B3139"/>
                </a:solidFill>
                <a:latin typeface="Arial"/>
                <a:cs typeface="Arial"/>
              </a:rPr>
              <a:t>consultation?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1674" y="2581697"/>
            <a:ext cx="1362710" cy="352425"/>
          </a:xfrm>
          <a:prstGeom prst="rect">
            <a:avLst/>
          </a:prstGeom>
          <a:solidFill>
            <a:srgbClr val="EB1600"/>
          </a:solidFill>
        </p:spPr>
        <p:txBody>
          <a:bodyPr vert="horz" wrap="square" lIns="0" tIns="63500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500"/>
              </a:spcBef>
            </a:pPr>
            <a:r>
              <a:rPr sz="1400" dirty="0">
                <a:solidFill>
                  <a:srgbClr val="F9F7F4"/>
                </a:solidFill>
                <a:latin typeface="Arial"/>
                <a:cs typeface="Arial"/>
                <a:hlinkClick r:id="rId3"/>
              </a:rPr>
              <a:t>Register</a:t>
            </a:r>
            <a:r>
              <a:rPr sz="1400" spc="-40" dirty="0">
                <a:solidFill>
                  <a:srgbClr val="F9F7F4"/>
                </a:solidFill>
                <a:latin typeface="Arial"/>
                <a:cs typeface="Arial"/>
                <a:hlinkClick r:id="rId3"/>
              </a:rPr>
              <a:t> </a:t>
            </a:r>
            <a:r>
              <a:rPr sz="1400" spc="-25" dirty="0">
                <a:solidFill>
                  <a:srgbClr val="F9F7F4"/>
                </a:solidFill>
                <a:latin typeface="Arial"/>
                <a:cs typeface="Arial"/>
                <a:hlinkClick r:id="rId3"/>
              </a:rPr>
              <a:t>now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82477" y="2581697"/>
            <a:ext cx="1362710" cy="352425"/>
          </a:xfrm>
          <a:prstGeom prst="rect">
            <a:avLst/>
          </a:prstGeom>
          <a:solidFill>
            <a:srgbClr val="EB1600"/>
          </a:solidFill>
        </p:spPr>
        <p:txBody>
          <a:bodyPr vert="horz" wrap="square" lIns="0" tIns="63500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500"/>
              </a:spcBef>
            </a:pPr>
            <a:r>
              <a:rPr sz="1400" dirty="0">
                <a:solidFill>
                  <a:srgbClr val="F9F7F4"/>
                </a:solidFill>
                <a:latin typeface="Arial"/>
                <a:cs typeface="Arial"/>
                <a:hlinkClick r:id="rId4"/>
              </a:rPr>
              <a:t>Register</a:t>
            </a:r>
            <a:r>
              <a:rPr sz="1400" spc="-40" dirty="0">
                <a:solidFill>
                  <a:srgbClr val="F9F7F4"/>
                </a:solidFill>
                <a:latin typeface="Arial"/>
                <a:cs typeface="Arial"/>
                <a:hlinkClick r:id="rId4"/>
              </a:rPr>
              <a:t> </a:t>
            </a:r>
            <a:r>
              <a:rPr sz="1400" spc="-25" dirty="0">
                <a:solidFill>
                  <a:srgbClr val="F9F7F4"/>
                </a:solidFill>
                <a:latin typeface="Arial"/>
                <a:cs typeface="Arial"/>
                <a:hlinkClick r:id="rId4"/>
              </a:rPr>
              <a:t>now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79955" y="2581697"/>
            <a:ext cx="1362710" cy="352425"/>
          </a:xfrm>
          <a:prstGeom prst="rect">
            <a:avLst/>
          </a:prstGeom>
          <a:solidFill>
            <a:srgbClr val="00A972"/>
          </a:solidFill>
        </p:spPr>
        <p:txBody>
          <a:bodyPr vert="horz" wrap="square" lIns="0" tIns="63500" rIns="0" bIns="0" rtlCol="0">
            <a:spAutoFit/>
          </a:bodyPr>
          <a:lstStyle/>
          <a:p>
            <a:pPr marL="186690">
              <a:lnSpc>
                <a:spcPct val="100000"/>
              </a:lnSpc>
              <a:spcBef>
                <a:spcPts val="500"/>
              </a:spcBef>
            </a:pPr>
            <a:r>
              <a:rPr sz="1400" spc="-10" dirty="0">
                <a:solidFill>
                  <a:srgbClr val="F9F7F4"/>
                </a:solidFill>
                <a:latin typeface="Arial"/>
                <a:cs typeface="Arial"/>
                <a:hlinkClick r:id="rId5"/>
              </a:rPr>
              <a:t>Sign</a:t>
            </a:r>
            <a:r>
              <a:rPr sz="1400" spc="-40" dirty="0">
                <a:solidFill>
                  <a:srgbClr val="F9F7F4"/>
                </a:solidFill>
                <a:latin typeface="Arial"/>
                <a:cs typeface="Arial"/>
                <a:hlinkClick r:id="rId5"/>
              </a:rPr>
              <a:t> </a:t>
            </a:r>
            <a:r>
              <a:rPr sz="1400" spc="60" dirty="0">
                <a:solidFill>
                  <a:srgbClr val="F9F7F4"/>
                </a:solidFill>
                <a:latin typeface="Arial"/>
                <a:cs typeface="Arial"/>
                <a:hlinkClick r:id="rId5"/>
              </a:rPr>
              <a:t>up</a:t>
            </a:r>
            <a:r>
              <a:rPr sz="1400" spc="-40" dirty="0">
                <a:solidFill>
                  <a:srgbClr val="F9F7F4"/>
                </a:solidFill>
                <a:latin typeface="Arial"/>
                <a:cs typeface="Arial"/>
                <a:hlinkClick r:id="rId5"/>
              </a:rPr>
              <a:t> </a:t>
            </a:r>
            <a:r>
              <a:rPr sz="1400" spc="-25" dirty="0">
                <a:solidFill>
                  <a:srgbClr val="F9F7F4"/>
                </a:solidFill>
                <a:latin typeface="Arial"/>
                <a:cs typeface="Arial"/>
                <a:hlinkClick r:id="rId5"/>
              </a:rPr>
              <a:t>now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52024" y="2268095"/>
            <a:ext cx="975126" cy="979103"/>
          </a:xfrm>
          <a:prstGeom prst="rect">
            <a:avLst/>
          </a:prstGeom>
        </p:spPr>
      </p:pic>
      <p:pic>
        <p:nvPicPr>
          <p:cNvPr id="28" name="object 28">
            <a:hlinkClick r:id="rId3"/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11767" y="2281156"/>
            <a:ext cx="975125" cy="958639"/>
          </a:xfrm>
          <a:prstGeom prst="rect">
            <a:avLst/>
          </a:prstGeom>
        </p:spPr>
      </p:pic>
      <p:pic>
        <p:nvPicPr>
          <p:cNvPr id="29" name="object 29">
            <a:hlinkClick r:id="rId4"/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24802" y="2272516"/>
            <a:ext cx="975125" cy="97027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F9F7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79300" cy="6858000"/>
            <a:chOff x="0" y="0"/>
            <a:chExt cx="12179300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78852" y="1947875"/>
              <a:ext cx="4900447" cy="49101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289086" cy="685799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4071" y="1333243"/>
            <a:ext cx="6206490" cy="203644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  <a:tabLst>
                <a:tab pos="1183640" algn="l"/>
                <a:tab pos="1417320" algn="l"/>
              </a:tabLst>
            </a:pPr>
            <a:r>
              <a:rPr sz="2400" spc="-250" dirty="0">
                <a:solidFill>
                  <a:srgbClr val="BD2B26"/>
                </a:solidFill>
              </a:rPr>
              <a:t>18</a:t>
            </a:r>
            <a:r>
              <a:rPr sz="2400" spc="-15" dirty="0">
                <a:solidFill>
                  <a:srgbClr val="BD2B26"/>
                </a:solidFill>
              </a:rPr>
              <a:t> </a:t>
            </a:r>
            <a:r>
              <a:rPr sz="2400" spc="-10" dirty="0">
                <a:solidFill>
                  <a:srgbClr val="BD2B26"/>
                </a:solidFill>
              </a:rPr>
              <a:t>April</a:t>
            </a:r>
            <a:r>
              <a:rPr sz="2400" dirty="0">
                <a:solidFill>
                  <a:srgbClr val="BD2B26"/>
                </a:solidFill>
              </a:rPr>
              <a:t>	</a:t>
            </a:r>
            <a:r>
              <a:rPr sz="2400" spc="-50" dirty="0">
                <a:solidFill>
                  <a:srgbClr val="BD2B26"/>
                </a:solidFill>
              </a:rPr>
              <a:t>|</a:t>
            </a:r>
            <a:r>
              <a:rPr sz="2400" dirty="0">
                <a:solidFill>
                  <a:srgbClr val="BD2B26"/>
                </a:solidFill>
              </a:rPr>
              <a:t>	Live</a:t>
            </a:r>
            <a:r>
              <a:rPr sz="2400" spc="-80" dirty="0">
                <a:solidFill>
                  <a:srgbClr val="BD2B26"/>
                </a:solidFill>
              </a:rPr>
              <a:t> </a:t>
            </a:r>
            <a:r>
              <a:rPr sz="2400" spc="-10" dirty="0">
                <a:solidFill>
                  <a:srgbClr val="BD2B26"/>
                </a:solidFill>
              </a:rPr>
              <a:t>Webinar</a:t>
            </a:r>
            <a:endParaRPr sz="2400"/>
          </a:p>
          <a:p>
            <a:pPr marL="12700" marR="5080">
              <a:lnSpc>
                <a:spcPct val="100000"/>
              </a:lnSpc>
              <a:spcBef>
                <a:spcPts val="1105"/>
              </a:spcBef>
            </a:pPr>
            <a:r>
              <a:rPr sz="4700" spc="90" dirty="0"/>
              <a:t>Governing</a:t>
            </a:r>
            <a:r>
              <a:rPr sz="4700" spc="-200" dirty="0"/>
              <a:t> </a:t>
            </a:r>
            <a:r>
              <a:rPr sz="4700" dirty="0"/>
              <a:t>Your</a:t>
            </a:r>
            <a:r>
              <a:rPr sz="4700" spc="-195" dirty="0"/>
              <a:t> </a:t>
            </a:r>
            <a:r>
              <a:rPr sz="4700" spc="65" dirty="0"/>
              <a:t>Data </a:t>
            </a:r>
            <a:r>
              <a:rPr sz="4700" spc="105" dirty="0"/>
              <a:t>Estate</a:t>
            </a:r>
            <a:r>
              <a:rPr sz="4700" spc="-75" dirty="0"/>
              <a:t> </a:t>
            </a:r>
            <a:r>
              <a:rPr sz="4700" spc="125" dirty="0"/>
              <a:t>in</a:t>
            </a:r>
            <a:r>
              <a:rPr sz="4700" spc="-75" dirty="0"/>
              <a:t> </a:t>
            </a:r>
            <a:r>
              <a:rPr sz="4700" spc="280" dirty="0"/>
              <a:t>the</a:t>
            </a:r>
            <a:r>
              <a:rPr sz="4700" spc="-70" dirty="0"/>
              <a:t> </a:t>
            </a:r>
            <a:r>
              <a:rPr sz="4700" dirty="0"/>
              <a:t>Age</a:t>
            </a:r>
            <a:r>
              <a:rPr sz="4700" spc="-75" dirty="0"/>
              <a:t> </a:t>
            </a:r>
            <a:r>
              <a:rPr sz="4700" spc="270" dirty="0"/>
              <a:t>of</a:t>
            </a:r>
            <a:r>
              <a:rPr sz="4700" spc="-70" dirty="0"/>
              <a:t> </a:t>
            </a:r>
            <a:r>
              <a:rPr sz="4700" spc="-25" dirty="0"/>
              <a:t>AI</a:t>
            </a:r>
            <a:endParaRPr sz="4700"/>
          </a:p>
        </p:txBody>
      </p:sp>
      <p:sp>
        <p:nvSpPr>
          <p:cNvPr id="7" name="object 7"/>
          <p:cNvSpPr txBox="1"/>
          <p:nvPr/>
        </p:nvSpPr>
        <p:spPr>
          <a:xfrm>
            <a:off x="634075" y="3568484"/>
            <a:ext cx="6399530" cy="2153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666666"/>
                </a:solidFill>
                <a:latin typeface="Arial"/>
                <a:cs typeface="Arial"/>
              </a:rPr>
              <a:t>In</a:t>
            </a:r>
            <a:r>
              <a:rPr sz="1500" b="1" spc="-3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666666"/>
                </a:solidFill>
                <a:latin typeface="Arial"/>
                <a:cs typeface="Arial"/>
              </a:rPr>
              <a:t>this</a:t>
            </a:r>
            <a:r>
              <a:rPr sz="1500" b="1" spc="-3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b="1" spc="-20" dirty="0">
                <a:solidFill>
                  <a:srgbClr val="666666"/>
                </a:solidFill>
                <a:latin typeface="Arial"/>
                <a:cs typeface="Arial"/>
              </a:rPr>
              <a:t>session,</a:t>
            </a:r>
            <a:r>
              <a:rPr sz="1500" b="1" spc="-2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666666"/>
                </a:solidFill>
                <a:latin typeface="Arial"/>
                <a:cs typeface="Arial"/>
              </a:rPr>
              <a:t>you’ll</a:t>
            </a:r>
            <a:r>
              <a:rPr sz="1500" b="1" spc="-3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b="1" spc="-10" dirty="0">
                <a:solidFill>
                  <a:srgbClr val="666666"/>
                </a:solidFill>
                <a:latin typeface="Arial"/>
                <a:cs typeface="Arial"/>
              </a:rPr>
              <a:t>learn: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85"/>
              </a:spcBef>
            </a:pPr>
            <a:endParaRPr sz="1500">
              <a:latin typeface="Arial"/>
              <a:cs typeface="Arial"/>
            </a:endParaRPr>
          </a:p>
          <a:p>
            <a:pPr marL="469265" indent="-320040">
              <a:lnSpc>
                <a:spcPct val="100000"/>
              </a:lnSpc>
              <a:buChar char="●"/>
              <a:tabLst>
                <a:tab pos="469265" algn="l"/>
              </a:tabLst>
            </a:pP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How</a:t>
            </a:r>
            <a:r>
              <a:rPr sz="1200" spc="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to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achieve</a:t>
            </a:r>
            <a:r>
              <a:rPr sz="1200" spc="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governance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for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your</a:t>
            </a:r>
            <a:r>
              <a:rPr sz="1200" spc="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Data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1200" spc="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AI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666666"/>
                </a:solidFill>
                <a:latin typeface="Arial"/>
                <a:cs typeface="Arial"/>
              </a:rPr>
              <a:t>with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Databricks</a:t>
            </a:r>
            <a:r>
              <a:rPr sz="1200" spc="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Unity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666666"/>
                </a:solidFill>
                <a:latin typeface="Arial"/>
                <a:cs typeface="Arial"/>
              </a:rPr>
              <a:t>Catalog</a:t>
            </a:r>
            <a:endParaRPr sz="1200">
              <a:latin typeface="Arial"/>
              <a:cs typeface="Arial"/>
            </a:endParaRPr>
          </a:p>
          <a:p>
            <a:pPr marL="469900" marR="44450" indent="-320675">
              <a:lnSpc>
                <a:spcPct val="125000"/>
              </a:lnSpc>
              <a:buChar char="●"/>
              <a:tabLst>
                <a:tab pos="469900" algn="l"/>
              </a:tabLst>
            </a:pP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How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Unity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Catalog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gives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data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teams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666666"/>
                </a:solidFill>
                <a:latin typeface="Arial"/>
                <a:cs typeface="Arial"/>
              </a:rPr>
              <a:t>the</a:t>
            </a:r>
            <a:r>
              <a:rPr sz="1200" spc="8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power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to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create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a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single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source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666666"/>
                </a:solidFill>
                <a:latin typeface="Arial"/>
                <a:cs typeface="Arial"/>
              </a:rPr>
              <a:t>of</a:t>
            </a:r>
            <a:r>
              <a:rPr sz="1200" spc="8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666666"/>
                </a:solidFill>
                <a:latin typeface="Arial"/>
                <a:cs typeface="Arial"/>
              </a:rPr>
              <a:t>truth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666666"/>
                </a:solidFill>
                <a:latin typeface="Arial"/>
                <a:cs typeface="Arial"/>
              </a:rPr>
              <a:t>for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their</a:t>
            </a:r>
            <a:r>
              <a:rPr sz="12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data</a:t>
            </a:r>
            <a:r>
              <a:rPr sz="12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12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AI</a:t>
            </a:r>
            <a:r>
              <a:rPr sz="12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666666"/>
                </a:solidFill>
                <a:latin typeface="Arial"/>
                <a:cs typeface="Arial"/>
              </a:rPr>
              <a:t>assets</a:t>
            </a:r>
            <a:endParaRPr sz="1200">
              <a:latin typeface="Arial"/>
              <a:cs typeface="Arial"/>
            </a:endParaRPr>
          </a:p>
          <a:p>
            <a:pPr marL="469900" marR="13970" indent="-320675">
              <a:lnSpc>
                <a:spcPct val="125000"/>
              </a:lnSpc>
              <a:buChar char="●"/>
              <a:tabLst>
                <a:tab pos="469900" algn="l"/>
              </a:tabLst>
            </a:pP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How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to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streamline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processes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666666"/>
                </a:solidFill>
                <a:latin typeface="Arial"/>
                <a:cs typeface="Arial"/>
              </a:rPr>
              <a:t>with</a:t>
            </a:r>
            <a:r>
              <a:rPr sz="1200" spc="8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Lakehouse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spc="-70" dirty="0">
                <a:solidFill>
                  <a:srgbClr val="666666"/>
                </a:solidFill>
                <a:latin typeface="Arial"/>
                <a:cs typeface="Arial"/>
              </a:rPr>
              <a:t>AI,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666666"/>
                </a:solidFill>
                <a:latin typeface="Arial"/>
                <a:cs typeface="Arial"/>
              </a:rPr>
              <a:t>from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managing</a:t>
            </a:r>
            <a:r>
              <a:rPr sz="1200" spc="8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access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666666"/>
                </a:solidFill>
                <a:latin typeface="Arial"/>
                <a:cs typeface="Arial"/>
              </a:rPr>
              <a:t>permissions 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to</a:t>
            </a:r>
            <a:r>
              <a:rPr sz="1200" spc="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sharing</a:t>
            </a:r>
            <a:r>
              <a:rPr sz="1200" spc="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data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1200" spc="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AI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assets</a:t>
            </a:r>
            <a:r>
              <a:rPr sz="1200" spc="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across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regions,</a:t>
            </a:r>
            <a:r>
              <a:rPr sz="1200" spc="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clouds,</a:t>
            </a:r>
            <a:r>
              <a:rPr sz="1200" spc="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data</a:t>
            </a:r>
            <a:r>
              <a:rPr sz="1200" spc="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666666"/>
                </a:solidFill>
                <a:latin typeface="Arial"/>
                <a:cs typeface="Arial"/>
              </a:rPr>
              <a:t>platforms</a:t>
            </a:r>
            <a:endParaRPr sz="1200">
              <a:latin typeface="Arial"/>
              <a:cs typeface="Arial"/>
            </a:endParaRPr>
          </a:p>
          <a:p>
            <a:pPr marL="469900" marR="5080" indent="-320675">
              <a:lnSpc>
                <a:spcPct val="125000"/>
              </a:lnSpc>
              <a:buChar char="●"/>
              <a:tabLst>
                <a:tab pos="469900" algn="l"/>
              </a:tabLst>
            </a:pP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Real-world</a:t>
            </a:r>
            <a:r>
              <a:rPr sz="1200" spc="114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examples</a:t>
            </a:r>
            <a:r>
              <a:rPr sz="1200" spc="1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666666"/>
                </a:solidFill>
                <a:latin typeface="Arial"/>
                <a:cs typeface="Arial"/>
              </a:rPr>
              <a:t>of</a:t>
            </a:r>
            <a:r>
              <a:rPr sz="1200" spc="1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Unity</a:t>
            </a:r>
            <a:r>
              <a:rPr sz="1200" spc="1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Catalog</a:t>
            </a:r>
            <a:r>
              <a:rPr sz="1200" spc="1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(UC)</a:t>
            </a:r>
            <a:r>
              <a:rPr sz="1200" spc="1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governance</a:t>
            </a:r>
            <a:r>
              <a:rPr sz="1200" spc="1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models</a:t>
            </a:r>
            <a:r>
              <a:rPr sz="1200" spc="1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spc="75" dirty="0">
                <a:solidFill>
                  <a:srgbClr val="666666"/>
                </a:solidFill>
                <a:latin typeface="Arial"/>
                <a:cs typeface="Arial"/>
              </a:rPr>
              <a:t>to</a:t>
            </a:r>
            <a:r>
              <a:rPr sz="1200" spc="1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illustrate</a:t>
            </a:r>
            <a:r>
              <a:rPr sz="1200" spc="12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666666"/>
                </a:solidFill>
                <a:latin typeface="Arial"/>
                <a:cs typeface="Arial"/>
              </a:rPr>
              <a:t>effective </a:t>
            </a:r>
            <a:r>
              <a:rPr sz="1200" dirty="0">
                <a:solidFill>
                  <a:srgbClr val="666666"/>
                </a:solidFill>
                <a:latin typeface="Arial"/>
                <a:cs typeface="Arial"/>
              </a:rPr>
              <a:t>governance</a:t>
            </a:r>
            <a:r>
              <a:rPr sz="1200" spc="15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666666"/>
                </a:solidFill>
                <a:latin typeface="Arial"/>
                <a:cs typeface="Arial"/>
              </a:rPr>
              <a:t>strategies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46771" y="306327"/>
            <a:ext cx="2321560" cy="6228715"/>
            <a:chOff x="646771" y="306327"/>
            <a:chExt cx="2321560" cy="6228715"/>
          </a:xfrm>
        </p:grpSpPr>
        <p:sp>
          <p:nvSpPr>
            <p:cNvPr id="9" name="object 9">
              <a:hlinkClick r:id="rId4"/>
            </p:cNvPr>
            <p:cNvSpPr/>
            <p:nvPr/>
          </p:nvSpPr>
          <p:spPr>
            <a:xfrm>
              <a:off x="646771" y="6012679"/>
              <a:ext cx="1965960" cy="522605"/>
            </a:xfrm>
            <a:custGeom>
              <a:avLst/>
              <a:gdLst/>
              <a:ahLst/>
              <a:cxnLst/>
              <a:rect l="l" t="t" r="r" b="b"/>
              <a:pathLst>
                <a:path w="1965960" h="522604">
                  <a:moveTo>
                    <a:pt x="1965896" y="0"/>
                  </a:moveTo>
                  <a:lnTo>
                    <a:pt x="0" y="0"/>
                  </a:lnTo>
                  <a:lnTo>
                    <a:pt x="0" y="522000"/>
                  </a:lnTo>
                  <a:lnTo>
                    <a:pt x="1965896" y="522000"/>
                  </a:lnTo>
                  <a:lnTo>
                    <a:pt x="1965896" y="0"/>
                  </a:lnTo>
                  <a:close/>
                </a:path>
              </a:pathLst>
            </a:custGeom>
            <a:solidFill>
              <a:srgbClr val="EB1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771" y="306327"/>
              <a:ext cx="2321547" cy="3692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15800" y="6099693"/>
            <a:ext cx="1450340" cy="3397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90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Register</a:t>
            </a:r>
            <a:r>
              <a:rPr sz="1900" spc="-9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now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79300" cy="6858000"/>
            <a:chOff x="0" y="0"/>
            <a:chExt cx="121793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793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289086" cy="685799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4071" y="1333237"/>
            <a:ext cx="7558405" cy="132016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400" dirty="0">
                <a:solidFill>
                  <a:srgbClr val="BD2B26"/>
                </a:solidFill>
              </a:rPr>
              <a:t>Asia</a:t>
            </a:r>
            <a:r>
              <a:rPr sz="2400" spc="15" dirty="0">
                <a:solidFill>
                  <a:srgbClr val="BD2B26"/>
                </a:solidFill>
              </a:rPr>
              <a:t> </a:t>
            </a:r>
            <a:r>
              <a:rPr sz="2400" dirty="0">
                <a:solidFill>
                  <a:srgbClr val="BD2B26"/>
                </a:solidFill>
              </a:rPr>
              <a:t>Pacific</a:t>
            </a:r>
            <a:r>
              <a:rPr sz="2400" spc="30" dirty="0">
                <a:solidFill>
                  <a:srgbClr val="BD2B26"/>
                </a:solidFill>
              </a:rPr>
              <a:t> </a:t>
            </a:r>
            <a:r>
              <a:rPr sz="2400" dirty="0">
                <a:solidFill>
                  <a:srgbClr val="BD2B26"/>
                </a:solidFill>
              </a:rPr>
              <a:t>|</a:t>
            </a:r>
            <a:r>
              <a:rPr sz="2400" spc="30" dirty="0">
                <a:solidFill>
                  <a:srgbClr val="BD2B26"/>
                </a:solidFill>
              </a:rPr>
              <a:t> </a:t>
            </a:r>
            <a:r>
              <a:rPr sz="2400" spc="70" dirty="0">
                <a:solidFill>
                  <a:srgbClr val="BD2B26"/>
                </a:solidFill>
              </a:rPr>
              <a:t>In-</a:t>
            </a:r>
            <a:r>
              <a:rPr sz="2400" spc="85" dirty="0">
                <a:solidFill>
                  <a:srgbClr val="BD2B26"/>
                </a:solidFill>
              </a:rPr>
              <a:t>person</a:t>
            </a:r>
            <a:endParaRPr sz="2400"/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4700" spc="85" dirty="0"/>
              <a:t>Data</a:t>
            </a:r>
            <a:r>
              <a:rPr sz="4700" spc="-60" dirty="0"/>
              <a:t> </a:t>
            </a:r>
            <a:r>
              <a:rPr sz="4700" spc="125" dirty="0"/>
              <a:t>Intelligence</a:t>
            </a:r>
            <a:r>
              <a:rPr sz="4700" spc="-60" dirty="0"/>
              <a:t> </a:t>
            </a:r>
            <a:r>
              <a:rPr sz="4700" dirty="0"/>
              <a:t>Day</a:t>
            </a:r>
            <a:r>
              <a:rPr sz="4700" spc="-60" dirty="0"/>
              <a:t> </a:t>
            </a:r>
            <a:r>
              <a:rPr sz="4700" spc="210" dirty="0"/>
              <a:t>2024</a:t>
            </a:r>
            <a:endParaRPr sz="4700"/>
          </a:p>
        </p:txBody>
      </p:sp>
      <p:sp>
        <p:nvSpPr>
          <p:cNvPr id="6" name="object 6"/>
          <p:cNvSpPr txBox="1"/>
          <p:nvPr/>
        </p:nvSpPr>
        <p:spPr>
          <a:xfrm>
            <a:off x="634077" y="2749334"/>
            <a:ext cx="7574280" cy="2882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As</a:t>
            </a:r>
            <a:r>
              <a:rPr sz="1500" spc="3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AI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reshapes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65" dirty="0">
                <a:solidFill>
                  <a:srgbClr val="666666"/>
                </a:solidFill>
                <a:latin typeface="Arial"/>
                <a:cs typeface="Arial"/>
              </a:rPr>
              <a:t>the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world,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65" dirty="0">
                <a:solidFill>
                  <a:srgbClr val="666666"/>
                </a:solidFill>
                <a:latin typeface="Arial"/>
                <a:cs typeface="Arial"/>
              </a:rPr>
              <a:t>the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leaders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in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every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50" dirty="0">
                <a:solidFill>
                  <a:srgbClr val="666666"/>
                </a:solidFill>
                <a:latin typeface="Arial"/>
                <a:cs typeface="Arial"/>
              </a:rPr>
              <a:t>industry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will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55" dirty="0">
                <a:solidFill>
                  <a:srgbClr val="666666"/>
                </a:solidFill>
                <a:latin typeface="Arial"/>
                <a:cs typeface="Arial"/>
              </a:rPr>
              <a:t>be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50" dirty="0">
                <a:solidFill>
                  <a:srgbClr val="666666"/>
                </a:solidFill>
                <a:latin typeface="Arial"/>
                <a:cs typeface="Arial"/>
              </a:rPr>
              <a:t>those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who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use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data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-25" dirty="0">
                <a:solidFill>
                  <a:srgbClr val="666666"/>
                </a:solidFill>
                <a:latin typeface="Arial"/>
                <a:cs typeface="Arial"/>
              </a:rPr>
              <a:t>and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AI</a:t>
            </a:r>
            <a:r>
              <a:rPr sz="1500" spc="4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0" dirty="0">
                <a:solidFill>
                  <a:srgbClr val="666666"/>
                </a:solidFill>
                <a:latin typeface="Arial"/>
                <a:cs typeface="Arial"/>
              </a:rPr>
              <a:t>to</a:t>
            </a:r>
            <a:r>
              <a:rPr sz="1500" spc="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power</a:t>
            </a:r>
            <a:r>
              <a:rPr sz="1500" spc="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55" dirty="0">
                <a:solidFill>
                  <a:srgbClr val="666666"/>
                </a:solidFill>
                <a:latin typeface="Arial"/>
                <a:cs typeface="Arial"/>
              </a:rPr>
              <a:t>their</a:t>
            </a:r>
            <a:r>
              <a:rPr sz="1500" spc="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organizations.</a:t>
            </a:r>
            <a:r>
              <a:rPr sz="1500" spc="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Discover</a:t>
            </a:r>
            <a:r>
              <a:rPr sz="1500" spc="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65" dirty="0">
                <a:solidFill>
                  <a:srgbClr val="666666"/>
                </a:solidFill>
                <a:latin typeface="Arial"/>
                <a:cs typeface="Arial"/>
              </a:rPr>
              <a:t>the</a:t>
            </a:r>
            <a:r>
              <a:rPr sz="1500" spc="4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new</a:t>
            </a:r>
            <a:r>
              <a:rPr sz="1500" spc="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unified</a:t>
            </a:r>
            <a:r>
              <a:rPr sz="1500" spc="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55" dirty="0">
                <a:solidFill>
                  <a:srgbClr val="666666"/>
                </a:solidFill>
                <a:latin typeface="Arial"/>
                <a:cs typeface="Arial"/>
              </a:rPr>
              <a:t>platform</a:t>
            </a:r>
            <a:r>
              <a:rPr sz="1500" spc="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75" dirty="0">
                <a:solidFill>
                  <a:srgbClr val="666666"/>
                </a:solidFill>
                <a:latin typeface="Arial"/>
                <a:cs typeface="Arial"/>
              </a:rPr>
              <a:t>that</a:t>
            </a:r>
            <a:r>
              <a:rPr sz="1500" spc="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delivers</a:t>
            </a:r>
            <a:r>
              <a:rPr sz="1500" spc="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AI</a:t>
            </a:r>
            <a:r>
              <a:rPr sz="1500" spc="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30" dirty="0">
                <a:solidFill>
                  <a:srgbClr val="666666"/>
                </a:solidFill>
                <a:latin typeface="Arial"/>
                <a:cs typeface="Arial"/>
              </a:rPr>
              <a:t>for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your</a:t>
            </a:r>
            <a:r>
              <a:rPr sz="1500" spc="8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data,</a:t>
            </a:r>
            <a:r>
              <a:rPr sz="1500" spc="8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1500" spc="8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data</a:t>
            </a:r>
            <a:r>
              <a:rPr sz="1500" spc="8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55" dirty="0">
                <a:solidFill>
                  <a:srgbClr val="666666"/>
                </a:solidFill>
                <a:latin typeface="Arial"/>
                <a:cs typeface="Arial"/>
              </a:rPr>
              <a:t>for</a:t>
            </a:r>
            <a:r>
              <a:rPr sz="1500" spc="8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your</a:t>
            </a:r>
            <a:r>
              <a:rPr sz="1500" spc="8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-50" dirty="0">
                <a:solidFill>
                  <a:srgbClr val="666666"/>
                </a:solidFill>
                <a:latin typeface="Arial"/>
                <a:cs typeface="Arial"/>
              </a:rPr>
              <a:t>AI:</a:t>
            </a:r>
            <a:r>
              <a:rPr sz="1500" spc="8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65" dirty="0">
                <a:solidFill>
                  <a:srgbClr val="666666"/>
                </a:solidFill>
                <a:latin typeface="Arial"/>
                <a:cs typeface="Arial"/>
              </a:rPr>
              <a:t>the</a:t>
            </a:r>
            <a:r>
              <a:rPr sz="1500" spc="8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Databricks</a:t>
            </a:r>
            <a:r>
              <a:rPr sz="1500" spc="8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Data</a:t>
            </a:r>
            <a:r>
              <a:rPr sz="1500" spc="8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Intelligence</a:t>
            </a:r>
            <a:r>
              <a:rPr sz="1500" spc="8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666666"/>
                </a:solidFill>
                <a:latin typeface="Arial"/>
                <a:cs typeface="Arial"/>
              </a:rPr>
              <a:t>Platform.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25"/>
              </a:spcBef>
            </a:pPr>
            <a:endParaRPr sz="1500">
              <a:latin typeface="Arial"/>
              <a:cs typeface="Arial"/>
            </a:endParaRPr>
          </a:p>
          <a:p>
            <a:pPr marL="12700" marR="231140" algn="just">
              <a:lnSpc>
                <a:spcPct val="125000"/>
              </a:lnSpc>
            </a:pP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Join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us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55" dirty="0">
                <a:solidFill>
                  <a:srgbClr val="666666"/>
                </a:solidFill>
                <a:latin typeface="Arial"/>
                <a:cs typeface="Arial"/>
              </a:rPr>
              <a:t>for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an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50" dirty="0">
                <a:solidFill>
                  <a:srgbClr val="666666"/>
                </a:solidFill>
                <a:latin typeface="Arial"/>
                <a:cs typeface="Arial"/>
              </a:rPr>
              <a:t>in-</a:t>
            </a:r>
            <a:r>
              <a:rPr sz="1500" spc="65" dirty="0">
                <a:solidFill>
                  <a:srgbClr val="666666"/>
                </a:solidFill>
                <a:latin typeface="Arial"/>
                <a:cs typeface="Arial"/>
              </a:rPr>
              <a:t>person</a:t>
            </a:r>
            <a:r>
              <a:rPr sz="1500" spc="4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55" dirty="0">
                <a:solidFill>
                  <a:srgbClr val="666666"/>
                </a:solidFill>
                <a:latin typeface="Arial"/>
                <a:cs typeface="Arial"/>
              </a:rPr>
              <a:t>half-</a:t>
            </a:r>
            <a:r>
              <a:rPr sz="1500" spc="75" dirty="0">
                <a:solidFill>
                  <a:srgbClr val="666666"/>
                </a:solidFill>
                <a:latin typeface="Arial"/>
                <a:cs typeface="Arial"/>
              </a:rPr>
              <a:t>day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event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dive</a:t>
            </a:r>
            <a:r>
              <a:rPr sz="1500" spc="4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55" dirty="0">
                <a:solidFill>
                  <a:srgbClr val="666666"/>
                </a:solidFill>
                <a:latin typeface="Arial"/>
                <a:cs typeface="Arial"/>
              </a:rPr>
              <a:t>into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50" dirty="0">
                <a:solidFill>
                  <a:srgbClr val="666666"/>
                </a:solidFill>
                <a:latin typeface="Arial"/>
                <a:cs typeface="Arial"/>
              </a:rPr>
              <a:t>this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fundamental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60" dirty="0">
                <a:solidFill>
                  <a:srgbClr val="666666"/>
                </a:solidFill>
                <a:latin typeface="Arial"/>
                <a:cs typeface="Arial"/>
              </a:rPr>
              <a:t>shift</a:t>
            </a:r>
            <a:r>
              <a:rPr sz="1500" spc="4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in</a:t>
            </a:r>
            <a:r>
              <a:rPr sz="150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-20" dirty="0">
                <a:solidFill>
                  <a:srgbClr val="666666"/>
                </a:solidFill>
                <a:latin typeface="Arial"/>
                <a:cs typeface="Arial"/>
              </a:rPr>
              <a:t>data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platforms.</a:t>
            </a:r>
            <a:r>
              <a:rPr sz="1500" spc="9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Whether</a:t>
            </a:r>
            <a:r>
              <a:rPr sz="15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you</a:t>
            </a:r>
            <a:r>
              <a:rPr sz="15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aim</a:t>
            </a:r>
            <a:r>
              <a:rPr sz="15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0" dirty="0">
                <a:solidFill>
                  <a:srgbClr val="666666"/>
                </a:solidFill>
                <a:latin typeface="Arial"/>
                <a:cs typeface="Arial"/>
              </a:rPr>
              <a:t>to</a:t>
            </a:r>
            <a:r>
              <a:rPr sz="1500" spc="9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democratize</a:t>
            </a:r>
            <a:r>
              <a:rPr sz="15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data</a:t>
            </a:r>
            <a:r>
              <a:rPr sz="15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15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AI</a:t>
            </a:r>
            <a:r>
              <a:rPr sz="1500" spc="9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across</a:t>
            </a:r>
            <a:r>
              <a:rPr sz="15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your</a:t>
            </a:r>
            <a:r>
              <a:rPr sz="15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organization</a:t>
            </a:r>
            <a:r>
              <a:rPr sz="15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25" dirty="0">
                <a:solidFill>
                  <a:srgbClr val="666666"/>
                </a:solidFill>
                <a:latin typeface="Arial"/>
                <a:cs typeface="Arial"/>
              </a:rPr>
              <a:t>or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you</a:t>
            </a:r>
            <a:r>
              <a:rPr sz="15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simply</a:t>
            </a:r>
            <a:r>
              <a:rPr sz="15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want</a:t>
            </a:r>
            <a:r>
              <a:rPr sz="15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0" dirty="0">
                <a:solidFill>
                  <a:srgbClr val="666666"/>
                </a:solidFill>
                <a:latin typeface="Arial"/>
                <a:cs typeface="Arial"/>
              </a:rPr>
              <a:t>to</a:t>
            </a:r>
            <a:r>
              <a:rPr sz="15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see</a:t>
            </a:r>
            <a:r>
              <a:rPr sz="15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how</a:t>
            </a:r>
            <a:r>
              <a:rPr sz="15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data</a:t>
            </a:r>
            <a:r>
              <a:rPr sz="1500" spc="10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intelligence</a:t>
            </a:r>
            <a:r>
              <a:rPr sz="15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platforms</a:t>
            </a:r>
            <a:r>
              <a:rPr sz="15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66666"/>
                </a:solidFill>
                <a:latin typeface="Arial"/>
                <a:cs typeface="Arial"/>
              </a:rPr>
              <a:t>handle</a:t>
            </a:r>
            <a:r>
              <a:rPr sz="15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55" dirty="0">
                <a:solidFill>
                  <a:srgbClr val="666666"/>
                </a:solidFill>
                <a:latin typeface="Arial"/>
                <a:cs typeface="Arial"/>
              </a:rPr>
              <a:t>production-</a:t>
            </a:r>
            <a:r>
              <a:rPr sz="1500" spc="70" dirty="0">
                <a:solidFill>
                  <a:srgbClr val="666666"/>
                </a:solidFill>
                <a:latin typeface="Arial"/>
                <a:cs typeface="Arial"/>
              </a:rPr>
              <a:t>scale</a:t>
            </a:r>
            <a:r>
              <a:rPr sz="1500" spc="9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-25" dirty="0">
                <a:solidFill>
                  <a:srgbClr val="666666"/>
                </a:solidFill>
                <a:latin typeface="Arial"/>
                <a:cs typeface="Arial"/>
              </a:rPr>
              <a:t>AI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training,</a:t>
            </a:r>
            <a:r>
              <a:rPr sz="1500" spc="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governance</a:t>
            </a:r>
            <a:r>
              <a:rPr sz="1500" spc="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50" dirty="0">
                <a:solidFill>
                  <a:srgbClr val="666666"/>
                </a:solidFill>
                <a:latin typeface="Arial"/>
                <a:cs typeface="Arial"/>
              </a:rPr>
              <a:t>or</a:t>
            </a:r>
            <a:r>
              <a:rPr sz="1500" spc="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-100" dirty="0">
                <a:solidFill>
                  <a:srgbClr val="666666"/>
                </a:solidFill>
                <a:latin typeface="Arial"/>
                <a:cs typeface="Arial"/>
              </a:rPr>
              <a:t>ETL</a:t>
            </a:r>
            <a:r>
              <a:rPr sz="1500" spc="6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-195" dirty="0">
                <a:solidFill>
                  <a:srgbClr val="666666"/>
                </a:solidFill>
                <a:latin typeface="Arial"/>
                <a:cs typeface="Arial"/>
              </a:rPr>
              <a:t>—</a:t>
            </a:r>
            <a:r>
              <a:rPr sz="1500" spc="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you’ll</a:t>
            </a:r>
            <a:r>
              <a:rPr sz="1500" spc="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walk</a:t>
            </a:r>
            <a:r>
              <a:rPr sz="1500" spc="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away</a:t>
            </a:r>
            <a:r>
              <a:rPr sz="1500" spc="65" dirty="0">
                <a:solidFill>
                  <a:srgbClr val="666666"/>
                </a:solidFill>
                <a:latin typeface="Arial"/>
                <a:cs typeface="Arial"/>
              </a:rPr>
              <a:t> with</a:t>
            </a:r>
            <a:r>
              <a:rPr sz="1500" spc="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666666"/>
                </a:solidFill>
                <a:latin typeface="Arial"/>
                <a:cs typeface="Arial"/>
              </a:rPr>
              <a:t>actionable</a:t>
            </a:r>
            <a:r>
              <a:rPr sz="1500" spc="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666666"/>
                </a:solidFill>
                <a:latin typeface="Arial"/>
                <a:cs typeface="Arial"/>
              </a:rPr>
              <a:t>strategies.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75"/>
              </a:spcBef>
            </a:pPr>
            <a:endParaRPr sz="15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500" b="1" dirty="0">
                <a:solidFill>
                  <a:srgbClr val="666666"/>
                </a:solidFill>
                <a:latin typeface="Arial"/>
                <a:cs typeface="Arial"/>
              </a:rPr>
              <a:t>Find</a:t>
            </a:r>
            <a:r>
              <a:rPr sz="1500" b="1" spc="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b="1" spc="75" dirty="0">
                <a:solidFill>
                  <a:srgbClr val="666666"/>
                </a:solidFill>
                <a:latin typeface="Arial"/>
                <a:cs typeface="Arial"/>
              </a:rPr>
              <a:t>the</a:t>
            </a:r>
            <a:r>
              <a:rPr sz="1500" b="1" spc="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666666"/>
                </a:solidFill>
                <a:latin typeface="Arial"/>
                <a:cs typeface="Arial"/>
              </a:rPr>
              <a:t>next</a:t>
            </a:r>
            <a:r>
              <a:rPr sz="1500" b="1" spc="5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666666"/>
                </a:solidFill>
                <a:latin typeface="Arial"/>
                <a:cs typeface="Arial"/>
              </a:rPr>
              <a:t>Data</a:t>
            </a:r>
            <a:r>
              <a:rPr sz="1500" b="1" spc="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666666"/>
                </a:solidFill>
                <a:latin typeface="Arial"/>
                <a:cs typeface="Arial"/>
              </a:rPr>
              <a:t>Intelligence</a:t>
            </a:r>
            <a:r>
              <a:rPr sz="1500" b="1" spc="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666666"/>
                </a:solidFill>
                <a:latin typeface="Arial"/>
                <a:cs typeface="Arial"/>
              </a:rPr>
              <a:t>Day</a:t>
            </a:r>
            <a:r>
              <a:rPr sz="1500" b="1" spc="5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666666"/>
                </a:solidFill>
                <a:latin typeface="Arial"/>
                <a:cs typeface="Arial"/>
              </a:rPr>
              <a:t>near</a:t>
            </a:r>
            <a:r>
              <a:rPr sz="1500" b="1" spc="5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500" b="1" spc="-25" dirty="0">
                <a:solidFill>
                  <a:srgbClr val="666666"/>
                </a:solidFill>
                <a:latin typeface="Arial"/>
                <a:cs typeface="Arial"/>
              </a:rPr>
              <a:t>you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46771" y="353504"/>
            <a:ext cx="2339975" cy="5953125"/>
            <a:chOff x="646771" y="353504"/>
            <a:chExt cx="2339975" cy="5953125"/>
          </a:xfrm>
        </p:grpSpPr>
        <p:sp>
          <p:nvSpPr>
            <p:cNvPr id="8" name="object 8">
              <a:hlinkClick r:id="rId4"/>
            </p:cNvPr>
            <p:cNvSpPr/>
            <p:nvPr/>
          </p:nvSpPr>
          <p:spPr>
            <a:xfrm>
              <a:off x="646771" y="5784079"/>
              <a:ext cx="1965960" cy="522605"/>
            </a:xfrm>
            <a:custGeom>
              <a:avLst/>
              <a:gdLst/>
              <a:ahLst/>
              <a:cxnLst/>
              <a:rect l="l" t="t" r="r" b="b"/>
              <a:pathLst>
                <a:path w="1965960" h="522604">
                  <a:moveTo>
                    <a:pt x="1965896" y="0"/>
                  </a:moveTo>
                  <a:lnTo>
                    <a:pt x="0" y="0"/>
                  </a:lnTo>
                  <a:lnTo>
                    <a:pt x="0" y="522000"/>
                  </a:lnTo>
                  <a:lnTo>
                    <a:pt x="1965896" y="522000"/>
                  </a:lnTo>
                  <a:lnTo>
                    <a:pt x="1965896" y="0"/>
                  </a:lnTo>
                  <a:close/>
                </a:path>
              </a:pathLst>
            </a:custGeom>
            <a:solidFill>
              <a:srgbClr val="EB1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788" y="353504"/>
              <a:ext cx="2339416" cy="72471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15800" y="5871093"/>
            <a:ext cx="1450340" cy="3397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90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Register</a:t>
            </a:r>
            <a:r>
              <a:rPr sz="1900" spc="-9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now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05211" y="0"/>
            <a:ext cx="1974214" cy="1990089"/>
            <a:chOff x="10205211" y="0"/>
            <a:chExt cx="1974214" cy="1990089"/>
          </a:xfrm>
        </p:grpSpPr>
        <p:sp>
          <p:nvSpPr>
            <p:cNvPr id="4" name="object 4"/>
            <p:cNvSpPr/>
            <p:nvPr/>
          </p:nvSpPr>
          <p:spPr>
            <a:xfrm>
              <a:off x="11225453" y="1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4">
                  <a:moveTo>
                    <a:pt x="0" y="975600"/>
                  </a:moveTo>
                  <a:lnTo>
                    <a:pt x="953846" y="975600"/>
                  </a:lnTo>
                  <a:lnTo>
                    <a:pt x="953846" y="0"/>
                  </a:lnTo>
                  <a:lnTo>
                    <a:pt x="0" y="0"/>
                  </a:lnTo>
                  <a:lnTo>
                    <a:pt x="0" y="97560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05211" y="0"/>
              <a:ext cx="1974214" cy="1990089"/>
            </a:xfrm>
            <a:custGeom>
              <a:avLst/>
              <a:gdLst/>
              <a:ahLst/>
              <a:cxnLst/>
              <a:rect l="l" t="t" r="r" b="b"/>
              <a:pathLst>
                <a:path w="1974215" h="1990089">
                  <a:moveTo>
                    <a:pt x="994498" y="0"/>
                  </a:moveTo>
                  <a:lnTo>
                    <a:pt x="946314" y="1147"/>
                  </a:lnTo>
                  <a:lnTo>
                    <a:pt x="898721" y="4553"/>
                  </a:lnTo>
                  <a:lnTo>
                    <a:pt x="851772" y="10168"/>
                  </a:lnTo>
                  <a:lnTo>
                    <a:pt x="805520" y="17937"/>
                  </a:lnTo>
                  <a:lnTo>
                    <a:pt x="760015" y="27810"/>
                  </a:lnTo>
                  <a:lnTo>
                    <a:pt x="715311" y="39734"/>
                  </a:lnTo>
                  <a:lnTo>
                    <a:pt x="671459" y="53657"/>
                  </a:lnTo>
                  <a:lnTo>
                    <a:pt x="628512" y="69527"/>
                  </a:lnTo>
                  <a:lnTo>
                    <a:pt x="586521" y="87292"/>
                  </a:lnTo>
                  <a:lnTo>
                    <a:pt x="545538" y="106900"/>
                  </a:lnTo>
                  <a:lnTo>
                    <a:pt x="505617" y="128298"/>
                  </a:lnTo>
                  <a:lnTo>
                    <a:pt x="466808" y="151434"/>
                  </a:lnTo>
                  <a:lnTo>
                    <a:pt x="429164" y="176257"/>
                  </a:lnTo>
                  <a:lnTo>
                    <a:pt x="392738" y="202715"/>
                  </a:lnTo>
                  <a:lnTo>
                    <a:pt x="357580" y="230754"/>
                  </a:lnTo>
                  <a:lnTo>
                    <a:pt x="323744" y="260323"/>
                  </a:lnTo>
                  <a:lnTo>
                    <a:pt x="291276" y="291376"/>
                  </a:lnTo>
                  <a:lnTo>
                    <a:pt x="260243" y="323844"/>
                  </a:lnTo>
                  <a:lnTo>
                    <a:pt x="230682" y="357691"/>
                  </a:lnTo>
                  <a:lnTo>
                    <a:pt x="202652" y="392859"/>
                  </a:lnTo>
                  <a:lnTo>
                    <a:pt x="176203" y="429297"/>
                  </a:lnTo>
                  <a:lnTo>
                    <a:pt x="151387" y="466953"/>
                  </a:lnTo>
                  <a:lnTo>
                    <a:pt x="128258" y="505773"/>
                  </a:lnTo>
                  <a:lnTo>
                    <a:pt x="106866" y="545707"/>
                  </a:lnTo>
                  <a:lnTo>
                    <a:pt x="87265" y="586702"/>
                  </a:lnTo>
                  <a:lnTo>
                    <a:pt x="69506" y="628706"/>
                  </a:lnTo>
                  <a:lnTo>
                    <a:pt x="53641" y="671666"/>
                  </a:lnTo>
                  <a:lnTo>
                    <a:pt x="39722" y="715531"/>
                  </a:lnTo>
                  <a:lnTo>
                    <a:pt x="27801" y="760249"/>
                  </a:lnTo>
                  <a:lnTo>
                    <a:pt x="17932" y="805767"/>
                  </a:lnTo>
                  <a:lnTo>
                    <a:pt x="10164" y="852034"/>
                  </a:lnTo>
                  <a:lnTo>
                    <a:pt x="4552" y="898997"/>
                  </a:lnTo>
                  <a:lnTo>
                    <a:pt x="1146" y="946604"/>
                  </a:lnTo>
                  <a:lnTo>
                    <a:pt x="0" y="994803"/>
                  </a:lnTo>
                  <a:lnTo>
                    <a:pt x="1146" y="1043002"/>
                  </a:lnTo>
                  <a:lnTo>
                    <a:pt x="4552" y="1090609"/>
                  </a:lnTo>
                  <a:lnTo>
                    <a:pt x="10164" y="1137572"/>
                  </a:lnTo>
                  <a:lnTo>
                    <a:pt x="17932" y="1183839"/>
                  </a:lnTo>
                  <a:lnTo>
                    <a:pt x="27801" y="1229357"/>
                  </a:lnTo>
                  <a:lnTo>
                    <a:pt x="39722" y="1274074"/>
                  </a:lnTo>
                  <a:lnTo>
                    <a:pt x="53641" y="1317939"/>
                  </a:lnTo>
                  <a:lnTo>
                    <a:pt x="69506" y="1360899"/>
                  </a:lnTo>
                  <a:lnTo>
                    <a:pt x="87265" y="1402902"/>
                  </a:lnTo>
                  <a:lnTo>
                    <a:pt x="106866" y="1443897"/>
                  </a:lnTo>
                  <a:lnTo>
                    <a:pt x="128258" y="1483830"/>
                  </a:lnTo>
                  <a:lnTo>
                    <a:pt x="151387" y="1522650"/>
                  </a:lnTo>
                  <a:lnTo>
                    <a:pt x="176203" y="1560305"/>
                  </a:lnTo>
                  <a:lnTo>
                    <a:pt x="202652" y="1596742"/>
                  </a:lnTo>
                  <a:lnTo>
                    <a:pt x="230682" y="1631910"/>
                  </a:lnTo>
                  <a:lnTo>
                    <a:pt x="260243" y="1665757"/>
                  </a:lnTo>
                  <a:lnTo>
                    <a:pt x="291280" y="1698229"/>
                  </a:lnTo>
                  <a:lnTo>
                    <a:pt x="323744" y="1729276"/>
                  </a:lnTo>
                  <a:lnTo>
                    <a:pt x="357580" y="1758845"/>
                  </a:lnTo>
                  <a:lnTo>
                    <a:pt x="392738" y="1786884"/>
                  </a:lnTo>
                  <a:lnTo>
                    <a:pt x="429164" y="1813340"/>
                  </a:lnTo>
                  <a:lnTo>
                    <a:pt x="466808" y="1838163"/>
                  </a:lnTo>
                  <a:lnTo>
                    <a:pt x="505617" y="1861299"/>
                  </a:lnTo>
                  <a:lnTo>
                    <a:pt x="545538" y="1882697"/>
                  </a:lnTo>
                  <a:lnTo>
                    <a:pt x="586521" y="1902304"/>
                  </a:lnTo>
                  <a:lnTo>
                    <a:pt x="628512" y="1920068"/>
                  </a:lnTo>
                  <a:lnTo>
                    <a:pt x="671459" y="1935938"/>
                  </a:lnTo>
                  <a:lnTo>
                    <a:pt x="715311" y="1949861"/>
                  </a:lnTo>
                  <a:lnTo>
                    <a:pt x="760015" y="1961784"/>
                  </a:lnTo>
                  <a:lnTo>
                    <a:pt x="805520" y="1971657"/>
                  </a:lnTo>
                  <a:lnTo>
                    <a:pt x="851772" y="1979426"/>
                  </a:lnTo>
                  <a:lnTo>
                    <a:pt x="898721" y="1985040"/>
                  </a:lnTo>
                  <a:lnTo>
                    <a:pt x="946314" y="1988447"/>
                  </a:lnTo>
                  <a:lnTo>
                    <a:pt x="994498" y="1989594"/>
                  </a:lnTo>
                  <a:lnTo>
                    <a:pt x="1042683" y="1988447"/>
                  </a:lnTo>
                  <a:lnTo>
                    <a:pt x="1090276" y="1985040"/>
                  </a:lnTo>
                  <a:lnTo>
                    <a:pt x="1137225" y="1979426"/>
                  </a:lnTo>
                  <a:lnTo>
                    <a:pt x="1183477" y="1971657"/>
                  </a:lnTo>
                  <a:lnTo>
                    <a:pt x="1228982" y="1961784"/>
                  </a:lnTo>
                  <a:lnTo>
                    <a:pt x="1273686" y="1949861"/>
                  </a:lnTo>
                  <a:lnTo>
                    <a:pt x="1317538" y="1935938"/>
                  </a:lnTo>
                  <a:lnTo>
                    <a:pt x="1360485" y="1920068"/>
                  </a:lnTo>
                  <a:lnTo>
                    <a:pt x="1402476" y="1902304"/>
                  </a:lnTo>
                  <a:lnTo>
                    <a:pt x="1443458" y="1882697"/>
                  </a:lnTo>
                  <a:lnTo>
                    <a:pt x="1483380" y="1861299"/>
                  </a:lnTo>
                  <a:lnTo>
                    <a:pt x="1522189" y="1838163"/>
                  </a:lnTo>
                  <a:lnTo>
                    <a:pt x="1559832" y="1813340"/>
                  </a:lnTo>
                  <a:lnTo>
                    <a:pt x="1596259" y="1786884"/>
                  </a:lnTo>
                  <a:lnTo>
                    <a:pt x="1631417" y="1758845"/>
                  </a:lnTo>
                  <a:lnTo>
                    <a:pt x="1665253" y="1729276"/>
                  </a:lnTo>
                  <a:lnTo>
                    <a:pt x="1697716" y="1698229"/>
                  </a:lnTo>
                  <a:lnTo>
                    <a:pt x="1728754" y="1665757"/>
                  </a:lnTo>
                  <a:lnTo>
                    <a:pt x="1758315" y="1631910"/>
                  </a:lnTo>
                  <a:lnTo>
                    <a:pt x="1786345" y="1596742"/>
                  </a:lnTo>
                  <a:lnTo>
                    <a:pt x="1812794" y="1560305"/>
                  </a:lnTo>
                  <a:lnTo>
                    <a:pt x="1837610" y="1522650"/>
                  </a:lnTo>
                  <a:lnTo>
                    <a:pt x="1860739" y="1483830"/>
                  </a:lnTo>
                  <a:lnTo>
                    <a:pt x="1882130" y="1443897"/>
                  </a:lnTo>
                  <a:lnTo>
                    <a:pt x="1901732" y="1402902"/>
                  </a:lnTo>
                  <a:lnTo>
                    <a:pt x="1919491" y="1360899"/>
                  </a:lnTo>
                  <a:lnTo>
                    <a:pt x="1935356" y="1317939"/>
                  </a:lnTo>
                  <a:lnTo>
                    <a:pt x="1949275" y="1274074"/>
                  </a:lnTo>
                  <a:lnTo>
                    <a:pt x="1961195" y="1229357"/>
                  </a:lnTo>
                  <a:lnTo>
                    <a:pt x="1971065" y="1183839"/>
                  </a:lnTo>
                  <a:lnTo>
                    <a:pt x="1974088" y="1165835"/>
                  </a:lnTo>
                  <a:lnTo>
                    <a:pt x="1974088" y="824902"/>
                  </a:lnTo>
                  <a:lnTo>
                    <a:pt x="1959005" y="752316"/>
                  </a:lnTo>
                  <a:lnTo>
                    <a:pt x="1946011" y="705476"/>
                  </a:lnTo>
                  <a:lnTo>
                    <a:pt x="1930764" y="659378"/>
                  </a:lnTo>
                  <a:lnTo>
                    <a:pt x="1913297" y="614105"/>
                  </a:lnTo>
                  <a:lnTo>
                    <a:pt x="1893645" y="569737"/>
                  </a:lnTo>
                  <a:lnTo>
                    <a:pt x="1871842" y="526357"/>
                  </a:lnTo>
                  <a:lnTo>
                    <a:pt x="1847920" y="484045"/>
                  </a:lnTo>
                  <a:lnTo>
                    <a:pt x="1821914" y="442884"/>
                  </a:lnTo>
                  <a:lnTo>
                    <a:pt x="1793857" y="402955"/>
                  </a:lnTo>
                  <a:lnTo>
                    <a:pt x="1763784" y="364340"/>
                  </a:lnTo>
                  <a:lnTo>
                    <a:pt x="1731728" y="327119"/>
                  </a:lnTo>
                  <a:lnTo>
                    <a:pt x="1697718" y="291371"/>
                  </a:lnTo>
                  <a:lnTo>
                    <a:pt x="1661987" y="257359"/>
                  </a:lnTo>
                  <a:lnTo>
                    <a:pt x="1624775" y="225292"/>
                  </a:lnTo>
                  <a:lnTo>
                    <a:pt x="1586170" y="195208"/>
                  </a:lnTo>
                  <a:lnTo>
                    <a:pt x="1546251" y="167142"/>
                  </a:lnTo>
                  <a:lnTo>
                    <a:pt x="1505102" y="141127"/>
                  </a:lnTo>
                  <a:lnTo>
                    <a:pt x="1462803" y="117197"/>
                  </a:lnTo>
                  <a:lnTo>
                    <a:pt x="1419435" y="95385"/>
                  </a:lnTo>
                  <a:lnTo>
                    <a:pt x="1375081" y="75726"/>
                  </a:lnTo>
                  <a:lnTo>
                    <a:pt x="1329821" y="58254"/>
                  </a:lnTo>
                  <a:lnTo>
                    <a:pt x="1283738" y="43001"/>
                  </a:lnTo>
                  <a:lnTo>
                    <a:pt x="1236912" y="30003"/>
                  </a:lnTo>
                  <a:lnTo>
                    <a:pt x="1189425" y="19292"/>
                  </a:lnTo>
                  <a:lnTo>
                    <a:pt x="1141359" y="10902"/>
                  </a:lnTo>
                  <a:lnTo>
                    <a:pt x="1092795" y="4868"/>
                  </a:lnTo>
                  <a:lnTo>
                    <a:pt x="1043814" y="1222"/>
                  </a:lnTo>
                  <a:lnTo>
                    <a:pt x="994498" y="0"/>
                  </a:lnTo>
                  <a:close/>
                </a:path>
              </a:pathLst>
            </a:custGeom>
            <a:solidFill>
              <a:srgbClr val="FF5F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0205313" y="3283205"/>
            <a:ext cx="1974214" cy="2950210"/>
            <a:chOff x="10205313" y="3283205"/>
            <a:chExt cx="1974214" cy="2950210"/>
          </a:xfrm>
        </p:grpSpPr>
        <p:sp>
          <p:nvSpPr>
            <p:cNvPr id="7" name="object 7"/>
            <p:cNvSpPr/>
            <p:nvPr/>
          </p:nvSpPr>
          <p:spPr>
            <a:xfrm>
              <a:off x="10205313" y="4258805"/>
              <a:ext cx="1974214" cy="1974850"/>
            </a:xfrm>
            <a:custGeom>
              <a:avLst/>
              <a:gdLst/>
              <a:ahLst/>
              <a:cxnLst/>
              <a:rect l="l" t="t" r="r" b="b"/>
              <a:pathLst>
                <a:path w="1974215" h="1974850">
                  <a:moveTo>
                    <a:pt x="1973986" y="0"/>
                  </a:moveTo>
                  <a:lnTo>
                    <a:pt x="0" y="0"/>
                  </a:lnTo>
                  <a:lnTo>
                    <a:pt x="1973986" y="1974578"/>
                  </a:lnTo>
                  <a:lnTo>
                    <a:pt x="197398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225453" y="3283205"/>
              <a:ext cx="954405" cy="975994"/>
            </a:xfrm>
            <a:custGeom>
              <a:avLst/>
              <a:gdLst/>
              <a:ahLst/>
              <a:cxnLst/>
              <a:rect l="l" t="t" r="r" b="b"/>
              <a:pathLst>
                <a:path w="954404" h="975995">
                  <a:moveTo>
                    <a:pt x="0" y="975600"/>
                  </a:moveTo>
                  <a:lnTo>
                    <a:pt x="953846" y="975600"/>
                  </a:lnTo>
                  <a:lnTo>
                    <a:pt x="953846" y="0"/>
                  </a:lnTo>
                  <a:lnTo>
                    <a:pt x="0" y="0"/>
                  </a:lnTo>
                  <a:lnTo>
                    <a:pt x="0" y="975600"/>
                  </a:lnTo>
                  <a:close/>
                </a:path>
              </a:pathLst>
            </a:custGeom>
            <a:solidFill>
              <a:srgbClr val="FF3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16957" y="3298029"/>
              <a:ext cx="962660" cy="962660"/>
            </a:xfrm>
            <a:custGeom>
              <a:avLst/>
              <a:gdLst/>
              <a:ahLst/>
              <a:cxnLst/>
              <a:rect l="l" t="t" r="r" b="b"/>
              <a:pathLst>
                <a:path w="962659" h="962660">
                  <a:moveTo>
                    <a:pt x="962342" y="0"/>
                  </a:moveTo>
                  <a:lnTo>
                    <a:pt x="0" y="962642"/>
                  </a:lnTo>
                  <a:lnTo>
                    <a:pt x="962342" y="962642"/>
                  </a:lnTo>
                  <a:lnTo>
                    <a:pt x="962342" y="0"/>
                  </a:lnTo>
                  <a:close/>
                </a:path>
              </a:pathLst>
            </a:custGeom>
            <a:solidFill>
              <a:srgbClr val="143D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239836" y="975603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30">
                <a:moveTo>
                  <a:pt x="481200" y="0"/>
                </a:moveTo>
                <a:lnTo>
                  <a:pt x="0" y="0"/>
                </a:lnTo>
                <a:lnTo>
                  <a:pt x="0" y="481200"/>
                </a:lnTo>
                <a:lnTo>
                  <a:pt x="481200" y="481200"/>
                </a:lnTo>
                <a:lnTo>
                  <a:pt x="48120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68879" y="5767200"/>
            <a:ext cx="481330" cy="481330"/>
          </a:xfrm>
          <a:custGeom>
            <a:avLst/>
            <a:gdLst/>
            <a:ahLst/>
            <a:cxnLst/>
            <a:rect l="l" t="t" r="r" b="b"/>
            <a:pathLst>
              <a:path w="481329" h="481329">
                <a:moveTo>
                  <a:pt x="240601" y="0"/>
                </a:moveTo>
                <a:lnTo>
                  <a:pt x="192112" y="4888"/>
                </a:lnTo>
                <a:lnTo>
                  <a:pt x="146948" y="18907"/>
                </a:lnTo>
                <a:lnTo>
                  <a:pt x="106079" y="41090"/>
                </a:lnTo>
                <a:lnTo>
                  <a:pt x="70470" y="70469"/>
                </a:lnTo>
                <a:lnTo>
                  <a:pt x="41091" y="106077"/>
                </a:lnTo>
                <a:lnTo>
                  <a:pt x="18907" y="146947"/>
                </a:lnTo>
                <a:lnTo>
                  <a:pt x="4888" y="192109"/>
                </a:lnTo>
                <a:lnTo>
                  <a:pt x="0" y="240598"/>
                </a:lnTo>
                <a:lnTo>
                  <a:pt x="4888" y="289088"/>
                </a:lnTo>
                <a:lnTo>
                  <a:pt x="18907" y="334251"/>
                </a:lnTo>
                <a:lnTo>
                  <a:pt x="41091" y="375120"/>
                </a:lnTo>
                <a:lnTo>
                  <a:pt x="70470" y="410729"/>
                </a:lnTo>
                <a:lnTo>
                  <a:pt x="106079" y="440108"/>
                </a:lnTo>
                <a:lnTo>
                  <a:pt x="146948" y="462291"/>
                </a:lnTo>
                <a:lnTo>
                  <a:pt x="192112" y="476311"/>
                </a:lnTo>
                <a:lnTo>
                  <a:pt x="240601" y="481199"/>
                </a:lnTo>
                <a:lnTo>
                  <a:pt x="289090" y="476311"/>
                </a:lnTo>
                <a:lnTo>
                  <a:pt x="334254" y="462291"/>
                </a:lnTo>
                <a:lnTo>
                  <a:pt x="375123" y="440108"/>
                </a:lnTo>
                <a:lnTo>
                  <a:pt x="410732" y="410729"/>
                </a:lnTo>
                <a:lnTo>
                  <a:pt x="440111" y="375120"/>
                </a:lnTo>
                <a:lnTo>
                  <a:pt x="462295" y="334251"/>
                </a:lnTo>
                <a:lnTo>
                  <a:pt x="476314" y="289088"/>
                </a:lnTo>
                <a:lnTo>
                  <a:pt x="481202" y="240598"/>
                </a:lnTo>
                <a:lnTo>
                  <a:pt x="476537" y="193441"/>
                </a:lnTo>
                <a:lnTo>
                  <a:pt x="462888" y="148525"/>
                </a:lnTo>
                <a:lnTo>
                  <a:pt x="440778" y="107114"/>
                </a:lnTo>
                <a:lnTo>
                  <a:pt x="410730" y="70469"/>
                </a:lnTo>
                <a:lnTo>
                  <a:pt x="374084" y="40423"/>
                </a:lnTo>
                <a:lnTo>
                  <a:pt x="332671" y="18314"/>
                </a:lnTo>
                <a:lnTo>
                  <a:pt x="287756" y="4665"/>
                </a:lnTo>
                <a:lnTo>
                  <a:pt x="240601" y="0"/>
                </a:lnTo>
                <a:close/>
              </a:path>
            </a:pathLst>
          </a:custGeom>
          <a:solidFill>
            <a:srgbClr val="FF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68738" y="3046666"/>
            <a:ext cx="236854" cy="236854"/>
          </a:xfrm>
          <a:custGeom>
            <a:avLst/>
            <a:gdLst/>
            <a:ahLst/>
            <a:cxnLst/>
            <a:rect l="l" t="t" r="r" b="b"/>
            <a:pathLst>
              <a:path w="236854" h="236854">
                <a:moveTo>
                  <a:pt x="0" y="0"/>
                </a:moveTo>
                <a:lnTo>
                  <a:pt x="0" y="236397"/>
                </a:lnTo>
                <a:lnTo>
                  <a:pt x="236397" y="236397"/>
                </a:lnTo>
                <a:lnTo>
                  <a:pt x="0" y="0"/>
                </a:lnTo>
                <a:close/>
              </a:path>
            </a:pathLst>
          </a:custGeom>
          <a:solidFill>
            <a:srgbClr val="143D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36546" y="1556652"/>
            <a:ext cx="8655685" cy="74930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9"/>
              </a:spcBef>
            </a:pPr>
            <a:r>
              <a:rPr sz="2500" spc="110" dirty="0">
                <a:solidFill>
                  <a:srgbClr val="EEEEEE"/>
                </a:solidFill>
              </a:rPr>
              <a:t>Complete</a:t>
            </a:r>
            <a:r>
              <a:rPr sz="2500" spc="-50" dirty="0">
                <a:solidFill>
                  <a:srgbClr val="EEEEEE"/>
                </a:solidFill>
              </a:rPr>
              <a:t> </a:t>
            </a:r>
            <a:r>
              <a:rPr sz="2500" spc="114" dirty="0">
                <a:solidFill>
                  <a:srgbClr val="EEEEEE"/>
                </a:solidFill>
              </a:rPr>
              <a:t>this</a:t>
            </a:r>
            <a:r>
              <a:rPr sz="2500" spc="-45" dirty="0">
                <a:solidFill>
                  <a:srgbClr val="EEEEEE"/>
                </a:solidFill>
              </a:rPr>
              <a:t> </a:t>
            </a:r>
            <a:r>
              <a:rPr sz="2500" spc="110" dirty="0">
                <a:solidFill>
                  <a:srgbClr val="EEEEEE"/>
                </a:solidFill>
              </a:rPr>
              <a:t>feedback</a:t>
            </a:r>
            <a:r>
              <a:rPr sz="2500" spc="-50" dirty="0">
                <a:solidFill>
                  <a:srgbClr val="EEEEEE"/>
                </a:solidFill>
              </a:rPr>
              <a:t> </a:t>
            </a:r>
            <a:r>
              <a:rPr sz="2500" spc="125" dirty="0">
                <a:solidFill>
                  <a:srgbClr val="EEEEEE"/>
                </a:solidFill>
              </a:rPr>
              <a:t>form</a:t>
            </a:r>
            <a:r>
              <a:rPr sz="2500" spc="-45" dirty="0">
                <a:solidFill>
                  <a:srgbClr val="EEEEEE"/>
                </a:solidFill>
              </a:rPr>
              <a:t> </a:t>
            </a:r>
            <a:r>
              <a:rPr sz="2500" spc="80" dirty="0">
                <a:solidFill>
                  <a:srgbClr val="EEEEEE"/>
                </a:solidFill>
              </a:rPr>
              <a:t>and</a:t>
            </a:r>
            <a:r>
              <a:rPr sz="2500" spc="-50" dirty="0">
                <a:solidFill>
                  <a:srgbClr val="EEEEEE"/>
                </a:solidFill>
              </a:rPr>
              <a:t> </a:t>
            </a:r>
            <a:r>
              <a:rPr sz="2500" spc="120" dirty="0">
                <a:solidFill>
                  <a:srgbClr val="EEEEEE"/>
                </a:solidFill>
              </a:rPr>
              <a:t>let</a:t>
            </a:r>
            <a:r>
              <a:rPr sz="2500" spc="-45" dirty="0">
                <a:solidFill>
                  <a:srgbClr val="EEEEEE"/>
                </a:solidFill>
              </a:rPr>
              <a:t> </a:t>
            </a:r>
            <a:r>
              <a:rPr sz="2500" spc="50" dirty="0">
                <a:solidFill>
                  <a:srgbClr val="EEEEEE"/>
                </a:solidFill>
              </a:rPr>
              <a:t>us</a:t>
            </a:r>
            <a:r>
              <a:rPr sz="2500" spc="-50" dirty="0">
                <a:solidFill>
                  <a:srgbClr val="EEEEEE"/>
                </a:solidFill>
              </a:rPr>
              <a:t> </a:t>
            </a:r>
            <a:r>
              <a:rPr sz="2500" spc="85" dirty="0">
                <a:solidFill>
                  <a:srgbClr val="EEEEEE"/>
                </a:solidFill>
              </a:rPr>
              <a:t>know</a:t>
            </a:r>
            <a:r>
              <a:rPr sz="2500" spc="-45" dirty="0">
                <a:solidFill>
                  <a:srgbClr val="EEEEEE"/>
                </a:solidFill>
              </a:rPr>
              <a:t> </a:t>
            </a:r>
            <a:r>
              <a:rPr sz="2500" spc="85" dirty="0">
                <a:solidFill>
                  <a:srgbClr val="EEEEEE"/>
                </a:solidFill>
              </a:rPr>
              <a:t>how</a:t>
            </a:r>
            <a:r>
              <a:rPr sz="2500" spc="-50" dirty="0">
                <a:solidFill>
                  <a:srgbClr val="EEEEEE"/>
                </a:solidFill>
              </a:rPr>
              <a:t> </a:t>
            </a:r>
            <a:r>
              <a:rPr sz="2500" spc="75" dirty="0">
                <a:solidFill>
                  <a:srgbClr val="EEEEEE"/>
                </a:solidFill>
              </a:rPr>
              <a:t>we</a:t>
            </a:r>
            <a:r>
              <a:rPr sz="2500" spc="-45" dirty="0">
                <a:solidFill>
                  <a:srgbClr val="EEEEEE"/>
                </a:solidFill>
              </a:rPr>
              <a:t> </a:t>
            </a:r>
            <a:r>
              <a:rPr sz="2500" spc="40" dirty="0">
                <a:solidFill>
                  <a:srgbClr val="EEEEEE"/>
                </a:solidFill>
              </a:rPr>
              <a:t>can </a:t>
            </a:r>
            <a:r>
              <a:rPr sz="2500" spc="90" dirty="0">
                <a:solidFill>
                  <a:srgbClr val="EEEEEE"/>
                </a:solidFill>
              </a:rPr>
              <a:t>help</a:t>
            </a:r>
            <a:r>
              <a:rPr sz="2500" spc="-45" dirty="0">
                <a:solidFill>
                  <a:srgbClr val="EEEEEE"/>
                </a:solidFill>
              </a:rPr>
              <a:t> </a:t>
            </a:r>
            <a:r>
              <a:rPr sz="2500" spc="65" dirty="0">
                <a:solidFill>
                  <a:srgbClr val="EEEEEE"/>
                </a:solidFill>
              </a:rPr>
              <a:t>shape</a:t>
            </a:r>
            <a:r>
              <a:rPr sz="2500" spc="-45" dirty="0">
                <a:solidFill>
                  <a:srgbClr val="EEEEEE"/>
                </a:solidFill>
              </a:rPr>
              <a:t> </a:t>
            </a:r>
            <a:r>
              <a:rPr sz="2500" spc="85" dirty="0">
                <a:solidFill>
                  <a:srgbClr val="EEEEEE"/>
                </a:solidFill>
              </a:rPr>
              <a:t>your</a:t>
            </a:r>
            <a:r>
              <a:rPr sz="2500" spc="-45" dirty="0">
                <a:solidFill>
                  <a:srgbClr val="EEEEEE"/>
                </a:solidFill>
              </a:rPr>
              <a:t> </a:t>
            </a:r>
            <a:r>
              <a:rPr sz="2500" spc="50" dirty="0">
                <a:solidFill>
                  <a:srgbClr val="EEEEEE"/>
                </a:solidFill>
              </a:rPr>
              <a:t>organization’s</a:t>
            </a:r>
            <a:r>
              <a:rPr sz="2500" spc="-45" dirty="0">
                <a:solidFill>
                  <a:srgbClr val="EEEEEE"/>
                </a:solidFill>
              </a:rPr>
              <a:t> </a:t>
            </a:r>
            <a:r>
              <a:rPr sz="2500" dirty="0">
                <a:solidFill>
                  <a:srgbClr val="EEEEEE"/>
                </a:solidFill>
              </a:rPr>
              <a:t>GenAI</a:t>
            </a:r>
            <a:r>
              <a:rPr sz="2500" spc="-40" dirty="0">
                <a:solidFill>
                  <a:srgbClr val="EEEEEE"/>
                </a:solidFill>
              </a:rPr>
              <a:t> </a:t>
            </a:r>
            <a:r>
              <a:rPr sz="2500" spc="-10" dirty="0">
                <a:solidFill>
                  <a:srgbClr val="EEEEEE"/>
                </a:solidFill>
              </a:rPr>
              <a:t>journey.</a:t>
            </a:r>
            <a:endParaRPr sz="2500"/>
          </a:p>
        </p:txBody>
      </p:sp>
      <p:pic>
        <p:nvPicPr>
          <p:cNvPr id="14" name="object 14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4725" y="2834396"/>
            <a:ext cx="2761678" cy="276167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8167" y="6457511"/>
            <a:ext cx="281876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©2023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Databricks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Inc.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693"/>
                </a:solidFill>
                <a:latin typeface="Arial"/>
                <a:cs typeface="Arial"/>
              </a:rPr>
              <a:t>—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All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rights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693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0441" y="2819754"/>
            <a:ext cx="6145022" cy="9775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1B31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2" y="6473302"/>
            <a:ext cx="186673" cy="1866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098" rIns="0" bIns="0" rtlCol="0">
            <a:spAutoFit/>
          </a:bodyPr>
          <a:lstStyle/>
          <a:p>
            <a:pPr marL="383540">
              <a:lnSpc>
                <a:spcPct val="100000"/>
              </a:lnSpc>
              <a:spcBef>
                <a:spcPts val="100"/>
              </a:spcBef>
            </a:pPr>
            <a:r>
              <a:rPr spc="175" dirty="0">
                <a:solidFill>
                  <a:srgbClr val="F9F7F4"/>
                </a:solidFill>
              </a:rPr>
              <a:t>What</a:t>
            </a:r>
            <a:r>
              <a:rPr spc="-85" dirty="0">
                <a:solidFill>
                  <a:srgbClr val="F9F7F4"/>
                </a:solidFill>
              </a:rPr>
              <a:t> </a:t>
            </a:r>
            <a:r>
              <a:rPr spc="70" dirty="0">
                <a:solidFill>
                  <a:srgbClr val="F9F7F4"/>
                </a:solidFill>
              </a:rPr>
              <a:t>is</a:t>
            </a:r>
            <a:r>
              <a:rPr spc="-85" dirty="0">
                <a:solidFill>
                  <a:srgbClr val="F9F7F4"/>
                </a:solidFill>
              </a:rPr>
              <a:t> </a:t>
            </a:r>
            <a:r>
              <a:rPr spc="110" dirty="0">
                <a:solidFill>
                  <a:srgbClr val="F9F7F4"/>
                </a:solidFill>
              </a:rPr>
              <a:t>Generative</a:t>
            </a:r>
            <a:r>
              <a:rPr spc="-85" dirty="0">
                <a:solidFill>
                  <a:srgbClr val="F9F7F4"/>
                </a:solidFill>
              </a:rPr>
              <a:t> </a:t>
            </a:r>
            <a:r>
              <a:rPr spc="-25" dirty="0">
                <a:solidFill>
                  <a:srgbClr val="F9F7F4"/>
                </a:solidFill>
              </a:rPr>
              <a:t>AI?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59726" y="1671168"/>
            <a:ext cx="423418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F9F7F4"/>
                </a:solidFill>
                <a:latin typeface="Arial"/>
                <a:cs typeface="Arial"/>
              </a:rPr>
              <a:t>Artificial</a:t>
            </a:r>
            <a:r>
              <a:rPr sz="1600" b="1" spc="12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9F7F4"/>
                </a:solidFill>
                <a:latin typeface="Arial"/>
                <a:cs typeface="Arial"/>
              </a:rPr>
              <a:t>Intelligence: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sz="1600" dirty="0">
                <a:solidFill>
                  <a:srgbClr val="F9F7F4"/>
                </a:solidFill>
                <a:latin typeface="Arial"/>
                <a:cs typeface="Arial"/>
              </a:rPr>
              <a:t>A</a:t>
            </a:r>
            <a:r>
              <a:rPr sz="1600" spc="3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spc="50" dirty="0">
                <a:solidFill>
                  <a:srgbClr val="F9F7F4"/>
                </a:solidFill>
                <a:latin typeface="Arial"/>
                <a:cs typeface="Arial"/>
              </a:rPr>
              <a:t>multidisciplinary</a:t>
            </a:r>
            <a:r>
              <a:rPr sz="1600" spc="4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9F7F4"/>
                </a:solidFill>
                <a:latin typeface="Arial"/>
                <a:cs typeface="Arial"/>
              </a:rPr>
              <a:t>field</a:t>
            </a:r>
            <a:r>
              <a:rPr sz="1600" spc="4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F9F7F4"/>
                </a:solidFill>
                <a:latin typeface="Arial"/>
                <a:cs typeface="Arial"/>
              </a:rPr>
              <a:t>of</a:t>
            </a:r>
            <a:r>
              <a:rPr sz="1600" spc="4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spc="75" dirty="0">
                <a:solidFill>
                  <a:srgbClr val="F9F7F4"/>
                </a:solidFill>
                <a:latin typeface="Arial"/>
                <a:cs typeface="Arial"/>
              </a:rPr>
              <a:t>computer</a:t>
            </a:r>
            <a:r>
              <a:rPr sz="1600" spc="4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9F7F4"/>
                </a:solidFill>
                <a:latin typeface="Arial"/>
                <a:cs typeface="Arial"/>
              </a:rPr>
              <a:t>science </a:t>
            </a:r>
            <a:r>
              <a:rPr sz="1600" spc="80" dirty="0">
                <a:solidFill>
                  <a:srgbClr val="F9F7F4"/>
                </a:solidFill>
                <a:latin typeface="Arial"/>
                <a:cs typeface="Arial"/>
              </a:rPr>
              <a:t>that</a:t>
            </a:r>
            <a:r>
              <a:rPr sz="1600" spc="13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9F7F4"/>
                </a:solidFill>
                <a:latin typeface="Arial"/>
                <a:cs typeface="Arial"/>
              </a:rPr>
              <a:t>aims</a:t>
            </a:r>
            <a:r>
              <a:rPr sz="1600" spc="13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F9F7F4"/>
                </a:solidFill>
                <a:latin typeface="Arial"/>
                <a:cs typeface="Arial"/>
              </a:rPr>
              <a:t>to</a:t>
            </a:r>
            <a:r>
              <a:rPr sz="1600" spc="13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9F7F4"/>
                </a:solidFill>
                <a:latin typeface="Arial"/>
                <a:cs typeface="Arial"/>
              </a:rPr>
              <a:t>create</a:t>
            </a:r>
            <a:r>
              <a:rPr sz="1600" spc="13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9F7F4"/>
                </a:solidFill>
                <a:latin typeface="Arial"/>
                <a:cs typeface="Arial"/>
              </a:rPr>
              <a:t>systems</a:t>
            </a:r>
            <a:r>
              <a:rPr sz="1600" spc="13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9F7F4"/>
                </a:solidFill>
                <a:latin typeface="Arial"/>
                <a:cs typeface="Arial"/>
              </a:rPr>
              <a:t>capable</a:t>
            </a:r>
            <a:r>
              <a:rPr sz="1600" spc="13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spc="45" dirty="0">
                <a:solidFill>
                  <a:srgbClr val="F9F7F4"/>
                </a:solidFill>
                <a:latin typeface="Arial"/>
                <a:cs typeface="Arial"/>
              </a:rPr>
              <a:t>of </a:t>
            </a:r>
            <a:r>
              <a:rPr sz="1600" dirty="0">
                <a:solidFill>
                  <a:srgbClr val="F9F7F4"/>
                </a:solidFill>
                <a:latin typeface="Arial"/>
                <a:cs typeface="Arial"/>
              </a:rPr>
              <a:t>emulating</a:t>
            </a:r>
            <a:r>
              <a:rPr sz="1600" spc="19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9F7F4"/>
                </a:solidFill>
                <a:latin typeface="Arial"/>
                <a:cs typeface="Arial"/>
              </a:rPr>
              <a:t>and</a:t>
            </a:r>
            <a:r>
              <a:rPr sz="1600" spc="19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9F7F4"/>
                </a:solidFill>
                <a:latin typeface="Arial"/>
                <a:cs typeface="Arial"/>
              </a:rPr>
              <a:t>surpassing</a:t>
            </a:r>
            <a:r>
              <a:rPr sz="1600" spc="20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F9F7F4"/>
                </a:solidFill>
                <a:latin typeface="Arial"/>
                <a:cs typeface="Arial"/>
              </a:rPr>
              <a:t>human-</a:t>
            </a:r>
            <a:r>
              <a:rPr sz="1600" spc="-10" dirty="0">
                <a:solidFill>
                  <a:srgbClr val="F9F7F4"/>
                </a:solidFill>
                <a:latin typeface="Arial"/>
                <a:cs typeface="Arial"/>
              </a:rPr>
              <a:t>level intelligence.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4805" y="1691996"/>
            <a:ext cx="5243830" cy="4251960"/>
          </a:xfrm>
          <a:custGeom>
            <a:avLst/>
            <a:gdLst/>
            <a:ahLst/>
            <a:cxnLst/>
            <a:rect l="l" t="t" r="r" b="b"/>
            <a:pathLst>
              <a:path w="5243830" h="4251960">
                <a:moveTo>
                  <a:pt x="0" y="209092"/>
                </a:moveTo>
                <a:lnTo>
                  <a:pt x="5522" y="161149"/>
                </a:lnTo>
                <a:lnTo>
                  <a:pt x="21252" y="117139"/>
                </a:lnTo>
                <a:lnTo>
                  <a:pt x="45935" y="78316"/>
                </a:lnTo>
                <a:lnTo>
                  <a:pt x="78316" y="45935"/>
                </a:lnTo>
                <a:lnTo>
                  <a:pt x="117140" y="21252"/>
                </a:lnTo>
                <a:lnTo>
                  <a:pt x="161151" y="5522"/>
                </a:lnTo>
                <a:lnTo>
                  <a:pt x="209094" y="0"/>
                </a:lnTo>
                <a:lnTo>
                  <a:pt x="5034307" y="0"/>
                </a:lnTo>
                <a:lnTo>
                  <a:pt x="5075285" y="4054"/>
                </a:lnTo>
                <a:lnTo>
                  <a:pt x="5114316" y="15916"/>
                </a:lnTo>
                <a:lnTo>
                  <a:pt x="5150305" y="35130"/>
                </a:lnTo>
                <a:lnTo>
                  <a:pt x="5182157" y="61242"/>
                </a:lnTo>
                <a:lnTo>
                  <a:pt x="5208260" y="93088"/>
                </a:lnTo>
                <a:lnTo>
                  <a:pt x="5227469" y="129076"/>
                </a:lnTo>
                <a:lnTo>
                  <a:pt x="5239328" y="168109"/>
                </a:lnTo>
                <a:lnTo>
                  <a:pt x="5243381" y="209092"/>
                </a:lnTo>
                <a:lnTo>
                  <a:pt x="5243381" y="4042491"/>
                </a:lnTo>
                <a:lnTo>
                  <a:pt x="5237860" y="4090434"/>
                </a:lnTo>
                <a:lnTo>
                  <a:pt x="5222132" y="4134445"/>
                </a:lnTo>
                <a:lnTo>
                  <a:pt x="5197452" y="4173269"/>
                </a:lnTo>
                <a:lnTo>
                  <a:pt x="5165075" y="4205652"/>
                </a:lnTo>
                <a:lnTo>
                  <a:pt x="5126255" y="4230336"/>
                </a:lnTo>
                <a:lnTo>
                  <a:pt x="5082248" y="4246068"/>
                </a:lnTo>
                <a:lnTo>
                  <a:pt x="5034307" y="4251591"/>
                </a:lnTo>
                <a:lnTo>
                  <a:pt x="209094" y="4251591"/>
                </a:lnTo>
                <a:lnTo>
                  <a:pt x="161151" y="4246068"/>
                </a:lnTo>
                <a:lnTo>
                  <a:pt x="117140" y="4230336"/>
                </a:lnTo>
                <a:lnTo>
                  <a:pt x="78316" y="4205652"/>
                </a:lnTo>
                <a:lnTo>
                  <a:pt x="45935" y="4173269"/>
                </a:lnTo>
                <a:lnTo>
                  <a:pt x="21252" y="4134445"/>
                </a:lnTo>
                <a:lnTo>
                  <a:pt x="5522" y="4090434"/>
                </a:lnTo>
                <a:lnTo>
                  <a:pt x="0" y="4042491"/>
                </a:lnTo>
                <a:lnTo>
                  <a:pt x="0" y="209092"/>
                </a:lnTo>
                <a:close/>
              </a:path>
            </a:pathLst>
          </a:custGeom>
          <a:ln w="28574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0499" y="1787537"/>
            <a:ext cx="3109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9F7F4"/>
                </a:solidFill>
                <a:latin typeface="Arial"/>
                <a:cs typeface="Arial"/>
              </a:rPr>
              <a:t>Artificial</a:t>
            </a:r>
            <a:r>
              <a:rPr sz="2000" b="1" spc="27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9F7F4"/>
                </a:solidFill>
                <a:latin typeface="Arial"/>
                <a:cs typeface="Arial"/>
              </a:rPr>
              <a:t>Intelligence</a:t>
            </a:r>
            <a:r>
              <a:rPr sz="2000" b="1" spc="27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000" b="1" spc="35" dirty="0">
                <a:solidFill>
                  <a:srgbClr val="F9F7F4"/>
                </a:solidFill>
                <a:latin typeface="Arial"/>
                <a:cs typeface="Arial"/>
              </a:rPr>
              <a:t>(AI)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26307" y="2438145"/>
            <a:ext cx="4772660" cy="3241040"/>
          </a:xfrm>
          <a:custGeom>
            <a:avLst/>
            <a:gdLst/>
            <a:ahLst/>
            <a:cxnLst/>
            <a:rect l="l" t="t" r="r" b="b"/>
            <a:pathLst>
              <a:path w="4772660" h="3241040">
                <a:moveTo>
                  <a:pt x="0" y="159399"/>
                </a:moveTo>
                <a:lnTo>
                  <a:pt x="8125" y="109010"/>
                </a:lnTo>
                <a:lnTo>
                  <a:pt x="30752" y="65253"/>
                </a:lnTo>
                <a:lnTo>
                  <a:pt x="65255" y="30750"/>
                </a:lnTo>
                <a:lnTo>
                  <a:pt x="109008" y="8124"/>
                </a:lnTo>
                <a:lnTo>
                  <a:pt x="159387" y="0"/>
                </a:lnTo>
                <a:lnTo>
                  <a:pt x="4613005" y="0"/>
                </a:lnTo>
                <a:lnTo>
                  <a:pt x="4673996" y="12132"/>
                </a:lnTo>
                <a:lnTo>
                  <a:pt x="4725705" y="46682"/>
                </a:lnTo>
                <a:lnTo>
                  <a:pt x="4760255" y="98397"/>
                </a:lnTo>
                <a:lnTo>
                  <a:pt x="4772380" y="159399"/>
                </a:lnTo>
                <a:lnTo>
                  <a:pt x="4772380" y="3081493"/>
                </a:lnTo>
                <a:lnTo>
                  <a:pt x="4764255" y="3131882"/>
                </a:lnTo>
                <a:lnTo>
                  <a:pt x="4741631" y="3175640"/>
                </a:lnTo>
                <a:lnTo>
                  <a:pt x="4707132" y="3210143"/>
                </a:lnTo>
                <a:lnTo>
                  <a:pt x="4663382" y="3232768"/>
                </a:lnTo>
                <a:lnTo>
                  <a:pt x="4613005" y="3240893"/>
                </a:lnTo>
                <a:lnTo>
                  <a:pt x="159387" y="3240893"/>
                </a:lnTo>
                <a:lnTo>
                  <a:pt x="109008" y="3232768"/>
                </a:lnTo>
                <a:lnTo>
                  <a:pt x="65255" y="3210143"/>
                </a:lnTo>
                <a:lnTo>
                  <a:pt x="30752" y="3175640"/>
                </a:lnTo>
                <a:lnTo>
                  <a:pt x="8125" y="3131882"/>
                </a:lnTo>
                <a:lnTo>
                  <a:pt x="0" y="3081493"/>
                </a:lnTo>
                <a:lnTo>
                  <a:pt x="0" y="159399"/>
                </a:lnTo>
                <a:close/>
              </a:path>
            </a:pathLst>
          </a:custGeom>
          <a:ln w="28574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17442" y="2519120"/>
            <a:ext cx="26917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9F7F4"/>
                </a:solidFill>
                <a:latin typeface="Arial"/>
                <a:cs typeface="Arial"/>
              </a:rPr>
              <a:t>Machine</a:t>
            </a:r>
            <a:r>
              <a:rPr sz="2000" spc="10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9F7F4"/>
                </a:solidFill>
                <a:latin typeface="Arial"/>
                <a:cs typeface="Arial"/>
              </a:rPr>
              <a:t>Learning</a:t>
            </a:r>
            <a:r>
              <a:rPr sz="2000" spc="10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9F7F4"/>
                </a:solidFill>
                <a:latin typeface="Arial"/>
                <a:cs typeface="Arial"/>
              </a:rPr>
              <a:t>(ML)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12927" y="1917106"/>
            <a:ext cx="5640705" cy="3434715"/>
            <a:chOff x="1312927" y="1917106"/>
            <a:chExt cx="5640705" cy="3434715"/>
          </a:xfrm>
        </p:grpSpPr>
        <p:sp>
          <p:nvSpPr>
            <p:cNvPr id="11" name="object 11"/>
            <p:cNvSpPr/>
            <p:nvPr/>
          </p:nvSpPr>
          <p:spPr>
            <a:xfrm>
              <a:off x="1327214" y="3199543"/>
              <a:ext cx="4157979" cy="2138045"/>
            </a:xfrm>
            <a:custGeom>
              <a:avLst/>
              <a:gdLst/>
              <a:ahLst/>
              <a:cxnLst/>
              <a:rect l="l" t="t" r="r" b="b"/>
              <a:pathLst>
                <a:path w="4157979" h="2138045">
                  <a:moveTo>
                    <a:pt x="0" y="105124"/>
                  </a:moveTo>
                  <a:lnTo>
                    <a:pt x="8261" y="64209"/>
                  </a:lnTo>
                  <a:lnTo>
                    <a:pt x="30789" y="30793"/>
                  </a:lnTo>
                  <a:lnTo>
                    <a:pt x="64203" y="8262"/>
                  </a:lnTo>
                  <a:lnTo>
                    <a:pt x="105122" y="0"/>
                  </a:lnTo>
                  <a:lnTo>
                    <a:pt x="4052274" y="0"/>
                  </a:lnTo>
                  <a:lnTo>
                    <a:pt x="4092502" y="8003"/>
                  </a:lnTo>
                  <a:lnTo>
                    <a:pt x="4126599" y="30799"/>
                  </a:lnTo>
                  <a:lnTo>
                    <a:pt x="4149396" y="64896"/>
                  </a:lnTo>
                  <a:lnTo>
                    <a:pt x="4157399" y="105124"/>
                  </a:lnTo>
                  <a:lnTo>
                    <a:pt x="4157399" y="2032370"/>
                  </a:lnTo>
                  <a:lnTo>
                    <a:pt x="4149136" y="2073286"/>
                  </a:lnTo>
                  <a:lnTo>
                    <a:pt x="4126605" y="2106702"/>
                  </a:lnTo>
                  <a:lnTo>
                    <a:pt x="4093189" y="2129233"/>
                  </a:lnTo>
                  <a:lnTo>
                    <a:pt x="4052274" y="2137495"/>
                  </a:lnTo>
                  <a:lnTo>
                    <a:pt x="105122" y="2137495"/>
                  </a:lnTo>
                  <a:lnTo>
                    <a:pt x="64203" y="2129233"/>
                  </a:lnTo>
                  <a:lnTo>
                    <a:pt x="30789" y="2106702"/>
                  </a:lnTo>
                  <a:lnTo>
                    <a:pt x="8261" y="2073286"/>
                  </a:lnTo>
                  <a:lnTo>
                    <a:pt x="0" y="2032370"/>
                  </a:lnTo>
                  <a:lnTo>
                    <a:pt x="0" y="105124"/>
                  </a:lnTo>
                  <a:close/>
                </a:path>
              </a:pathLst>
            </a:custGeom>
            <a:ln w="28574">
              <a:solidFill>
                <a:srgbClr val="F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79639" y="1958123"/>
              <a:ext cx="1477645" cy="7620"/>
            </a:xfrm>
            <a:custGeom>
              <a:avLst/>
              <a:gdLst/>
              <a:ahLst/>
              <a:cxnLst/>
              <a:rect l="l" t="t" r="r" b="b"/>
              <a:pathLst>
                <a:path w="1477645" h="7619">
                  <a:moveTo>
                    <a:pt x="0" y="7377"/>
                  </a:moveTo>
                  <a:lnTo>
                    <a:pt x="1477097" y="0"/>
                  </a:lnTo>
                </a:path>
              </a:pathLst>
            </a:custGeom>
            <a:ln w="19049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7439" y="1924796"/>
              <a:ext cx="81724" cy="817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7211" y="1917106"/>
              <a:ext cx="81724" cy="8172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387514" y="2814869"/>
              <a:ext cx="1493520" cy="897255"/>
            </a:xfrm>
            <a:custGeom>
              <a:avLst/>
              <a:gdLst/>
              <a:ahLst/>
              <a:cxnLst/>
              <a:rect l="l" t="t" r="r" b="b"/>
              <a:pathLst>
                <a:path w="1493520" h="897254">
                  <a:moveTo>
                    <a:pt x="0" y="0"/>
                  </a:moveTo>
                  <a:lnTo>
                    <a:pt x="55107" y="5356"/>
                  </a:lnTo>
                  <a:lnTo>
                    <a:pt x="105551" y="13223"/>
                  </a:lnTo>
                  <a:lnTo>
                    <a:pt x="169286" y="27580"/>
                  </a:lnTo>
                  <a:lnTo>
                    <a:pt x="246582" y="52358"/>
                  </a:lnTo>
                  <a:lnTo>
                    <a:pt x="291289" y="70764"/>
                  </a:lnTo>
                  <a:lnTo>
                    <a:pt x="333997" y="91370"/>
                  </a:lnTo>
                  <a:lnTo>
                    <a:pt x="374857" y="114006"/>
                  </a:lnTo>
                  <a:lnTo>
                    <a:pt x="414024" y="138499"/>
                  </a:lnTo>
                  <a:lnTo>
                    <a:pt x="455761" y="167697"/>
                  </a:lnTo>
                  <a:lnTo>
                    <a:pt x="495815" y="198750"/>
                  </a:lnTo>
                  <a:lnTo>
                    <a:pt x="534395" y="231429"/>
                  </a:lnTo>
                  <a:lnTo>
                    <a:pt x="571711" y="265499"/>
                  </a:lnTo>
                  <a:lnTo>
                    <a:pt x="607974" y="300729"/>
                  </a:lnTo>
                  <a:lnTo>
                    <a:pt x="643394" y="336886"/>
                  </a:lnTo>
                  <a:lnTo>
                    <a:pt x="678181" y="373738"/>
                  </a:lnTo>
                  <a:lnTo>
                    <a:pt x="712545" y="411053"/>
                  </a:lnTo>
                  <a:lnTo>
                    <a:pt x="746698" y="448599"/>
                  </a:lnTo>
                  <a:lnTo>
                    <a:pt x="780850" y="486151"/>
                  </a:lnTo>
                  <a:lnTo>
                    <a:pt x="815212" y="523469"/>
                  </a:lnTo>
                  <a:lnTo>
                    <a:pt x="849996" y="560322"/>
                  </a:lnTo>
                  <a:lnTo>
                    <a:pt x="885412" y="596479"/>
                  </a:lnTo>
                  <a:lnTo>
                    <a:pt x="921671" y="631707"/>
                  </a:lnTo>
                  <a:lnTo>
                    <a:pt x="958983" y="665774"/>
                  </a:lnTo>
                  <a:lnTo>
                    <a:pt x="997559" y="698450"/>
                  </a:lnTo>
                  <a:lnTo>
                    <a:pt x="1037610" y="729501"/>
                  </a:lnTo>
                  <a:lnTo>
                    <a:pt x="1079347" y="758698"/>
                  </a:lnTo>
                  <a:lnTo>
                    <a:pt x="1118526" y="783201"/>
                  </a:lnTo>
                  <a:lnTo>
                    <a:pt x="1159392" y="805839"/>
                  </a:lnTo>
                  <a:lnTo>
                    <a:pt x="1202100" y="826446"/>
                  </a:lnTo>
                  <a:lnTo>
                    <a:pt x="1246801" y="844855"/>
                  </a:lnTo>
                  <a:lnTo>
                    <a:pt x="1293647" y="860898"/>
                  </a:lnTo>
                  <a:lnTo>
                    <a:pt x="1355481" y="877357"/>
                  </a:lnTo>
                  <a:lnTo>
                    <a:pt x="1421197" y="889523"/>
                  </a:lnTo>
                  <a:lnTo>
                    <a:pt x="1473228" y="895629"/>
                  </a:lnTo>
                  <a:lnTo>
                    <a:pt x="1491121" y="897073"/>
                  </a:lnTo>
                  <a:lnTo>
                    <a:pt x="1493371" y="897223"/>
                  </a:lnTo>
                </a:path>
              </a:pathLst>
            </a:custGeom>
            <a:ln w="19049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15364" y="2772969"/>
              <a:ext cx="81674" cy="816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1361" y="3672292"/>
              <a:ext cx="81699" cy="816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5632" y="3817797"/>
              <a:ext cx="3440696" cy="123000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85624" y="3817792"/>
              <a:ext cx="3441065" cy="1229995"/>
            </a:xfrm>
            <a:custGeom>
              <a:avLst/>
              <a:gdLst/>
              <a:ahLst/>
              <a:cxnLst/>
              <a:rect l="l" t="t" r="r" b="b"/>
              <a:pathLst>
                <a:path w="3441065" h="1229995">
                  <a:moveTo>
                    <a:pt x="0" y="60499"/>
                  </a:moveTo>
                  <a:lnTo>
                    <a:pt x="4753" y="36945"/>
                  </a:lnTo>
                  <a:lnTo>
                    <a:pt x="17717" y="17715"/>
                  </a:lnTo>
                  <a:lnTo>
                    <a:pt x="36945" y="4752"/>
                  </a:lnTo>
                  <a:lnTo>
                    <a:pt x="60492" y="0"/>
                  </a:lnTo>
                  <a:lnTo>
                    <a:pt x="3380190" y="0"/>
                  </a:lnTo>
                  <a:lnTo>
                    <a:pt x="3422965" y="17724"/>
                  </a:lnTo>
                  <a:lnTo>
                    <a:pt x="3440690" y="60499"/>
                  </a:lnTo>
                  <a:lnTo>
                    <a:pt x="3440690" y="1169497"/>
                  </a:lnTo>
                  <a:lnTo>
                    <a:pt x="3435937" y="1193051"/>
                  </a:lnTo>
                  <a:lnTo>
                    <a:pt x="3422974" y="1212281"/>
                  </a:lnTo>
                  <a:lnTo>
                    <a:pt x="3403744" y="1225244"/>
                  </a:lnTo>
                  <a:lnTo>
                    <a:pt x="3380190" y="1229997"/>
                  </a:lnTo>
                  <a:lnTo>
                    <a:pt x="60492" y="1229997"/>
                  </a:lnTo>
                  <a:lnTo>
                    <a:pt x="36945" y="1225244"/>
                  </a:lnTo>
                  <a:lnTo>
                    <a:pt x="17717" y="1212281"/>
                  </a:lnTo>
                  <a:lnTo>
                    <a:pt x="4753" y="1193051"/>
                  </a:lnTo>
                  <a:lnTo>
                    <a:pt x="0" y="1169497"/>
                  </a:lnTo>
                  <a:lnTo>
                    <a:pt x="0" y="60499"/>
                  </a:lnTo>
                  <a:close/>
                </a:path>
              </a:pathLst>
            </a:custGeom>
            <a:ln w="19049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066483" y="3560826"/>
            <a:ext cx="3493135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F9F7F4"/>
                </a:solidFill>
                <a:latin typeface="Arial"/>
                <a:cs typeface="Arial"/>
              </a:rPr>
              <a:t>Machine</a:t>
            </a:r>
            <a:r>
              <a:rPr sz="1600" b="1" spc="18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9F7F4"/>
                </a:solidFill>
                <a:latin typeface="Arial"/>
                <a:cs typeface="Arial"/>
              </a:rPr>
              <a:t>Learning: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sz="1600" dirty="0">
                <a:solidFill>
                  <a:srgbClr val="F9F7F4"/>
                </a:solidFill>
                <a:latin typeface="Arial"/>
                <a:cs typeface="Arial"/>
              </a:rPr>
              <a:t>Learn</a:t>
            </a:r>
            <a:r>
              <a:rPr sz="1600" spc="4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spc="60" dirty="0">
                <a:solidFill>
                  <a:srgbClr val="F9F7F4"/>
                </a:solidFill>
                <a:latin typeface="Arial"/>
                <a:cs typeface="Arial"/>
              </a:rPr>
              <a:t>from</a:t>
            </a:r>
            <a:r>
              <a:rPr sz="1600" spc="4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9F7F4"/>
                </a:solidFill>
                <a:latin typeface="Arial"/>
                <a:cs typeface="Arial"/>
              </a:rPr>
              <a:t>existing</a:t>
            </a:r>
            <a:r>
              <a:rPr sz="1600" spc="4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spc="50" dirty="0">
                <a:solidFill>
                  <a:srgbClr val="F9F7F4"/>
                </a:solidFill>
                <a:latin typeface="Arial"/>
                <a:cs typeface="Arial"/>
              </a:rPr>
              <a:t>data</a:t>
            </a:r>
            <a:r>
              <a:rPr sz="1600" spc="4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9F7F4"/>
                </a:solidFill>
                <a:latin typeface="Arial"/>
                <a:cs typeface="Arial"/>
              </a:rPr>
              <a:t>and</a:t>
            </a:r>
            <a:r>
              <a:rPr sz="1600" spc="4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F9F7F4"/>
                </a:solidFill>
                <a:latin typeface="Arial"/>
                <a:cs typeface="Arial"/>
              </a:rPr>
              <a:t>make </a:t>
            </a:r>
            <a:r>
              <a:rPr sz="1600" spc="65" dirty="0">
                <a:solidFill>
                  <a:srgbClr val="F9F7F4"/>
                </a:solidFill>
                <a:latin typeface="Arial"/>
                <a:cs typeface="Arial"/>
              </a:rPr>
              <a:t>predictions/prediction</a:t>
            </a:r>
            <a:r>
              <a:rPr sz="1600" spc="1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spc="75" dirty="0">
                <a:solidFill>
                  <a:srgbClr val="F9F7F4"/>
                </a:solidFill>
                <a:latin typeface="Arial"/>
                <a:cs typeface="Arial"/>
              </a:rPr>
              <a:t>without</a:t>
            </a:r>
            <a:r>
              <a:rPr sz="1600" spc="2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9F7F4"/>
                </a:solidFill>
                <a:latin typeface="Arial"/>
                <a:cs typeface="Arial"/>
              </a:rPr>
              <a:t>being </a:t>
            </a:r>
            <a:r>
              <a:rPr sz="1600" spc="50" dirty="0">
                <a:solidFill>
                  <a:srgbClr val="F9F7F4"/>
                </a:solidFill>
                <a:latin typeface="Arial"/>
                <a:cs typeface="Arial"/>
              </a:rPr>
              <a:t>explicitly</a:t>
            </a:r>
            <a:r>
              <a:rPr sz="1600" spc="2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9F7F4"/>
                </a:solidFill>
                <a:latin typeface="Arial"/>
                <a:cs typeface="Arial"/>
              </a:rPr>
              <a:t>programmed.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02461" y="3264623"/>
            <a:ext cx="3030855" cy="994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9F7F4"/>
                </a:solidFill>
                <a:latin typeface="Arial"/>
                <a:cs typeface="Arial"/>
              </a:rPr>
              <a:t>Deep</a:t>
            </a:r>
            <a:r>
              <a:rPr sz="2000" spc="3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9F7F4"/>
                </a:solidFill>
                <a:latin typeface="Arial"/>
                <a:cs typeface="Arial"/>
              </a:rPr>
              <a:t>Learning</a:t>
            </a:r>
            <a:r>
              <a:rPr sz="2000" spc="3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9F7F4"/>
                </a:solidFill>
                <a:latin typeface="Arial"/>
                <a:cs typeface="Arial"/>
              </a:rPr>
              <a:t>(DL)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Arial"/>
              <a:cs typeface="Arial"/>
            </a:endParaRPr>
          </a:p>
          <a:p>
            <a:pPr marL="988694">
              <a:lnSpc>
                <a:spcPct val="100000"/>
              </a:lnSpc>
              <a:spcBef>
                <a:spcPts val="5"/>
              </a:spcBef>
            </a:pPr>
            <a:r>
              <a:rPr sz="2400" b="1" spc="60" dirty="0">
                <a:solidFill>
                  <a:srgbClr val="F9F7F4"/>
                </a:solidFill>
                <a:latin typeface="Arial"/>
                <a:cs typeface="Arial"/>
              </a:rPr>
              <a:t>Generative</a:t>
            </a:r>
            <a:r>
              <a:rPr sz="2400" b="1" spc="-8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9F7F4"/>
                </a:solidFill>
                <a:latin typeface="Arial"/>
                <a:cs typeface="Arial"/>
              </a:rPr>
              <a:t>AI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113610" y="3478117"/>
            <a:ext cx="4846955" cy="1706880"/>
            <a:chOff x="2113610" y="3478117"/>
            <a:chExt cx="4846955" cy="1706880"/>
          </a:xfrm>
        </p:grpSpPr>
        <p:sp>
          <p:nvSpPr>
            <p:cNvPr id="23" name="object 23"/>
            <p:cNvSpPr/>
            <p:nvPr/>
          </p:nvSpPr>
          <p:spPr>
            <a:xfrm>
              <a:off x="5355789" y="3520742"/>
              <a:ext cx="1532890" cy="1621790"/>
            </a:xfrm>
            <a:custGeom>
              <a:avLst/>
              <a:gdLst/>
              <a:ahLst/>
              <a:cxnLst/>
              <a:rect l="l" t="t" r="r" b="b"/>
              <a:pathLst>
                <a:path w="1532890" h="1621789">
                  <a:moveTo>
                    <a:pt x="0" y="0"/>
                  </a:moveTo>
                  <a:lnTo>
                    <a:pt x="40465" y="6224"/>
                  </a:lnTo>
                  <a:lnTo>
                    <a:pt x="109858" y="24105"/>
                  </a:lnTo>
                  <a:lnTo>
                    <a:pt x="175110" y="50047"/>
                  </a:lnTo>
                  <a:lnTo>
                    <a:pt x="246408" y="89699"/>
                  </a:lnTo>
                  <a:lnTo>
                    <a:pt x="284995" y="116554"/>
                  </a:lnTo>
                  <a:lnTo>
                    <a:pt x="322127" y="146237"/>
                  </a:lnTo>
                  <a:lnTo>
                    <a:pt x="357894" y="178570"/>
                  </a:lnTo>
                  <a:lnTo>
                    <a:pt x="392388" y="213375"/>
                  </a:lnTo>
                  <a:lnTo>
                    <a:pt x="425699" y="250474"/>
                  </a:lnTo>
                  <a:lnTo>
                    <a:pt x="455476" y="286622"/>
                  </a:lnTo>
                  <a:lnTo>
                    <a:pt x="484394" y="324437"/>
                  </a:lnTo>
                  <a:lnTo>
                    <a:pt x="512524" y="363782"/>
                  </a:lnTo>
                  <a:lnTo>
                    <a:pt x="539938" y="404518"/>
                  </a:lnTo>
                  <a:lnTo>
                    <a:pt x="566707" y="446504"/>
                  </a:lnTo>
                  <a:lnTo>
                    <a:pt x="592905" y="489603"/>
                  </a:lnTo>
                  <a:lnTo>
                    <a:pt x="618601" y="533676"/>
                  </a:lnTo>
                  <a:lnTo>
                    <a:pt x="643868" y="578583"/>
                  </a:lnTo>
                  <a:lnTo>
                    <a:pt x="668777" y="624185"/>
                  </a:lnTo>
                  <a:lnTo>
                    <a:pt x="693401" y="670345"/>
                  </a:lnTo>
                  <a:lnTo>
                    <a:pt x="717810" y="716922"/>
                  </a:lnTo>
                  <a:lnTo>
                    <a:pt x="742077" y="763777"/>
                  </a:lnTo>
                  <a:lnTo>
                    <a:pt x="766273" y="810773"/>
                  </a:lnTo>
                  <a:lnTo>
                    <a:pt x="790469" y="857763"/>
                  </a:lnTo>
                  <a:lnTo>
                    <a:pt x="814737" y="904616"/>
                  </a:lnTo>
                  <a:lnTo>
                    <a:pt x="839148" y="951191"/>
                  </a:lnTo>
                  <a:lnTo>
                    <a:pt x="863774" y="997349"/>
                  </a:lnTo>
                  <a:lnTo>
                    <a:pt x="888685" y="1042951"/>
                  </a:lnTo>
                  <a:lnTo>
                    <a:pt x="913954" y="1087857"/>
                  </a:lnTo>
                  <a:lnTo>
                    <a:pt x="939651" y="1131930"/>
                  </a:lnTo>
                  <a:lnTo>
                    <a:pt x="965849" y="1175029"/>
                  </a:lnTo>
                  <a:lnTo>
                    <a:pt x="992619" y="1217015"/>
                  </a:lnTo>
                  <a:lnTo>
                    <a:pt x="1020033" y="1257749"/>
                  </a:lnTo>
                  <a:lnTo>
                    <a:pt x="1048161" y="1297092"/>
                  </a:lnTo>
                  <a:lnTo>
                    <a:pt x="1077075" y="1334904"/>
                  </a:lnTo>
                  <a:lnTo>
                    <a:pt x="1106847" y="1371047"/>
                  </a:lnTo>
                  <a:lnTo>
                    <a:pt x="1140158" y="1408157"/>
                  </a:lnTo>
                  <a:lnTo>
                    <a:pt x="1174652" y="1442968"/>
                  </a:lnTo>
                  <a:lnTo>
                    <a:pt x="1210419" y="1475303"/>
                  </a:lnTo>
                  <a:lnTo>
                    <a:pt x="1247551" y="1504984"/>
                  </a:lnTo>
                  <a:lnTo>
                    <a:pt x="1286138" y="1531832"/>
                  </a:lnTo>
                  <a:lnTo>
                    <a:pt x="1326272" y="1555671"/>
                  </a:lnTo>
                  <a:lnTo>
                    <a:pt x="1389562" y="1585424"/>
                  </a:lnTo>
                  <a:lnTo>
                    <a:pt x="1456847" y="1607396"/>
                  </a:lnTo>
                  <a:lnTo>
                    <a:pt x="1510112" y="1618446"/>
                  </a:lnTo>
                  <a:lnTo>
                    <a:pt x="1528421" y="1621046"/>
                  </a:lnTo>
                  <a:lnTo>
                    <a:pt x="1532546" y="1621521"/>
                  </a:lnTo>
                </a:path>
              </a:pathLst>
            </a:custGeom>
            <a:ln w="19049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83689" y="3478117"/>
              <a:ext cx="81624" cy="8162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78811" y="5103264"/>
              <a:ext cx="81624" cy="816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13610" y="4383116"/>
              <a:ext cx="2672283" cy="54198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7066483" y="5043208"/>
            <a:ext cx="423672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F9F7F4"/>
                </a:solidFill>
                <a:latin typeface="Arial"/>
                <a:cs typeface="Arial"/>
              </a:rPr>
              <a:t>Deep</a:t>
            </a:r>
            <a:r>
              <a:rPr sz="1600" b="1" spc="12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9F7F4"/>
                </a:solidFill>
                <a:latin typeface="Arial"/>
                <a:cs typeface="Arial"/>
              </a:rPr>
              <a:t>Learning: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sz="1600" dirty="0">
                <a:solidFill>
                  <a:srgbClr val="F9F7F4"/>
                </a:solidFill>
                <a:latin typeface="Arial"/>
                <a:cs typeface="Arial"/>
              </a:rPr>
              <a:t>Uses</a:t>
            </a:r>
            <a:r>
              <a:rPr sz="1600" spc="8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F9F7F4"/>
                </a:solidFill>
                <a:latin typeface="Arial"/>
                <a:cs typeface="Arial"/>
              </a:rPr>
              <a:t>“artificial</a:t>
            </a:r>
            <a:r>
              <a:rPr sz="1600" spc="8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F9F7F4"/>
                </a:solidFill>
                <a:latin typeface="Arial"/>
                <a:cs typeface="Arial"/>
              </a:rPr>
              <a:t>neural</a:t>
            </a:r>
            <a:r>
              <a:rPr sz="1600" spc="8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F9F7F4"/>
                </a:solidFill>
                <a:latin typeface="Arial"/>
                <a:cs typeface="Arial"/>
              </a:rPr>
              <a:t>networks”</a:t>
            </a:r>
            <a:r>
              <a:rPr sz="1600" spc="8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F9F7F4"/>
                </a:solidFill>
                <a:latin typeface="Arial"/>
                <a:cs typeface="Arial"/>
              </a:rPr>
              <a:t>to</a:t>
            </a:r>
            <a:r>
              <a:rPr sz="1600" spc="8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F9F7F4"/>
                </a:solidFill>
                <a:latin typeface="Arial"/>
                <a:cs typeface="Arial"/>
              </a:rPr>
              <a:t>learn</a:t>
            </a:r>
            <a:r>
              <a:rPr sz="1600" spc="8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spc="40" dirty="0">
                <a:solidFill>
                  <a:srgbClr val="F9F7F4"/>
                </a:solidFill>
                <a:latin typeface="Arial"/>
                <a:cs typeface="Arial"/>
              </a:rPr>
              <a:t>from </a:t>
            </a:r>
            <a:r>
              <a:rPr sz="1600" spc="-10" dirty="0">
                <a:solidFill>
                  <a:srgbClr val="F9F7F4"/>
                </a:solidFill>
                <a:latin typeface="Arial"/>
                <a:cs typeface="Arial"/>
              </a:rPr>
              <a:t>data.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8160" y="6458629"/>
            <a:ext cx="277939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618794"/>
                </a:solidFill>
                <a:latin typeface="Arial"/>
                <a:cs typeface="Arial"/>
              </a:rPr>
              <a:t>©2021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Databricks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Inc.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794"/>
                </a:solidFill>
                <a:latin typeface="Arial"/>
                <a:cs typeface="Arial"/>
              </a:rPr>
              <a:t>—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All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rights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794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1B31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2" y="6473302"/>
            <a:ext cx="186673" cy="1866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098" rIns="0" bIns="0" rtlCol="0">
            <a:spAutoFit/>
          </a:bodyPr>
          <a:lstStyle/>
          <a:p>
            <a:pPr marL="383540">
              <a:lnSpc>
                <a:spcPct val="100000"/>
              </a:lnSpc>
              <a:spcBef>
                <a:spcPts val="100"/>
              </a:spcBef>
            </a:pPr>
            <a:r>
              <a:rPr spc="175" dirty="0">
                <a:solidFill>
                  <a:srgbClr val="F9F7F4"/>
                </a:solidFill>
              </a:rPr>
              <a:t>What</a:t>
            </a:r>
            <a:r>
              <a:rPr spc="-85" dirty="0">
                <a:solidFill>
                  <a:srgbClr val="F9F7F4"/>
                </a:solidFill>
              </a:rPr>
              <a:t> </a:t>
            </a:r>
            <a:r>
              <a:rPr spc="70" dirty="0">
                <a:solidFill>
                  <a:srgbClr val="F9F7F4"/>
                </a:solidFill>
              </a:rPr>
              <a:t>is</a:t>
            </a:r>
            <a:r>
              <a:rPr spc="-85" dirty="0">
                <a:solidFill>
                  <a:srgbClr val="F9F7F4"/>
                </a:solidFill>
              </a:rPr>
              <a:t> </a:t>
            </a:r>
            <a:r>
              <a:rPr spc="110" dirty="0">
                <a:solidFill>
                  <a:srgbClr val="F9F7F4"/>
                </a:solidFill>
              </a:rPr>
              <a:t>Generative</a:t>
            </a:r>
            <a:r>
              <a:rPr spc="-85" dirty="0">
                <a:solidFill>
                  <a:srgbClr val="F9F7F4"/>
                </a:solidFill>
              </a:rPr>
              <a:t> </a:t>
            </a:r>
            <a:r>
              <a:rPr spc="-25" dirty="0">
                <a:solidFill>
                  <a:srgbClr val="F9F7F4"/>
                </a:solidFill>
              </a:rPr>
              <a:t>AI?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59726" y="1516227"/>
            <a:ext cx="4126865" cy="36830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100" b="1" spc="50" dirty="0">
                <a:solidFill>
                  <a:srgbClr val="F9F7F4"/>
                </a:solidFill>
                <a:latin typeface="Arial"/>
                <a:cs typeface="Arial"/>
              </a:rPr>
              <a:t>Generative</a:t>
            </a:r>
            <a:r>
              <a:rPr sz="2100" b="1" spc="-5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b="1" spc="-25" dirty="0">
                <a:solidFill>
                  <a:srgbClr val="F9F7F4"/>
                </a:solidFill>
                <a:latin typeface="Arial"/>
                <a:cs typeface="Arial"/>
              </a:rPr>
              <a:t>AI: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100" spc="95" dirty="0">
                <a:solidFill>
                  <a:srgbClr val="F9F7F4"/>
                </a:solidFill>
                <a:latin typeface="Arial"/>
                <a:cs typeface="Arial"/>
              </a:rPr>
              <a:t>Sub-</a:t>
            </a:r>
            <a:r>
              <a:rPr sz="2100" spc="65" dirty="0">
                <a:solidFill>
                  <a:srgbClr val="F9F7F4"/>
                </a:solidFill>
                <a:latin typeface="Arial"/>
                <a:cs typeface="Arial"/>
              </a:rPr>
              <a:t>field</a:t>
            </a:r>
            <a:r>
              <a:rPr sz="2100" spc="-3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spc="95" dirty="0">
                <a:solidFill>
                  <a:srgbClr val="F9F7F4"/>
                </a:solidFill>
                <a:latin typeface="Arial"/>
                <a:cs typeface="Arial"/>
              </a:rPr>
              <a:t>of</a:t>
            </a:r>
            <a:r>
              <a:rPr sz="2100" spc="-3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9F7F4"/>
                </a:solidFill>
                <a:latin typeface="Arial"/>
                <a:cs typeface="Arial"/>
              </a:rPr>
              <a:t>AI</a:t>
            </a:r>
            <a:r>
              <a:rPr sz="2100" spc="-3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spc="105" dirty="0">
                <a:solidFill>
                  <a:srgbClr val="F9F7F4"/>
                </a:solidFill>
                <a:latin typeface="Arial"/>
                <a:cs typeface="Arial"/>
              </a:rPr>
              <a:t>that</a:t>
            </a:r>
            <a:r>
              <a:rPr sz="2100" spc="-3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spc="45" dirty="0">
                <a:solidFill>
                  <a:srgbClr val="F9F7F4"/>
                </a:solidFill>
                <a:latin typeface="Arial"/>
                <a:cs typeface="Arial"/>
              </a:rPr>
              <a:t>focuses</a:t>
            </a:r>
            <a:r>
              <a:rPr sz="2100" spc="-3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spc="30" dirty="0">
                <a:solidFill>
                  <a:srgbClr val="F9F7F4"/>
                </a:solidFill>
                <a:latin typeface="Arial"/>
                <a:cs typeface="Arial"/>
              </a:rPr>
              <a:t>on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F9F7F4"/>
                </a:solidFill>
                <a:latin typeface="Arial"/>
                <a:cs typeface="Arial"/>
              </a:rPr>
              <a:t>generating</a:t>
            </a:r>
            <a:r>
              <a:rPr sz="2100" b="1" spc="8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9F7F4"/>
                </a:solidFill>
                <a:latin typeface="Arial"/>
                <a:cs typeface="Arial"/>
              </a:rPr>
              <a:t>new</a:t>
            </a:r>
            <a:r>
              <a:rPr sz="2100" spc="8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spc="105" dirty="0">
                <a:solidFill>
                  <a:srgbClr val="F9F7F4"/>
                </a:solidFill>
                <a:latin typeface="Arial"/>
                <a:cs typeface="Arial"/>
              </a:rPr>
              <a:t>content</a:t>
            </a:r>
            <a:r>
              <a:rPr sz="2100" spc="9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spc="55" dirty="0">
                <a:solidFill>
                  <a:srgbClr val="F9F7F4"/>
                </a:solidFill>
                <a:latin typeface="Arial"/>
                <a:cs typeface="Arial"/>
              </a:rPr>
              <a:t>such</a:t>
            </a:r>
            <a:r>
              <a:rPr sz="2100" spc="8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spc="-25" dirty="0">
                <a:solidFill>
                  <a:srgbClr val="F9F7F4"/>
                </a:solidFill>
                <a:latin typeface="Arial"/>
                <a:cs typeface="Arial"/>
              </a:rPr>
              <a:t>as:</a:t>
            </a:r>
            <a:endParaRPr sz="2100">
              <a:latin typeface="Arial"/>
              <a:cs typeface="Arial"/>
            </a:endParaRPr>
          </a:p>
          <a:p>
            <a:pPr marL="316865" indent="-248285">
              <a:lnSpc>
                <a:spcPct val="100000"/>
              </a:lnSpc>
              <a:spcBef>
                <a:spcPts val="1200"/>
              </a:spcBef>
              <a:buChar char="•"/>
              <a:tabLst>
                <a:tab pos="316865" algn="l"/>
              </a:tabLst>
            </a:pPr>
            <a:r>
              <a:rPr sz="2100" spc="-20" dirty="0">
                <a:solidFill>
                  <a:srgbClr val="F9F7F4"/>
                </a:solidFill>
                <a:latin typeface="Arial"/>
                <a:cs typeface="Arial"/>
              </a:rPr>
              <a:t>Text</a:t>
            </a:r>
            <a:endParaRPr sz="2100">
              <a:latin typeface="Arial"/>
              <a:cs typeface="Arial"/>
            </a:endParaRPr>
          </a:p>
          <a:p>
            <a:pPr marL="316865" indent="-248285">
              <a:lnSpc>
                <a:spcPct val="100000"/>
              </a:lnSpc>
              <a:buChar char="•"/>
              <a:tabLst>
                <a:tab pos="316865" algn="l"/>
              </a:tabLst>
            </a:pPr>
            <a:r>
              <a:rPr sz="2100" spc="40" dirty="0">
                <a:solidFill>
                  <a:srgbClr val="F9F7F4"/>
                </a:solidFill>
                <a:latin typeface="Arial"/>
                <a:cs typeface="Arial"/>
              </a:rPr>
              <a:t>Code</a:t>
            </a:r>
            <a:endParaRPr sz="2100">
              <a:latin typeface="Arial"/>
              <a:cs typeface="Arial"/>
            </a:endParaRPr>
          </a:p>
          <a:p>
            <a:pPr marL="316865" indent="-248285">
              <a:lnSpc>
                <a:spcPct val="100000"/>
              </a:lnSpc>
              <a:buChar char="•"/>
              <a:tabLst>
                <a:tab pos="316865" algn="l"/>
              </a:tabLst>
            </a:pPr>
            <a:r>
              <a:rPr sz="2100" spc="-10" dirty="0">
                <a:solidFill>
                  <a:srgbClr val="F9F7F4"/>
                </a:solidFill>
                <a:latin typeface="Arial"/>
                <a:cs typeface="Arial"/>
              </a:rPr>
              <a:t>Images</a:t>
            </a:r>
            <a:endParaRPr sz="2100">
              <a:latin typeface="Arial"/>
              <a:cs typeface="Arial"/>
            </a:endParaRPr>
          </a:p>
          <a:p>
            <a:pPr marL="316865" indent="-248285">
              <a:lnSpc>
                <a:spcPct val="100000"/>
              </a:lnSpc>
              <a:buChar char="•"/>
              <a:tabLst>
                <a:tab pos="316865" algn="l"/>
              </a:tabLst>
            </a:pPr>
            <a:r>
              <a:rPr sz="2100" spc="60" dirty="0">
                <a:solidFill>
                  <a:srgbClr val="F9F7F4"/>
                </a:solidFill>
                <a:latin typeface="Arial"/>
                <a:cs typeface="Arial"/>
              </a:rPr>
              <a:t>Audio/music</a:t>
            </a:r>
            <a:endParaRPr sz="2100">
              <a:latin typeface="Arial"/>
              <a:cs typeface="Arial"/>
            </a:endParaRPr>
          </a:p>
          <a:p>
            <a:pPr marL="316865" indent="-248285">
              <a:lnSpc>
                <a:spcPct val="100000"/>
              </a:lnSpc>
              <a:buChar char="•"/>
              <a:tabLst>
                <a:tab pos="316865" algn="l"/>
              </a:tabLst>
            </a:pPr>
            <a:r>
              <a:rPr sz="2100" spc="40" dirty="0">
                <a:solidFill>
                  <a:srgbClr val="F9F7F4"/>
                </a:solidFill>
                <a:latin typeface="Arial"/>
                <a:cs typeface="Arial"/>
              </a:rPr>
              <a:t>Video</a:t>
            </a:r>
            <a:endParaRPr sz="2100">
              <a:latin typeface="Arial"/>
              <a:cs typeface="Arial"/>
            </a:endParaRPr>
          </a:p>
          <a:p>
            <a:pPr marL="316865" indent="-248285">
              <a:lnSpc>
                <a:spcPct val="100000"/>
              </a:lnSpc>
              <a:buChar char="•"/>
              <a:tabLst>
                <a:tab pos="316865" algn="l"/>
              </a:tabLst>
            </a:pPr>
            <a:r>
              <a:rPr sz="2100" dirty="0">
                <a:solidFill>
                  <a:srgbClr val="F9F7F4"/>
                </a:solidFill>
                <a:latin typeface="Arial"/>
                <a:cs typeface="Arial"/>
              </a:rPr>
              <a:t>3D</a:t>
            </a:r>
            <a:r>
              <a:rPr sz="2100" spc="-2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spc="80" dirty="0">
                <a:solidFill>
                  <a:srgbClr val="F9F7F4"/>
                </a:solidFill>
                <a:latin typeface="Arial"/>
                <a:cs typeface="Arial"/>
              </a:rPr>
              <a:t>objects</a:t>
            </a:r>
            <a:endParaRPr sz="2100">
              <a:latin typeface="Arial"/>
              <a:cs typeface="Arial"/>
            </a:endParaRPr>
          </a:p>
          <a:p>
            <a:pPr marL="316865" indent="-248285">
              <a:lnSpc>
                <a:spcPct val="100000"/>
              </a:lnSpc>
              <a:buChar char="•"/>
              <a:tabLst>
                <a:tab pos="316865" algn="l"/>
              </a:tabLst>
            </a:pPr>
            <a:r>
              <a:rPr sz="2100" spc="70" dirty="0">
                <a:solidFill>
                  <a:srgbClr val="F9F7F4"/>
                </a:solidFill>
                <a:latin typeface="Arial"/>
                <a:cs typeface="Arial"/>
              </a:rPr>
              <a:t>Synthetic</a:t>
            </a:r>
            <a:r>
              <a:rPr sz="2100" spc="-1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spc="50" dirty="0">
                <a:solidFill>
                  <a:srgbClr val="F9F7F4"/>
                </a:solidFill>
                <a:latin typeface="Arial"/>
                <a:cs typeface="Arial"/>
              </a:rPr>
              <a:t>data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4805" y="1691996"/>
            <a:ext cx="5243830" cy="4251960"/>
          </a:xfrm>
          <a:custGeom>
            <a:avLst/>
            <a:gdLst/>
            <a:ahLst/>
            <a:cxnLst/>
            <a:rect l="l" t="t" r="r" b="b"/>
            <a:pathLst>
              <a:path w="5243830" h="4251960">
                <a:moveTo>
                  <a:pt x="0" y="209092"/>
                </a:moveTo>
                <a:lnTo>
                  <a:pt x="5522" y="161149"/>
                </a:lnTo>
                <a:lnTo>
                  <a:pt x="21252" y="117139"/>
                </a:lnTo>
                <a:lnTo>
                  <a:pt x="45935" y="78316"/>
                </a:lnTo>
                <a:lnTo>
                  <a:pt x="78316" y="45935"/>
                </a:lnTo>
                <a:lnTo>
                  <a:pt x="117140" y="21252"/>
                </a:lnTo>
                <a:lnTo>
                  <a:pt x="161151" y="5522"/>
                </a:lnTo>
                <a:lnTo>
                  <a:pt x="209094" y="0"/>
                </a:lnTo>
                <a:lnTo>
                  <a:pt x="5034307" y="0"/>
                </a:lnTo>
                <a:lnTo>
                  <a:pt x="5075285" y="4054"/>
                </a:lnTo>
                <a:lnTo>
                  <a:pt x="5114316" y="15916"/>
                </a:lnTo>
                <a:lnTo>
                  <a:pt x="5150305" y="35130"/>
                </a:lnTo>
                <a:lnTo>
                  <a:pt x="5182157" y="61242"/>
                </a:lnTo>
                <a:lnTo>
                  <a:pt x="5208260" y="93088"/>
                </a:lnTo>
                <a:lnTo>
                  <a:pt x="5227469" y="129076"/>
                </a:lnTo>
                <a:lnTo>
                  <a:pt x="5239328" y="168109"/>
                </a:lnTo>
                <a:lnTo>
                  <a:pt x="5243381" y="209092"/>
                </a:lnTo>
                <a:lnTo>
                  <a:pt x="5243381" y="4042491"/>
                </a:lnTo>
                <a:lnTo>
                  <a:pt x="5237860" y="4090434"/>
                </a:lnTo>
                <a:lnTo>
                  <a:pt x="5222132" y="4134445"/>
                </a:lnTo>
                <a:lnTo>
                  <a:pt x="5197452" y="4173269"/>
                </a:lnTo>
                <a:lnTo>
                  <a:pt x="5165075" y="4205652"/>
                </a:lnTo>
                <a:lnTo>
                  <a:pt x="5126255" y="4230336"/>
                </a:lnTo>
                <a:lnTo>
                  <a:pt x="5082248" y="4246068"/>
                </a:lnTo>
                <a:lnTo>
                  <a:pt x="5034307" y="4251591"/>
                </a:lnTo>
                <a:lnTo>
                  <a:pt x="209094" y="4251591"/>
                </a:lnTo>
                <a:lnTo>
                  <a:pt x="161151" y="4246068"/>
                </a:lnTo>
                <a:lnTo>
                  <a:pt x="117140" y="4230336"/>
                </a:lnTo>
                <a:lnTo>
                  <a:pt x="78316" y="4205652"/>
                </a:lnTo>
                <a:lnTo>
                  <a:pt x="45935" y="4173269"/>
                </a:lnTo>
                <a:lnTo>
                  <a:pt x="21252" y="4134445"/>
                </a:lnTo>
                <a:lnTo>
                  <a:pt x="5522" y="4090434"/>
                </a:lnTo>
                <a:lnTo>
                  <a:pt x="0" y="4042491"/>
                </a:lnTo>
                <a:lnTo>
                  <a:pt x="0" y="209092"/>
                </a:lnTo>
                <a:close/>
              </a:path>
            </a:pathLst>
          </a:custGeom>
          <a:ln w="28574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0499" y="1787537"/>
            <a:ext cx="31095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9F7F4"/>
                </a:solidFill>
                <a:latin typeface="Arial"/>
                <a:cs typeface="Arial"/>
              </a:rPr>
              <a:t>Artificial</a:t>
            </a:r>
            <a:r>
              <a:rPr sz="2000" b="1" spc="27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9F7F4"/>
                </a:solidFill>
                <a:latin typeface="Arial"/>
                <a:cs typeface="Arial"/>
              </a:rPr>
              <a:t>Intelligence</a:t>
            </a:r>
            <a:r>
              <a:rPr sz="2000" b="1" spc="27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000" b="1" spc="35" dirty="0">
                <a:solidFill>
                  <a:srgbClr val="F9F7F4"/>
                </a:solidFill>
                <a:latin typeface="Arial"/>
                <a:cs typeface="Arial"/>
              </a:rPr>
              <a:t>(AI)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26307" y="2438145"/>
            <a:ext cx="4772660" cy="3241040"/>
          </a:xfrm>
          <a:custGeom>
            <a:avLst/>
            <a:gdLst/>
            <a:ahLst/>
            <a:cxnLst/>
            <a:rect l="l" t="t" r="r" b="b"/>
            <a:pathLst>
              <a:path w="4772660" h="3241040">
                <a:moveTo>
                  <a:pt x="0" y="159399"/>
                </a:moveTo>
                <a:lnTo>
                  <a:pt x="8125" y="109010"/>
                </a:lnTo>
                <a:lnTo>
                  <a:pt x="30752" y="65253"/>
                </a:lnTo>
                <a:lnTo>
                  <a:pt x="65255" y="30750"/>
                </a:lnTo>
                <a:lnTo>
                  <a:pt x="109008" y="8124"/>
                </a:lnTo>
                <a:lnTo>
                  <a:pt x="159387" y="0"/>
                </a:lnTo>
                <a:lnTo>
                  <a:pt x="4613005" y="0"/>
                </a:lnTo>
                <a:lnTo>
                  <a:pt x="4673996" y="12132"/>
                </a:lnTo>
                <a:lnTo>
                  <a:pt x="4725705" y="46682"/>
                </a:lnTo>
                <a:lnTo>
                  <a:pt x="4760255" y="98397"/>
                </a:lnTo>
                <a:lnTo>
                  <a:pt x="4772380" y="159399"/>
                </a:lnTo>
                <a:lnTo>
                  <a:pt x="4772380" y="3081493"/>
                </a:lnTo>
                <a:lnTo>
                  <a:pt x="4764255" y="3131882"/>
                </a:lnTo>
                <a:lnTo>
                  <a:pt x="4741631" y="3175640"/>
                </a:lnTo>
                <a:lnTo>
                  <a:pt x="4707132" y="3210143"/>
                </a:lnTo>
                <a:lnTo>
                  <a:pt x="4663382" y="3232768"/>
                </a:lnTo>
                <a:lnTo>
                  <a:pt x="4613005" y="3240893"/>
                </a:lnTo>
                <a:lnTo>
                  <a:pt x="159387" y="3240893"/>
                </a:lnTo>
                <a:lnTo>
                  <a:pt x="109008" y="3232768"/>
                </a:lnTo>
                <a:lnTo>
                  <a:pt x="65255" y="3210143"/>
                </a:lnTo>
                <a:lnTo>
                  <a:pt x="30752" y="3175640"/>
                </a:lnTo>
                <a:lnTo>
                  <a:pt x="8125" y="3131882"/>
                </a:lnTo>
                <a:lnTo>
                  <a:pt x="0" y="3081493"/>
                </a:lnTo>
                <a:lnTo>
                  <a:pt x="0" y="159399"/>
                </a:lnTo>
                <a:close/>
              </a:path>
            </a:pathLst>
          </a:custGeom>
          <a:ln w="28574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17442" y="2519120"/>
            <a:ext cx="26917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9F7F4"/>
                </a:solidFill>
                <a:latin typeface="Arial"/>
                <a:cs typeface="Arial"/>
              </a:rPr>
              <a:t>Machine</a:t>
            </a:r>
            <a:r>
              <a:rPr sz="2000" spc="10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9F7F4"/>
                </a:solidFill>
                <a:latin typeface="Arial"/>
                <a:cs typeface="Arial"/>
              </a:rPr>
              <a:t>Learning</a:t>
            </a:r>
            <a:r>
              <a:rPr sz="2000" spc="10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9F7F4"/>
                </a:solidFill>
                <a:latin typeface="Arial"/>
                <a:cs typeface="Arial"/>
              </a:rPr>
              <a:t>(ML)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12927" y="2481170"/>
            <a:ext cx="5655945" cy="2870200"/>
            <a:chOff x="1312927" y="2481170"/>
            <a:chExt cx="5655945" cy="2870200"/>
          </a:xfrm>
        </p:grpSpPr>
        <p:sp>
          <p:nvSpPr>
            <p:cNvPr id="11" name="object 11"/>
            <p:cNvSpPr/>
            <p:nvPr/>
          </p:nvSpPr>
          <p:spPr>
            <a:xfrm>
              <a:off x="1327214" y="3199543"/>
              <a:ext cx="4157979" cy="2138045"/>
            </a:xfrm>
            <a:custGeom>
              <a:avLst/>
              <a:gdLst/>
              <a:ahLst/>
              <a:cxnLst/>
              <a:rect l="l" t="t" r="r" b="b"/>
              <a:pathLst>
                <a:path w="4157979" h="2138045">
                  <a:moveTo>
                    <a:pt x="0" y="105124"/>
                  </a:moveTo>
                  <a:lnTo>
                    <a:pt x="8261" y="64209"/>
                  </a:lnTo>
                  <a:lnTo>
                    <a:pt x="30789" y="30793"/>
                  </a:lnTo>
                  <a:lnTo>
                    <a:pt x="64203" y="8262"/>
                  </a:lnTo>
                  <a:lnTo>
                    <a:pt x="105122" y="0"/>
                  </a:lnTo>
                  <a:lnTo>
                    <a:pt x="4052274" y="0"/>
                  </a:lnTo>
                  <a:lnTo>
                    <a:pt x="4092502" y="8003"/>
                  </a:lnTo>
                  <a:lnTo>
                    <a:pt x="4126599" y="30799"/>
                  </a:lnTo>
                  <a:lnTo>
                    <a:pt x="4149396" y="64896"/>
                  </a:lnTo>
                  <a:lnTo>
                    <a:pt x="4157399" y="105124"/>
                  </a:lnTo>
                  <a:lnTo>
                    <a:pt x="4157399" y="2032370"/>
                  </a:lnTo>
                  <a:lnTo>
                    <a:pt x="4149136" y="2073286"/>
                  </a:lnTo>
                  <a:lnTo>
                    <a:pt x="4126605" y="2106702"/>
                  </a:lnTo>
                  <a:lnTo>
                    <a:pt x="4093189" y="2129233"/>
                  </a:lnTo>
                  <a:lnTo>
                    <a:pt x="4052274" y="2137495"/>
                  </a:lnTo>
                  <a:lnTo>
                    <a:pt x="105122" y="2137495"/>
                  </a:lnTo>
                  <a:lnTo>
                    <a:pt x="64203" y="2129233"/>
                  </a:lnTo>
                  <a:lnTo>
                    <a:pt x="30789" y="2106702"/>
                  </a:lnTo>
                  <a:lnTo>
                    <a:pt x="8261" y="2073286"/>
                  </a:lnTo>
                  <a:lnTo>
                    <a:pt x="0" y="2032370"/>
                  </a:lnTo>
                  <a:lnTo>
                    <a:pt x="0" y="105124"/>
                  </a:lnTo>
                  <a:close/>
                </a:path>
              </a:pathLst>
            </a:custGeom>
            <a:ln w="28574">
              <a:solidFill>
                <a:srgbClr val="FFA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74239" y="2523644"/>
              <a:ext cx="1722120" cy="1856105"/>
            </a:xfrm>
            <a:custGeom>
              <a:avLst/>
              <a:gdLst/>
              <a:ahLst/>
              <a:cxnLst/>
              <a:rect l="l" t="t" r="r" b="b"/>
              <a:pathLst>
                <a:path w="1722120" h="1856104">
                  <a:moveTo>
                    <a:pt x="0" y="1855621"/>
                  </a:moveTo>
                  <a:lnTo>
                    <a:pt x="53168" y="1847571"/>
                  </a:lnTo>
                  <a:lnTo>
                    <a:pt x="92399" y="1838546"/>
                  </a:lnTo>
                  <a:lnTo>
                    <a:pt x="130417" y="1827127"/>
                  </a:lnTo>
                  <a:lnTo>
                    <a:pt x="167287" y="1813405"/>
                  </a:lnTo>
                  <a:lnTo>
                    <a:pt x="203050" y="1797466"/>
                  </a:lnTo>
                  <a:lnTo>
                    <a:pt x="237749" y="1779396"/>
                  </a:lnTo>
                  <a:lnTo>
                    <a:pt x="282416" y="1752136"/>
                  </a:lnTo>
                  <a:lnTo>
                    <a:pt x="325361" y="1721440"/>
                  </a:lnTo>
                  <a:lnTo>
                    <a:pt x="366686" y="1687509"/>
                  </a:lnTo>
                  <a:lnTo>
                    <a:pt x="406495" y="1650544"/>
                  </a:lnTo>
                  <a:lnTo>
                    <a:pt x="444890" y="1610748"/>
                  </a:lnTo>
                  <a:lnTo>
                    <a:pt x="481974" y="1568321"/>
                  </a:lnTo>
                  <a:lnTo>
                    <a:pt x="510753" y="1532627"/>
                  </a:lnTo>
                  <a:lnTo>
                    <a:pt x="538807" y="1495483"/>
                  </a:lnTo>
                  <a:lnTo>
                    <a:pt x="566186" y="1456993"/>
                  </a:lnTo>
                  <a:lnTo>
                    <a:pt x="592943" y="1417260"/>
                  </a:lnTo>
                  <a:lnTo>
                    <a:pt x="619130" y="1376388"/>
                  </a:lnTo>
                  <a:lnTo>
                    <a:pt x="644798" y="1334481"/>
                  </a:lnTo>
                  <a:lnTo>
                    <a:pt x="670000" y="1291643"/>
                  </a:lnTo>
                  <a:lnTo>
                    <a:pt x="694787" y="1247976"/>
                  </a:lnTo>
                  <a:lnTo>
                    <a:pt x="719211" y="1203584"/>
                  </a:lnTo>
                  <a:lnTo>
                    <a:pt x="743325" y="1158572"/>
                  </a:lnTo>
                  <a:lnTo>
                    <a:pt x="767180" y="1113043"/>
                  </a:lnTo>
                  <a:lnTo>
                    <a:pt x="790827" y="1067099"/>
                  </a:lnTo>
                  <a:lnTo>
                    <a:pt x="814320" y="1020846"/>
                  </a:lnTo>
                  <a:lnTo>
                    <a:pt x="837709" y="974386"/>
                  </a:lnTo>
                  <a:lnTo>
                    <a:pt x="861048" y="927823"/>
                  </a:lnTo>
                  <a:lnTo>
                    <a:pt x="884386" y="881255"/>
                  </a:lnTo>
                  <a:lnTo>
                    <a:pt x="907777" y="834792"/>
                  </a:lnTo>
                  <a:lnTo>
                    <a:pt x="931271" y="788536"/>
                  </a:lnTo>
                  <a:lnTo>
                    <a:pt x="954920" y="742592"/>
                  </a:lnTo>
                  <a:lnTo>
                    <a:pt x="978777" y="697061"/>
                  </a:lnTo>
                  <a:lnTo>
                    <a:pt x="1002893" y="652048"/>
                  </a:lnTo>
                  <a:lnTo>
                    <a:pt x="1027320" y="607657"/>
                  </a:lnTo>
                  <a:lnTo>
                    <a:pt x="1052110" y="563990"/>
                  </a:lnTo>
                  <a:lnTo>
                    <a:pt x="1077314" y="521151"/>
                  </a:lnTo>
                  <a:lnTo>
                    <a:pt x="1102984" y="479244"/>
                  </a:lnTo>
                  <a:lnTo>
                    <a:pt x="1129173" y="438371"/>
                  </a:lnTo>
                  <a:lnTo>
                    <a:pt x="1155932" y="398637"/>
                  </a:lnTo>
                  <a:lnTo>
                    <a:pt x="1183313" y="360145"/>
                  </a:lnTo>
                  <a:lnTo>
                    <a:pt x="1211367" y="322998"/>
                  </a:lnTo>
                  <a:lnTo>
                    <a:pt x="1240147" y="287299"/>
                  </a:lnTo>
                  <a:lnTo>
                    <a:pt x="1277222" y="244881"/>
                  </a:lnTo>
                  <a:lnTo>
                    <a:pt x="1315614" y="205087"/>
                  </a:lnTo>
                  <a:lnTo>
                    <a:pt x="1355425" y="168121"/>
                  </a:lnTo>
                  <a:lnTo>
                    <a:pt x="1396754" y="134186"/>
                  </a:lnTo>
                  <a:lnTo>
                    <a:pt x="1439703" y="103486"/>
                  </a:lnTo>
                  <a:lnTo>
                    <a:pt x="1484372" y="76224"/>
                  </a:lnTo>
                  <a:lnTo>
                    <a:pt x="1519057" y="58158"/>
                  </a:lnTo>
                  <a:lnTo>
                    <a:pt x="1554815" y="42228"/>
                  </a:lnTo>
                  <a:lnTo>
                    <a:pt x="1591689" y="28514"/>
                  </a:lnTo>
                  <a:lnTo>
                    <a:pt x="1629721" y="17099"/>
                  </a:lnTo>
                  <a:lnTo>
                    <a:pt x="1668940" y="8065"/>
                  </a:lnTo>
                  <a:lnTo>
                    <a:pt x="1709396" y="1524"/>
                  </a:lnTo>
                  <a:lnTo>
                    <a:pt x="1719721" y="274"/>
                  </a:lnTo>
                  <a:lnTo>
                    <a:pt x="1722096" y="0"/>
                  </a:lnTo>
                </a:path>
              </a:pathLst>
            </a:custGeom>
            <a:ln w="19049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2139" y="4340116"/>
              <a:ext cx="81624" cy="816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6811" y="2481170"/>
              <a:ext cx="81649" cy="816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5632" y="3817797"/>
              <a:ext cx="3440696" cy="123000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85624" y="3817792"/>
              <a:ext cx="3441065" cy="1229995"/>
            </a:xfrm>
            <a:custGeom>
              <a:avLst/>
              <a:gdLst/>
              <a:ahLst/>
              <a:cxnLst/>
              <a:rect l="l" t="t" r="r" b="b"/>
              <a:pathLst>
                <a:path w="3441065" h="1229995">
                  <a:moveTo>
                    <a:pt x="0" y="60499"/>
                  </a:moveTo>
                  <a:lnTo>
                    <a:pt x="4753" y="36945"/>
                  </a:lnTo>
                  <a:lnTo>
                    <a:pt x="17717" y="17715"/>
                  </a:lnTo>
                  <a:lnTo>
                    <a:pt x="36945" y="4752"/>
                  </a:lnTo>
                  <a:lnTo>
                    <a:pt x="60492" y="0"/>
                  </a:lnTo>
                  <a:lnTo>
                    <a:pt x="3380190" y="0"/>
                  </a:lnTo>
                  <a:lnTo>
                    <a:pt x="3422965" y="17724"/>
                  </a:lnTo>
                  <a:lnTo>
                    <a:pt x="3440690" y="60499"/>
                  </a:lnTo>
                  <a:lnTo>
                    <a:pt x="3440690" y="1169497"/>
                  </a:lnTo>
                  <a:lnTo>
                    <a:pt x="3435937" y="1193051"/>
                  </a:lnTo>
                  <a:lnTo>
                    <a:pt x="3422974" y="1212281"/>
                  </a:lnTo>
                  <a:lnTo>
                    <a:pt x="3403744" y="1225244"/>
                  </a:lnTo>
                  <a:lnTo>
                    <a:pt x="3380190" y="1229997"/>
                  </a:lnTo>
                  <a:lnTo>
                    <a:pt x="60492" y="1229997"/>
                  </a:lnTo>
                  <a:lnTo>
                    <a:pt x="36945" y="1225244"/>
                  </a:lnTo>
                  <a:lnTo>
                    <a:pt x="17717" y="1212281"/>
                  </a:lnTo>
                  <a:lnTo>
                    <a:pt x="4753" y="1193051"/>
                  </a:lnTo>
                  <a:lnTo>
                    <a:pt x="0" y="1169497"/>
                  </a:lnTo>
                  <a:lnTo>
                    <a:pt x="0" y="60499"/>
                  </a:lnTo>
                  <a:close/>
                </a:path>
              </a:pathLst>
            </a:custGeom>
            <a:ln w="19049">
              <a:solidFill>
                <a:srgbClr val="FF5F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402461" y="3264623"/>
            <a:ext cx="3030855" cy="994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9F7F4"/>
                </a:solidFill>
                <a:latin typeface="Arial"/>
                <a:cs typeface="Arial"/>
              </a:rPr>
              <a:t>Deep</a:t>
            </a:r>
            <a:r>
              <a:rPr sz="2000" spc="3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9F7F4"/>
                </a:solidFill>
                <a:latin typeface="Arial"/>
                <a:cs typeface="Arial"/>
              </a:rPr>
              <a:t>Learning</a:t>
            </a:r>
            <a:r>
              <a:rPr sz="2000" spc="3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F9F7F4"/>
                </a:solidFill>
                <a:latin typeface="Arial"/>
                <a:cs typeface="Arial"/>
              </a:rPr>
              <a:t>(DL)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Arial"/>
              <a:cs typeface="Arial"/>
            </a:endParaRPr>
          </a:p>
          <a:p>
            <a:pPr marL="988694">
              <a:lnSpc>
                <a:spcPct val="100000"/>
              </a:lnSpc>
              <a:spcBef>
                <a:spcPts val="5"/>
              </a:spcBef>
            </a:pPr>
            <a:r>
              <a:rPr sz="2400" b="1" spc="60" dirty="0">
                <a:solidFill>
                  <a:srgbClr val="F9F7F4"/>
                </a:solidFill>
                <a:latin typeface="Arial"/>
                <a:cs typeface="Arial"/>
              </a:rPr>
              <a:t>Generative</a:t>
            </a:r>
            <a:r>
              <a:rPr sz="2400" b="1" spc="-8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9F7F4"/>
                </a:solidFill>
                <a:latin typeface="Arial"/>
                <a:cs typeface="Arial"/>
              </a:rPr>
              <a:t>AI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13610" y="4383116"/>
            <a:ext cx="2672283" cy="54198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48160" y="6458629"/>
            <a:ext cx="277939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618794"/>
                </a:solidFill>
                <a:latin typeface="Arial"/>
                <a:cs typeface="Arial"/>
              </a:rPr>
              <a:t>©2021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Databricks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Inc.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794"/>
                </a:solidFill>
                <a:latin typeface="Arial"/>
                <a:cs typeface="Arial"/>
              </a:rPr>
              <a:t>—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All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rights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794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1B313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338011" y="6"/>
            <a:ext cx="5841365" cy="6858000"/>
            <a:chOff x="6338011" y="6"/>
            <a:chExt cx="5841365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5333" y="6473303"/>
              <a:ext cx="186673" cy="1866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38011" y="6"/>
              <a:ext cx="5841365" cy="6858000"/>
            </a:xfrm>
            <a:custGeom>
              <a:avLst/>
              <a:gdLst/>
              <a:ahLst/>
              <a:cxnLst/>
              <a:rect l="l" t="t" r="r" b="b"/>
              <a:pathLst>
                <a:path w="5841365" h="6858000">
                  <a:moveTo>
                    <a:pt x="0" y="6857822"/>
                  </a:moveTo>
                  <a:lnTo>
                    <a:pt x="5841288" y="6857822"/>
                  </a:lnTo>
                  <a:lnTo>
                    <a:pt x="5841288" y="0"/>
                  </a:lnTo>
                  <a:lnTo>
                    <a:pt x="0" y="0"/>
                  </a:lnTo>
                  <a:lnTo>
                    <a:pt x="0" y="6857822"/>
                  </a:lnTo>
                  <a:close/>
                </a:path>
              </a:pathLst>
            </a:custGeom>
            <a:solidFill>
              <a:srgbClr val="F9F7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56997" y="396758"/>
              <a:ext cx="5412981" cy="606431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05497" y="1660664"/>
            <a:ext cx="4556125" cy="327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985" indent="-248285">
              <a:lnSpc>
                <a:spcPct val="100000"/>
              </a:lnSpc>
              <a:spcBef>
                <a:spcPts val="100"/>
              </a:spcBef>
              <a:buChar char="•"/>
              <a:tabLst>
                <a:tab pos="260985" algn="l"/>
              </a:tabLst>
            </a:pPr>
            <a:r>
              <a:rPr sz="2100" dirty="0">
                <a:solidFill>
                  <a:srgbClr val="F9F7F4"/>
                </a:solidFill>
                <a:latin typeface="Arial"/>
                <a:cs typeface="Arial"/>
              </a:rPr>
              <a:t>Question</a:t>
            </a:r>
            <a:r>
              <a:rPr sz="2100" spc="16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spc="55" dirty="0">
                <a:solidFill>
                  <a:srgbClr val="F9F7F4"/>
                </a:solidFill>
                <a:latin typeface="Arial"/>
                <a:cs typeface="Arial"/>
              </a:rPr>
              <a:t>and</a:t>
            </a:r>
            <a:r>
              <a:rPr sz="2100" spc="17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F9F7F4"/>
                </a:solidFill>
                <a:latin typeface="Arial"/>
                <a:cs typeface="Arial"/>
              </a:rPr>
              <a:t>answers</a:t>
            </a:r>
            <a:endParaRPr sz="2100">
              <a:latin typeface="Arial"/>
              <a:cs typeface="Arial"/>
            </a:endParaRPr>
          </a:p>
          <a:p>
            <a:pPr marL="260985" indent="-248285">
              <a:lnSpc>
                <a:spcPct val="100000"/>
              </a:lnSpc>
              <a:spcBef>
                <a:spcPts val="1575"/>
              </a:spcBef>
              <a:buChar char="•"/>
              <a:tabLst>
                <a:tab pos="260985" algn="l"/>
              </a:tabLst>
            </a:pPr>
            <a:r>
              <a:rPr sz="2100" spc="85" dirty="0">
                <a:solidFill>
                  <a:srgbClr val="F9F7F4"/>
                </a:solidFill>
                <a:latin typeface="Arial"/>
                <a:cs typeface="Arial"/>
              </a:rPr>
              <a:t>Content</a:t>
            </a:r>
            <a:r>
              <a:rPr sz="2100" spc="-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F9F7F4"/>
                </a:solidFill>
                <a:latin typeface="Arial"/>
                <a:cs typeface="Arial"/>
              </a:rPr>
              <a:t>generation</a:t>
            </a:r>
            <a:endParaRPr sz="2100">
              <a:latin typeface="Arial"/>
              <a:cs typeface="Arial"/>
            </a:endParaRPr>
          </a:p>
          <a:p>
            <a:pPr marL="260985" indent="-248285">
              <a:lnSpc>
                <a:spcPct val="100000"/>
              </a:lnSpc>
              <a:spcBef>
                <a:spcPts val="1080"/>
              </a:spcBef>
              <a:buChar char="•"/>
              <a:tabLst>
                <a:tab pos="260985" algn="l"/>
              </a:tabLst>
            </a:pPr>
            <a:r>
              <a:rPr sz="2100" spc="85" dirty="0">
                <a:solidFill>
                  <a:srgbClr val="F9F7F4"/>
                </a:solidFill>
                <a:latin typeface="Arial"/>
                <a:cs typeface="Arial"/>
              </a:rPr>
              <a:t>Content</a:t>
            </a:r>
            <a:r>
              <a:rPr sz="2100" spc="-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F9F7F4"/>
                </a:solidFill>
                <a:latin typeface="Arial"/>
                <a:cs typeface="Arial"/>
              </a:rPr>
              <a:t>personalization</a:t>
            </a:r>
            <a:endParaRPr sz="2100">
              <a:latin typeface="Arial"/>
              <a:cs typeface="Arial"/>
            </a:endParaRPr>
          </a:p>
          <a:p>
            <a:pPr marL="260985" indent="-248285">
              <a:lnSpc>
                <a:spcPct val="100000"/>
              </a:lnSpc>
              <a:spcBef>
                <a:spcPts val="1575"/>
              </a:spcBef>
              <a:buChar char="•"/>
              <a:tabLst>
                <a:tab pos="260985" algn="l"/>
              </a:tabLst>
            </a:pPr>
            <a:r>
              <a:rPr sz="2100" spc="-10" dirty="0">
                <a:solidFill>
                  <a:srgbClr val="F9F7F4"/>
                </a:solidFill>
                <a:latin typeface="Arial"/>
                <a:cs typeface="Arial"/>
              </a:rPr>
              <a:t>Translation</a:t>
            </a:r>
            <a:endParaRPr sz="2100">
              <a:latin typeface="Arial"/>
              <a:cs typeface="Arial"/>
            </a:endParaRPr>
          </a:p>
          <a:p>
            <a:pPr marL="260985" indent="-248285">
              <a:lnSpc>
                <a:spcPct val="100000"/>
              </a:lnSpc>
              <a:spcBef>
                <a:spcPts val="1080"/>
              </a:spcBef>
              <a:buChar char="•"/>
              <a:tabLst>
                <a:tab pos="260985" algn="l"/>
              </a:tabLst>
            </a:pPr>
            <a:r>
              <a:rPr sz="2100" dirty="0">
                <a:solidFill>
                  <a:srgbClr val="F9F7F4"/>
                </a:solidFill>
                <a:latin typeface="Arial"/>
                <a:cs typeface="Arial"/>
              </a:rPr>
              <a:t>Language</a:t>
            </a:r>
            <a:r>
              <a:rPr sz="2100" spc="-3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spc="60" dirty="0">
                <a:solidFill>
                  <a:srgbClr val="F9F7F4"/>
                </a:solidFill>
                <a:latin typeface="Arial"/>
                <a:cs typeface="Arial"/>
              </a:rPr>
              <a:t>style</a:t>
            </a:r>
            <a:r>
              <a:rPr sz="2100" spc="-2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spc="45" dirty="0">
                <a:solidFill>
                  <a:srgbClr val="F9F7F4"/>
                </a:solidFill>
                <a:latin typeface="Arial"/>
                <a:cs typeface="Arial"/>
              </a:rPr>
              <a:t>transfer</a:t>
            </a:r>
            <a:endParaRPr sz="2100">
              <a:latin typeface="Arial"/>
              <a:cs typeface="Arial"/>
            </a:endParaRPr>
          </a:p>
          <a:p>
            <a:pPr marL="260985" indent="-248285">
              <a:lnSpc>
                <a:spcPct val="100000"/>
              </a:lnSpc>
              <a:spcBef>
                <a:spcPts val="1080"/>
              </a:spcBef>
              <a:buChar char="•"/>
              <a:tabLst>
                <a:tab pos="260985" algn="l"/>
              </a:tabLst>
            </a:pPr>
            <a:r>
              <a:rPr sz="2100" spc="50" dirty="0">
                <a:solidFill>
                  <a:srgbClr val="F9F7F4"/>
                </a:solidFill>
                <a:latin typeface="Arial"/>
                <a:cs typeface="Arial"/>
              </a:rPr>
              <a:t>Story</a:t>
            </a:r>
            <a:r>
              <a:rPr sz="2100" spc="1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9F7F4"/>
                </a:solidFill>
                <a:latin typeface="Arial"/>
                <a:cs typeface="Arial"/>
              </a:rPr>
              <a:t>telling,</a:t>
            </a:r>
            <a:r>
              <a:rPr sz="2100" spc="1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spc="55" dirty="0">
                <a:solidFill>
                  <a:srgbClr val="F9F7F4"/>
                </a:solidFill>
                <a:latin typeface="Arial"/>
                <a:cs typeface="Arial"/>
              </a:rPr>
              <a:t>creative</a:t>
            </a:r>
            <a:r>
              <a:rPr sz="2100" spc="1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spc="55" dirty="0">
                <a:solidFill>
                  <a:srgbClr val="F9F7F4"/>
                </a:solidFill>
                <a:latin typeface="Arial"/>
                <a:cs typeface="Arial"/>
              </a:rPr>
              <a:t>writing</a:t>
            </a:r>
            <a:endParaRPr sz="2100">
              <a:latin typeface="Arial"/>
              <a:cs typeface="Arial"/>
            </a:endParaRPr>
          </a:p>
          <a:p>
            <a:pPr marL="260985" indent="-248285">
              <a:lnSpc>
                <a:spcPct val="100000"/>
              </a:lnSpc>
              <a:spcBef>
                <a:spcPts val="1575"/>
              </a:spcBef>
              <a:buChar char="•"/>
              <a:tabLst>
                <a:tab pos="260985" algn="l"/>
              </a:tabLst>
            </a:pPr>
            <a:r>
              <a:rPr sz="2100" spc="60" dirty="0">
                <a:solidFill>
                  <a:srgbClr val="F9F7F4"/>
                </a:solidFill>
                <a:latin typeface="Arial"/>
                <a:cs typeface="Arial"/>
              </a:rPr>
              <a:t>Code</a:t>
            </a:r>
            <a:r>
              <a:rPr sz="2100" spc="7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F9F7F4"/>
                </a:solidFill>
                <a:latin typeface="Arial"/>
                <a:cs typeface="Arial"/>
              </a:rPr>
              <a:t>generation,</a:t>
            </a:r>
            <a:r>
              <a:rPr sz="2100" spc="8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100" spc="85" dirty="0">
                <a:solidFill>
                  <a:srgbClr val="F9F7F4"/>
                </a:solidFill>
                <a:latin typeface="Arial"/>
                <a:cs typeface="Arial"/>
              </a:rPr>
              <a:t>auto-</a:t>
            </a:r>
            <a:r>
              <a:rPr sz="2100" spc="100" dirty="0">
                <a:solidFill>
                  <a:srgbClr val="F9F7F4"/>
                </a:solidFill>
                <a:latin typeface="Arial"/>
                <a:cs typeface="Arial"/>
              </a:rPr>
              <a:t>completion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8160" y="6458629"/>
            <a:ext cx="277939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618794"/>
                </a:solidFill>
                <a:latin typeface="Arial"/>
                <a:cs typeface="Arial"/>
              </a:rPr>
              <a:t>©2021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Databricks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Inc.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794"/>
                </a:solidFill>
                <a:latin typeface="Arial"/>
                <a:cs typeface="Arial"/>
              </a:rPr>
              <a:t>—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All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rights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794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38" rIns="0" bIns="0" rtlCol="0">
            <a:spAutoFit/>
          </a:bodyPr>
          <a:lstStyle/>
          <a:p>
            <a:pPr marL="383540">
              <a:lnSpc>
                <a:spcPct val="100000"/>
              </a:lnSpc>
              <a:spcBef>
                <a:spcPts val="100"/>
              </a:spcBef>
            </a:pPr>
            <a:r>
              <a:rPr sz="3600" spc="95" dirty="0">
                <a:solidFill>
                  <a:srgbClr val="F9F7F4"/>
                </a:solidFill>
              </a:rPr>
              <a:t>Generative</a:t>
            </a:r>
            <a:r>
              <a:rPr sz="3600" spc="-100" dirty="0">
                <a:solidFill>
                  <a:srgbClr val="F9F7F4"/>
                </a:solidFill>
              </a:rPr>
              <a:t> </a:t>
            </a:r>
            <a:r>
              <a:rPr sz="3600" dirty="0">
                <a:solidFill>
                  <a:srgbClr val="F9F7F4"/>
                </a:solidFill>
              </a:rPr>
              <a:t>AI</a:t>
            </a:r>
            <a:r>
              <a:rPr sz="3600" spc="-95" dirty="0">
                <a:solidFill>
                  <a:srgbClr val="F9F7F4"/>
                </a:solidFill>
              </a:rPr>
              <a:t> </a:t>
            </a:r>
            <a:r>
              <a:rPr sz="3600" spc="75" dirty="0">
                <a:solidFill>
                  <a:srgbClr val="F9F7F4"/>
                </a:solidFill>
              </a:rPr>
              <a:t>use</a:t>
            </a:r>
            <a:r>
              <a:rPr sz="3600" spc="-95" dirty="0">
                <a:solidFill>
                  <a:srgbClr val="F9F7F4"/>
                </a:solidFill>
              </a:rPr>
              <a:t> </a:t>
            </a:r>
            <a:r>
              <a:rPr sz="3600" spc="65" dirty="0">
                <a:solidFill>
                  <a:srgbClr val="F9F7F4"/>
                </a:solidFill>
              </a:rPr>
              <a:t>cases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1B313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5332" y="6473302"/>
            <a:ext cx="186673" cy="1866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098" rIns="0" bIns="0" rtlCol="0">
            <a:spAutoFit/>
          </a:bodyPr>
          <a:lstStyle/>
          <a:p>
            <a:pPr marL="383540">
              <a:lnSpc>
                <a:spcPct val="100000"/>
              </a:lnSpc>
              <a:spcBef>
                <a:spcPts val="100"/>
              </a:spcBef>
            </a:pPr>
            <a:r>
              <a:rPr spc="110" dirty="0">
                <a:solidFill>
                  <a:srgbClr val="F9F7F4"/>
                </a:solidFill>
              </a:rPr>
              <a:t>Generative</a:t>
            </a:r>
            <a:r>
              <a:rPr spc="-110" dirty="0">
                <a:solidFill>
                  <a:srgbClr val="F9F7F4"/>
                </a:solidFill>
              </a:rPr>
              <a:t> </a:t>
            </a:r>
            <a:r>
              <a:rPr dirty="0">
                <a:solidFill>
                  <a:srgbClr val="F9F7F4"/>
                </a:solidFill>
              </a:rPr>
              <a:t>AI</a:t>
            </a:r>
            <a:r>
              <a:rPr spc="-105" dirty="0">
                <a:solidFill>
                  <a:srgbClr val="F9F7F4"/>
                </a:solidFill>
              </a:rPr>
              <a:t> </a:t>
            </a:r>
            <a:r>
              <a:rPr spc="235" dirty="0">
                <a:solidFill>
                  <a:srgbClr val="F9F7F4"/>
                </a:solidFill>
              </a:rPr>
              <a:t>impact</a:t>
            </a:r>
            <a:r>
              <a:rPr spc="-105" dirty="0">
                <a:solidFill>
                  <a:srgbClr val="F9F7F4"/>
                </a:solidFill>
              </a:rPr>
              <a:t> </a:t>
            </a:r>
            <a:r>
              <a:rPr spc="130" dirty="0">
                <a:solidFill>
                  <a:srgbClr val="F9F7F4"/>
                </a:solidFill>
              </a:rPr>
              <a:t>on</a:t>
            </a:r>
            <a:r>
              <a:rPr spc="-105" dirty="0">
                <a:solidFill>
                  <a:srgbClr val="F9F7F4"/>
                </a:solidFill>
              </a:rPr>
              <a:t> </a:t>
            </a:r>
            <a:r>
              <a:rPr spc="105" dirty="0">
                <a:solidFill>
                  <a:srgbClr val="F9F7F4"/>
                </a:solidFill>
              </a:rPr>
              <a:t>global</a:t>
            </a:r>
            <a:r>
              <a:rPr spc="-105" dirty="0">
                <a:solidFill>
                  <a:srgbClr val="F9F7F4"/>
                </a:solidFill>
              </a:rPr>
              <a:t> </a:t>
            </a:r>
            <a:r>
              <a:rPr spc="180" dirty="0">
                <a:solidFill>
                  <a:srgbClr val="F9F7F4"/>
                </a:solidFill>
              </a:rPr>
              <a:t>economy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48160" y="6458629"/>
            <a:ext cx="277939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618794"/>
                </a:solidFill>
                <a:latin typeface="Arial"/>
                <a:cs typeface="Arial"/>
              </a:rPr>
              <a:t>©2021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Databricks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Inc.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794"/>
                </a:solidFill>
                <a:latin typeface="Arial"/>
                <a:cs typeface="Arial"/>
              </a:rPr>
              <a:t>—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All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794"/>
                </a:solidFill>
                <a:latin typeface="Arial"/>
                <a:cs typeface="Arial"/>
              </a:rPr>
              <a:t>rights</a:t>
            </a:r>
            <a:r>
              <a:rPr sz="1100" spc="35" dirty="0">
                <a:solidFill>
                  <a:srgbClr val="61879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794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2109" y="5667929"/>
            <a:ext cx="31597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9F7F4"/>
                </a:solidFill>
                <a:latin typeface="Arial"/>
                <a:cs typeface="Arial"/>
              </a:rPr>
              <a:t>McKinsey</a:t>
            </a:r>
            <a:r>
              <a:rPr sz="1300" spc="-4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F9F7F4"/>
                </a:solidFill>
                <a:latin typeface="Arial"/>
                <a:cs typeface="Arial"/>
              </a:rPr>
              <a:t>–</a:t>
            </a:r>
            <a:r>
              <a:rPr sz="1300" spc="-4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3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300" u="heavy" spc="-4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3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economic</a:t>
            </a:r>
            <a:r>
              <a:rPr sz="1300" u="heavy" spc="-4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3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potential</a:t>
            </a:r>
            <a:r>
              <a:rPr sz="1300" u="heavy" spc="-4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300" u="heavy" spc="-2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of</a:t>
            </a:r>
            <a:r>
              <a:rPr sz="1300" u="none" spc="-25" dirty="0">
                <a:solidFill>
                  <a:srgbClr val="FF3621"/>
                </a:solidFill>
                <a:latin typeface="Arial"/>
                <a:cs typeface="Arial"/>
              </a:rPr>
              <a:t> </a:t>
            </a:r>
            <a:r>
              <a:rPr sz="1300" u="heavy" spc="-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generative</a:t>
            </a:r>
            <a:r>
              <a:rPr sz="1300" u="heavy" spc="-8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3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AI:</a:t>
            </a:r>
            <a:r>
              <a:rPr sz="1300" u="heavy" spc="-5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3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The</a:t>
            </a:r>
            <a:r>
              <a:rPr sz="1300" u="heavy" spc="-2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3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next</a:t>
            </a:r>
            <a:r>
              <a:rPr sz="1300" u="heavy" spc="-2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300" u="heavy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productivity</a:t>
            </a:r>
            <a:r>
              <a:rPr sz="1300" u="heavy" spc="-25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300" u="heavy" spc="-10" dirty="0">
                <a:solidFill>
                  <a:srgbClr val="FF3621"/>
                </a:solidFill>
                <a:uFill>
                  <a:solidFill>
                    <a:srgbClr val="FF3621"/>
                  </a:solidFill>
                </a:uFill>
                <a:latin typeface="Arial"/>
                <a:cs typeface="Arial"/>
                <a:hlinkClick r:id="rId3"/>
              </a:rPr>
              <a:t>frontier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109" y="1799094"/>
            <a:ext cx="3101975" cy="3338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700" dirty="0">
                <a:solidFill>
                  <a:srgbClr val="F9F7F4"/>
                </a:solidFill>
                <a:latin typeface="Arial"/>
                <a:cs typeface="Arial"/>
              </a:rPr>
              <a:t>Generative</a:t>
            </a:r>
            <a:r>
              <a:rPr sz="2700" spc="11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9F7F4"/>
                </a:solidFill>
                <a:latin typeface="Arial"/>
                <a:cs typeface="Arial"/>
              </a:rPr>
              <a:t>AI</a:t>
            </a:r>
            <a:r>
              <a:rPr sz="2700" spc="11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700" spc="-25" dirty="0">
                <a:solidFill>
                  <a:srgbClr val="F9F7F4"/>
                </a:solidFill>
                <a:latin typeface="Arial"/>
                <a:cs typeface="Arial"/>
              </a:rPr>
              <a:t>is </a:t>
            </a:r>
            <a:r>
              <a:rPr sz="2700" spc="100" dirty="0">
                <a:solidFill>
                  <a:srgbClr val="F9F7F4"/>
                </a:solidFill>
                <a:latin typeface="Arial"/>
                <a:cs typeface="Arial"/>
              </a:rPr>
              <a:t>expected</a:t>
            </a:r>
            <a:r>
              <a:rPr sz="2700" spc="-3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700" spc="175" dirty="0">
                <a:solidFill>
                  <a:srgbClr val="F9F7F4"/>
                </a:solidFill>
                <a:latin typeface="Arial"/>
                <a:cs typeface="Arial"/>
              </a:rPr>
              <a:t>to</a:t>
            </a:r>
            <a:r>
              <a:rPr sz="2700" spc="-3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700" spc="70" dirty="0">
                <a:solidFill>
                  <a:srgbClr val="F9F7F4"/>
                </a:solidFill>
                <a:latin typeface="Arial"/>
                <a:cs typeface="Arial"/>
              </a:rPr>
              <a:t>create </a:t>
            </a:r>
            <a:r>
              <a:rPr sz="2700" spc="75" dirty="0">
                <a:solidFill>
                  <a:srgbClr val="F9F7F4"/>
                </a:solidFill>
                <a:latin typeface="Arial"/>
                <a:cs typeface="Arial"/>
              </a:rPr>
              <a:t>significant</a:t>
            </a:r>
            <a:r>
              <a:rPr sz="2700" spc="-2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F9F7F4"/>
                </a:solidFill>
                <a:latin typeface="Arial"/>
                <a:cs typeface="Arial"/>
              </a:rPr>
              <a:t>value </a:t>
            </a:r>
            <a:r>
              <a:rPr sz="2700" dirty="0">
                <a:solidFill>
                  <a:srgbClr val="F9F7F4"/>
                </a:solidFill>
                <a:latin typeface="Arial"/>
                <a:cs typeface="Arial"/>
              </a:rPr>
              <a:t>over</a:t>
            </a:r>
            <a:r>
              <a:rPr sz="2700" spc="3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700" spc="60" dirty="0">
                <a:solidFill>
                  <a:srgbClr val="F9F7F4"/>
                </a:solidFill>
                <a:latin typeface="Arial"/>
                <a:cs typeface="Arial"/>
              </a:rPr>
              <a:t>and</a:t>
            </a:r>
            <a:r>
              <a:rPr sz="2700" spc="4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700" spc="-20" dirty="0">
                <a:solidFill>
                  <a:srgbClr val="F9F7F4"/>
                </a:solidFill>
                <a:latin typeface="Arial"/>
                <a:cs typeface="Arial"/>
              </a:rPr>
              <a:t>above </a:t>
            </a:r>
            <a:r>
              <a:rPr sz="2700" spc="90" dirty="0">
                <a:solidFill>
                  <a:srgbClr val="F9F7F4"/>
                </a:solidFill>
                <a:latin typeface="Arial"/>
                <a:cs typeface="Arial"/>
              </a:rPr>
              <a:t>what</a:t>
            </a:r>
            <a:r>
              <a:rPr sz="2700" spc="-3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700" spc="95" dirty="0">
                <a:solidFill>
                  <a:srgbClr val="F9F7F4"/>
                </a:solidFill>
                <a:latin typeface="Arial"/>
                <a:cs typeface="Arial"/>
              </a:rPr>
              <a:t>traditional</a:t>
            </a:r>
            <a:r>
              <a:rPr sz="2700" spc="-3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700" spc="-25" dirty="0">
                <a:solidFill>
                  <a:srgbClr val="F9F7F4"/>
                </a:solidFill>
                <a:latin typeface="Arial"/>
                <a:cs typeface="Arial"/>
              </a:rPr>
              <a:t>AI </a:t>
            </a:r>
            <a:r>
              <a:rPr sz="2700" spc="60" dirty="0">
                <a:solidFill>
                  <a:srgbClr val="F9F7F4"/>
                </a:solidFill>
                <a:latin typeface="Arial"/>
                <a:cs typeface="Arial"/>
              </a:rPr>
              <a:t>and</a:t>
            </a:r>
            <a:r>
              <a:rPr sz="2700" spc="-3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700" spc="70" dirty="0">
                <a:solidFill>
                  <a:srgbClr val="F9F7F4"/>
                </a:solidFill>
                <a:latin typeface="Arial"/>
                <a:cs typeface="Arial"/>
              </a:rPr>
              <a:t>Analytics</a:t>
            </a:r>
            <a:r>
              <a:rPr sz="2700" spc="-25" dirty="0">
                <a:solidFill>
                  <a:srgbClr val="F9F7F4"/>
                </a:solidFill>
                <a:latin typeface="Arial"/>
                <a:cs typeface="Arial"/>
              </a:rPr>
              <a:t> are </a:t>
            </a:r>
            <a:r>
              <a:rPr sz="2700" spc="100" dirty="0">
                <a:solidFill>
                  <a:srgbClr val="F9F7F4"/>
                </a:solidFill>
                <a:latin typeface="Arial"/>
                <a:cs typeface="Arial"/>
              </a:rPr>
              <a:t>expected</a:t>
            </a:r>
            <a:r>
              <a:rPr sz="2700" spc="-3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700" spc="175" dirty="0">
                <a:solidFill>
                  <a:srgbClr val="F9F7F4"/>
                </a:solidFill>
                <a:latin typeface="Arial"/>
                <a:cs typeface="Arial"/>
              </a:rPr>
              <a:t>to</a:t>
            </a:r>
            <a:r>
              <a:rPr sz="2700" spc="-3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2700" spc="45" dirty="0">
                <a:solidFill>
                  <a:srgbClr val="F9F7F4"/>
                </a:solidFill>
                <a:latin typeface="Arial"/>
                <a:cs typeface="Arial"/>
              </a:rPr>
              <a:t>deliver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50489" y="5070500"/>
            <a:ext cx="13176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Advanced</a:t>
            </a:r>
            <a:r>
              <a:rPr sz="1100" spc="17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analytics, </a:t>
            </a:r>
            <a:r>
              <a:rPr sz="1100" spc="20" dirty="0">
                <a:solidFill>
                  <a:srgbClr val="F9F7F4"/>
                </a:solidFill>
                <a:latin typeface="Arial"/>
                <a:cs typeface="Arial"/>
              </a:rPr>
              <a:t>traditional</a:t>
            </a:r>
            <a:r>
              <a:rPr sz="1100" spc="19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machine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learning, and </a:t>
            </a:r>
            <a:r>
              <a:rPr sz="1100" spc="-20" dirty="0">
                <a:solidFill>
                  <a:srgbClr val="F9F7F4"/>
                </a:solidFill>
                <a:latin typeface="Arial"/>
                <a:cs typeface="Arial"/>
              </a:rPr>
              <a:t>deep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learning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45266" y="5070500"/>
            <a:ext cx="8661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F9F7F4"/>
                </a:solidFill>
                <a:latin typeface="Arial"/>
                <a:cs typeface="Arial"/>
              </a:rPr>
              <a:t>New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generative</a:t>
            </a:r>
            <a:r>
              <a:rPr sz="1100" spc="14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9F7F4"/>
                </a:solidFill>
                <a:latin typeface="Arial"/>
                <a:cs typeface="Arial"/>
              </a:rPr>
              <a:t>AI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use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cases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27779" y="5070500"/>
            <a:ext cx="8089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Total</a:t>
            </a:r>
            <a:r>
              <a:rPr sz="1100" spc="-6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9F7F4"/>
                </a:solidFill>
                <a:latin typeface="Arial"/>
                <a:cs typeface="Arial"/>
              </a:rPr>
              <a:t>use </a:t>
            </a:r>
            <a:r>
              <a:rPr sz="1100" spc="50" dirty="0">
                <a:solidFill>
                  <a:srgbClr val="F9F7F4"/>
                </a:solidFill>
                <a:latin typeface="Arial"/>
                <a:cs typeface="Arial"/>
              </a:rPr>
              <a:t>case-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driven potential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5547" y="5070500"/>
            <a:ext cx="14833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All</a:t>
            </a:r>
            <a:r>
              <a:rPr sz="1100" spc="1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worker</a:t>
            </a:r>
            <a:r>
              <a:rPr sz="1100" spc="2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40" dirty="0">
                <a:solidFill>
                  <a:srgbClr val="F9F7F4"/>
                </a:solidFill>
                <a:latin typeface="Arial"/>
                <a:cs typeface="Arial"/>
              </a:rPr>
              <a:t>productivity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enabled</a:t>
            </a:r>
            <a:r>
              <a:rPr sz="1100" spc="10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by</a:t>
            </a:r>
            <a:r>
              <a:rPr sz="1100" spc="11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generative </a:t>
            </a:r>
            <a:r>
              <a:rPr sz="1100" spc="-60" dirty="0">
                <a:solidFill>
                  <a:srgbClr val="F9F7F4"/>
                </a:solidFill>
                <a:latin typeface="Arial"/>
                <a:cs typeface="Arial"/>
              </a:rPr>
              <a:t>AI,</a:t>
            </a:r>
            <a:r>
              <a:rPr sz="1100" spc="7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including</a:t>
            </a:r>
            <a:r>
              <a:rPr sz="1100" spc="7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in</a:t>
            </a:r>
            <a:r>
              <a:rPr sz="1100" spc="7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9F7F4"/>
                </a:solidFill>
                <a:latin typeface="Arial"/>
                <a:cs typeface="Arial"/>
              </a:rPr>
              <a:t>use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cases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5204314" y="2723921"/>
          <a:ext cx="6419214" cy="2239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93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93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3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7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800">
                <a:tc gridSpan="5">
                  <a:txBody>
                    <a:bodyPr/>
                    <a:lstStyle/>
                    <a:p>
                      <a:pPr marL="80200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100" spc="-10" dirty="0">
                          <a:solidFill>
                            <a:srgbClr val="F9F7F4"/>
                          </a:solidFill>
                          <a:latin typeface="Arial"/>
                          <a:cs typeface="Arial"/>
                        </a:rPr>
                        <a:t>13.6–22.1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652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A972"/>
                      </a:solidFill>
                      <a:prstDash val="solid"/>
                    </a:lnB>
                    <a:solidFill>
                      <a:srgbClr val="1B5162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A97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650">
                <a:tc gridSpan="3">
                  <a:txBody>
                    <a:bodyPr/>
                    <a:lstStyle/>
                    <a:p>
                      <a:pPr marL="250825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100" spc="-10" dirty="0">
                          <a:solidFill>
                            <a:srgbClr val="F9F7F4"/>
                          </a:solidFill>
                          <a:latin typeface="Arial"/>
                          <a:cs typeface="Arial"/>
                        </a:rPr>
                        <a:t>11.0–17.7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7480" marB="0">
                    <a:lnB w="19050">
                      <a:solidFill>
                        <a:srgbClr val="00A97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A972"/>
                      </a:solidFill>
                      <a:prstDash val="solid"/>
                    </a:lnB>
                    <a:solidFill>
                      <a:srgbClr val="1B51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00A972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A972"/>
                      </a:solidFill>
                      <a:prstDash val="solid"/>
                    </a:lnB>
                    <a:solidFill>
                      <a:srgbClr val="1B516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19050">
                      <a:solidFill>
                        <a:srgbClr val="00A97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01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A972"/>
                      </a:solidFill>
                      <a:prstDash val="solid"/>
                    </a:lnT>
                    <a:lnB w="19050">
                      <a:solidFill>
                        <a:srgbClr val="F9F7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A972"/>
                      </a:solidFill>
                      <a:prstDash val="solid"/>
                    </a:lnT>
                    <a:lnB w="19050">
                      <a:solidFill>
                        <a:srgbClr val="F9F7F4"/>
                      </a:solidFill>
                      <a:prstDash val="solid"/>
                    </a:lnB>
                    <a:solidFill>
                      <a:srgbClr val="1B5162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600" b="1" spc="45" dirty="0">
                          <a:solidFill>
                            <a:srgbClr val="F9F7F4"/>
                          </a:solidFill>
                          <a:latin typeface="Arial"/>
                          <a:cs typeface="Arial"/>
                        </a:rPr>
                        <a:t>~15–40%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469900" marR="447040" indent="-63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spc="-10" dirty="0">
                          <a:solidFill>
                            <a:srgbClr val="F9F7F4"/>
                          </a:solidFill>
                          <a:latin typeface="Arial"/>
                          <a:cs typeface="Arial"/>
                        </a:rPr>
                        <a:t>incremental </a:t>
                      </a:r>
                      <a:r>
                        <a:rPr sz="1100" spc="10" dirty="0">
                          <a:solidFill>
                            <a:srgbClr val="F9F7F4"/>
                          </a:solidFill>
                          <a:latin typeface="Arial"/>
                          <a:cs typeface="Arial"/>
                        </a:rPr>
                        <a:t>economic</a:t>
                      </a:r>
                      <a:r>
                        <a:rPr sz="1100" spc="229" dirty="0">
                          <a:solidFill>
                            <a:srgbClr val="F9F7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40" dirty="0">
                          <a:solidFill>
                            <a:srgbClr val="F9F7F4"/>
                          </a:solidFill>
                          <a:latin typeface="Arial"/>
                          <a:cs typeface="Arial"/>
                        </a:rPr>
                        <a:t>impact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49225" marB="0">
                    <a:lnT w="19050">
                      <a:solidFill>
                        <a:srgbClr val="00A972"/>
                      </a:solidFill>
                      <a:prstDash val="solid"/>
                    </a:lnT>
                    <a:lnB w="19050">
                      <a:solidFill>
                        <a:srgbClr val="F9F7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A972"/>
                      </a:solidFill>
                      <a:prstDash val="solid"/>
                    </a:lnT>
                    <a:lnB w="19050">
                      <a:solidFill>
                        <a:srgbClr val="F9F7F4"/>
                      </a:solidFill>
                      <a:prstDash val="solid"/>
                    </a:lnB>
                    <a:solidFill>
                      <a:srgbClr val="1B516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1600" b="1" spc="60" dirty="0">
                          <a:solidFill>
                            <a:srgbClr val="F9F7F4"/>
                          </a:solidFill>
                          <a:latin typeface="Arial"/>
                          <a:cs typeface="Arial"/>
                        </a:rPr>
                        <a:t>~35–70%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462915" marR="454025" indent="-635"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100" spc="-10" dirty="0">
                          <a:solidFill>
                            <a:srgbClr val="F9F7F4"/>
                          </a:solidFill>
                          <a:latin typeface="Arial"/>
                          <a:cs typeface="Arial"/>
                        </a:rPr>
                        <a:t>incremental </a:t>
                      </a:r>
                      <a:r>
                        <a:rPr sz="1100" spc="10" dirty="0">
                          <a:solidFill>
                            <a:srgbClr val="F9F7F4"/>
                          </a:solidFill>
                          <a:latin typeface="Arial"/>
                          <a:cs typeface="Arial"/>
                        </a:rPr>
                        <a:t>economic</a:t>
                      </a:r>
                      <a:r>
                        <a:rPr sz="1100" spc="229" dirty="0">
                          <a:solidFill>
                            <a:srgbClr val="F9F7F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40" dirty="0">
                          <a:solidFill>
                            <a:srgbClr val="F9F7F4"/>
                          </a:solidFill>
                          <a:latin typeface="Arial"/>
                          <a:cs typeface="Arial"/>
                        </a:rPr>
                        <a:t>impact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49225" marB="0">
                    <a:lnT w="19050">
                      <a:solidFill>
                        <a:srgbClr val="00A972"/>
                      </a:solidFill>
                      <a:prstDash val="solid"/>
                    </a:lnT>
                    <a:lnB w="19050">
                      <a:solidFill>
                        <a:srgbClr val="F9F7F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A972"/>
                      </a:solidFill>
                      <a:prstDash val="solid"/>
                    </a:lnT>
                    <a:lnB w="19050">
                      <a:solidFill>
                        <a:srgbClr val="F9F7F4"/>
                      </a:solidFill>
                      <a:prstDash val="solid"/>
                    </a:lnB>
                    <a:solidFill>
                      <a:srgbClr val="1B516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A972"/>
                      </a:solidFill>
                      <a:prstDash val="solid"/>
                    </a:lnT>
                    <a:lnB w="19050">
                      <a:solidFill>
                        <a:srgbClr val="F9F7F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0821330" y="5070500"/>
            <a:ext cx="66865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9F7F4"/>
                </a:solidFill>
                <a:latin typeface="Arial"/>
                <a:cs typeface="Arial"/>
              </a:rPr>
              <a:t>Total</a:t>
            </a:r>
            <a:r>
              <a:rPr sz="1100" spc="-6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100" spc="-25" dirty="0">
                <a:solidFill>
                  <a:srgbClr val="F9F7F4"/>
                </a:solidFill>
                <a:latin typeface="Arial"/>
                <a:cs typeface="Arial"/>
              </a:rPr>
              <a:t>AI </a:t>
            </a:r>
            <a:r>
              <a:rPr sz="1100" spc="-10" dirty="0">
                <a:solidFill>
                  <a:srgbClr val="F9F7F4"/>
                </a:solidFill>
                <a:latin typeface="Arial"/>
                <a:cs typeface="Arial"/>
              </a:rPr>
              <a:t>economic potential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3282" y="1935594"/>
            <a:ext cx="5180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60" dirty="0">
                <a:solidFill>
                  <a:srgbClr val="F9F7F4"/>
                </a:solidFill>
                <a:latin typeface="Arial"/>
                <a:cs typeface="Arial"/>
              </a:rPr>
              <a:t>AI’s</a:t>
            </a:r>
            <a:r>
              <a:rPr sz="1600" b="1" spc="-4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b="1" spc="45" dirty="0">
                <a:solidFill>
                  <a:srgbClr val="F9F7F4"/>
                </a:solidFill>
                <a:latin typeface="Arial"/>
                <a:cs typeface="Arial"/>
              </a:rPr>
              <a:t>potential</a:t>
            </a:r>
            <a:r>
              <a:rPr sz="1600" b="1" spc="-4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b="1" spc="60" dirty="0">
                <a:solidFill>
                  <a:srgbClr val="F9F7F4"/>
                </a:solidFill>
                <a:latin typeface="Arial"/>
                <a:cs typeface="Arial"/>
              </a:rPr>
              <a:t>impact</a:t>
            </a:r>
            <a:r>
              <a:rPr sz="1600" b="1" spc="-4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9F7F4"/>
                </a:solidFill>
                <a:latin typeface="Arial"/>
                <a:cs typeface="Arial"/>
              </a:rPr>
              <a:t>on</a:t>
            </a:r>
            <a:r>
              <a:rPr sz="1600" b="1" spc="-4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b="1" spc="80" dirty="0">
                <a:solidFill>
                  <a:srgbClr val="F9F7F4"/>
                </a:solidFill>
                <a:latin typeface="Arial"/>
                <a:cs typeface="Arial"/>
              </a:rPr>
              <a:t>the</a:t>
            </a:r>
            <a:r>
              <a:rPr sz="1600" b="1" spc="-4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9F7F4"/>
                </a:solidFill>
                <a:latin typeface="Arial"/>
                <a:cs typeface="Arial"/>
              </a:rPr>
              <a:t>global</a:t>
            </a:r>
            <a:r>
              <a:rPr sz="1600" b="1" spc="-40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9F7F4"/>
                </a:solidFill>
                <a:latin typeface="Arial"/>
                <a:cs typeface="Arial"/>
              </a:rPr>
              <a:t>economy,</a:t>
            </a:r>
            <a:r>
              <a:rPr sz="1600" b="1" spc="-5" dirty="0">
                <a:solidFill>
                  <a:srgbClr val="F9F7F4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F9F7F4"/>
                </a:solidFill>
                <a:latin typeface="Arial"/>
                <a:cs typeface="Arial"/>
              </a:rPr>
              <a:t>$trillion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85082" y="2481109"/>
            <a:ext cx="5740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65" dirty="0">
                <a:solidFill>
                  <a:srgbClr val="F9F7F4"/>
                </a:solidFill>
                <a:latin typeface="Arial"/>
                <a:cs typeface="Arial"/>
              </a:rPr>
              <a:t>17.1–25.6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0"/>
                </a:moveTo>
                <a:lnTo>
                  <a:pt x="0" y="0"/>
                </a:lnTo>
                <a:lnTo>
                  <a:pt x="0" y="6857999"/>
                </a:lnTo>
                <a:lnTo>
                  <a:pt x="12179300" y="6857999"/>
                </a:lnTo>
                <a:lnTo>
                  <a:pt x="12179300" y="0"/>
                </a:lnTo>
                <a:close/>
              </a:path>
            </a:pathLst>
          </a:custGeom>
          <a:solidFill>
            <a:srgbClr val="1A303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64239" y="6469461"/>
            <a:ext cx="186721" cy="1866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0136" y="2643022"/>
            <a:ext cx="10209530" cy="141541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223770" marR="5080" indent="-2211705">
              <a:lnSpc>
                <a:spcPts val="5180"/>
              </a:lnSpc>
              <a:spcBef>
                <a:spcPts val="755"/>
              </a:spcBef>
            </a:pPr>
            <a:r>
              <a:rPr sz="4800" dirty="0">
                <a:solidFill>
                  <a:srgbClr val="F9F7F3"/>
                </a:solidFill>
              </a:rPr>
              <a:t>The</a:t>
            </a:r>
            <a:r>
              <a:rPr sz="4800" spc="-70" dirty="0">
                <a:solidFill>
                  <a:srgbClr val="F9F7F3"/>
                </a:solidFill>
              </a:rPr>
              <a:t> </a:t>
            </a:r>
            <a:r>
              <a:rPr sz="4800" spc="90" dirty="0">
                <a:solidFill>
                  <a:srgbClr val="F9F7F3"/>
                </a:solidFill>
              </a:rPr>
              <a:t>winners</a:t>
            </a:r>
            <a:r>
              <a:rPr sz="4800" spc="-70" dirty="0">
                <a:solidFill>
                  <a:srgbClr val="F9F7F3"/>
                </a:solidFill>
              </a:rPr>
              <a:t> </a:t>
            </a:r>
            <a:r>
              <a:rPr sz="4800" spc="70" dirty="0">
                <a:solidFill>
                  <a:srgbClr val="F9F7F3"/>
                </a:solidFill>
              </a:rPr>
              <a:t>in</a:t>
            </a:r>
            <a:r>
              <a:rPr sz="4800" spc="-70" dirty="0">
                <a:solidFill>
                  <a:srgbClr val="F9F7F3"/>
                </a:solidFill>
              </a:rPr>
              <a:t> </a:t>
            </a:r>
            <a:r>
              <a:rPr sz="4800" spc="75" dirty="0">
                <a:solidFill>
                  <a:srgbClr val="F9F7F3"/>
                </a:solidFill>
              </a:rPr>
              <a:t>every</a:t>
            </a:r>
            <a:r>
              <a:rPr sz="4800" spc="-70" dirty="0">
                <a:solidFill>
                  <a:srgbClr val="F9F7F3"/>
                </a:solidFill>
              </a:rPr>
              <a:t> </a:t>
            </a:r>
            <a:r>
              <a:rPr sz="4800" spc="170" dirty="0">
                <a:solidFill>
                  <a:srgbClr val="F9F7F3"/>
                </a:solidFill>
              </a:rPr>
              <a:t>industry</a:t>
            </a:r>
            <a:r>
              <a:rPr sz="4800" spc="-70" dirty="0">
                <a:solidFill>
                  <a:srgbClr val="F9F7F3"/>
                </a:solidFill>
              </a:rPr>
              <a:t> </a:t>
            </a:r>
            <a:r>
              <a:rPr sz="4800" spc="65" dirty="0">
                <a:solidFill>
                  <a:srgbClr val="F9F7F3"/>
                </a:solidFill>
              </a:rPr>
              <a:t>will</a:t>
            </a:r>
            <a:r>
              <a:rPr sz="4800" spc="-70" dirty="0">
                <a:solidFill>
                  <a:srgbClr val="F9F7F3"/>
                </a:solidFill>
              </a:rPr>
              <a:t> </a:t>
            </a:r>
            <a:r>
              <a:rPr sz="4800" spc="160" dirty="0">
                <a:solidFill>
                  <a:srgbClr val="F9F7F3"/>
                </a:solidFill>
              </a:rPr>
              <a:t>be </a:t>
            </a:r>
            <a:r>
              <a:rPr sz="4800" spc="160" dirty="0">
                <a:solidFill>
                  <a:srgbClr val="FE6046"/>
                </a:solidFill>
              </a:rPr>
              <a:t>data</a:t>
            </a:r>
            <a:r>
              <a:rPr sz="4800" spc="-210" dirty="0">
                <a:solidFill>
                  <a:srgbClr val="FE6046"/>
                </a:solidFill>
              </a:rPr>
              <a:t> </a:t>
            </a:r>
            <a:r>
              <a:rPr sz="4800" dirty="0">
                <a:solidFill>
                  <a:srgbClr val="FE6046"/>
                </a:solidFill>
              </a:rPr>
              <a:t>+</a:t>
            </a:r>
            <a:r>
              <a:rPr sz="4800" spc="-204" dirty="0">
                <a:solidFill>
                  <a:srgbClr val="FE6046"/>
                </a:solidFill>
              </a:rPr>
              <a:t> </a:t>
            </a:r>
            <a:r>
              <a:rPr sz="4800" dirty="0">
                <a:solidFill>
                  <a:srgbClr val="FE6046"/>
                </a:solidFill>
              </a:rPr>
              <a:t>AI</a:t>
            </a:r>
            <a:r>
              <a:rPr sz="4800" spc="-204" dirty="0">
                <a:solidFill>
                  <a:srgbClr val="FE6046"/>
                </a:solidFill>
              </a:rPr>
              <a:t> </a:t>
            </a:r>
            <a:r>
              <a:rPr sz="4800" spc="114" dirty="0">
                <a:solidFill>
                  <a:srgbClr val="FE6046"/>
                </a:solidFill>
              </a:rPr>
              <a:t>companies</a:t>
            </a:r>
            <a:endParaRPr sz="4800"/>
          </a:p>
        </p:txBody>
      </p:sp>
      <p:sp>
        <p:nvSpPr>
          <p:cNvPr id="5" name="object 5"/>
          <p:cNvSpPr txBox="1"/>
          <p:nvPr/>
        </p:nvSpPr>
        <p:spPr>
          <a:xfrm>
            <a:off x="748167" y="6458629"/>
            <a:ext cx="2818765" cy="2076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©2023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Databricks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Inc.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50" dirty="0">
                <a:solidFill>
                  <a:srgbClr val="618693"/>
                </a:solidFill>
                <a:latin typeface="Arial"/>
                <a:cs typeface="Arial"/>
              </a:rPr>
              <a:t>—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All</a:t>
            </a:r>
            <a:r>
              <a:rPr sz="1100" spc="80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618693"/>
                </a:solidFill>
                <a:latin typeface="Arial"/>
                <a:cs typeface="Arial"/>
              </a:rPr>
              <a:t>rights</a:t>
            </a:r>
            <a:r>
              <a:rPr sz="1100" spc="75" dirty="0">
                <a:solidFill>
                  <a:srgbClr val="618693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618693"/>
                </a:solidFill>
                <a:latin typeface="Arial"/>
                <a:cs typeface="Arial"/>
              </a:rPr>
              <a:t>reserved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</TotalTime>
  <Words>3165</Words>
  <Application>Microsoft Office PowerPoint</Application>
  <PresentationFormat>Custom</PresentationFormat>
  <Paragraphs>615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Century Gothic</vt:lpstr>
      <vt:lpstr>Courier New</vt:lpstr>
      <vt:lpstr>Roboto Black</vt:lpstr>
      <vt:lpstr>Roboto Medium</vt:lpstr>
      <vt:lpstr>Times New Roman</vt:lpstr>
      <vt:lpstr>Trebuchet MS</vt:lpstr>
      <vt:lpstr>Wingdings 3</vt:lpstr>
      <vt:lpstr>Ion</vt:lpstr>
      <vt:lpstr>PowerPoint Presentation</vt:lpstr>
      <vt:lpstr>Today’s Speakers</vt:lpstr>
      <vt:lpstr>Agenda</vt:lpstr>
      <vt:lpstr>10,000+ global customers</vt:lpstr>
      <vt:lpstr>What is Generative AI?</vt:lpstr>
      <vt:lpstr>What is Generative AI?</vt:lpstr>
      <vt:lpstr>Generative AI use cases</vt:lpstr>
      <vt:lpstr>Generative AI impact on global economy</vt:lpstr>
      <vt:lpstr>The winners in every industry will be data + AI companies</vt:lpstr>
      <vt:lpstr>Gen AI will disrupt use cases across industries</vt:lpstr>
      <vt:lpstr>Impact 1st</vt:lpstr>
      <vt:lpstr>The Data Lakehouse</vt:lpstr>
      <vt:lpstr>Data Lakehouse</vt:lpstr>
      <vt:lpstr>Databricks Data Intelligence Platform</vt:lpstr>
      <vt:lpstr>Databricks Data Intelligence Platform</vt:lpstr>
      <vt:lpstr>Databricks Data Intelligence Platform</vt:lpstr>
      <vt:lpstr>Databricks Data Intelligence Platform</vt:lpstr>
      <vt:lpstr>GenAI Features</vt:lpstr>
      <vt:lpstr>Databricks, powered by AI</vt:lpstr>
      <vt:lpstr>Models in Marketplace Curated models - backed by optimized Model Serving</vt:lpstr>
      <vt:lpstr>Lakehouse Monitoring Unified monitoring for reliable, insightful, and simple data-to-AI pipelines</vt:lpstr>
      <vt:lpstr>MLﬂow Deployments Server</vt:lpstr>
      <vt:lpstr>Vector Search</vt:lpstr>
      <vt:lpstr>A Data Intelligence Platform enables you to truly democratize data and AI</vt:lpstr>
      <vt:lpstr>Use Cases References</vt:lpstr>
      <vt:lpstr>Introduction</vt:lpstr>
      <vt:lpstr>Thorogood overview Who we are</vt:lpstr>
      <vt:lpstr>About Thorogood Some of the technologies we work with</vt:lpstr>
      <vt:lpstr>Making your content searchable</vt:lpstr>
      <vt:lpstr>PowerPoint Presentation</vt:lpstr>
      <vt:lpstr>Knowledge discovery and search Making content searchable from Thorogood’s webcast videos</vt:lpstr>
      <vt:lpstr>Knowledge discovery and search Making content searchable from Thorogood’s webcast videos</vt:lpstr>
      <vt:lpstr>Knowledge discovery and search Making content searchable from Thorogood’s webcast videos</vt:lpstr>
      <vt:lpstr>Knowledge discovery and search Making content searchable from Thorogood’s webcast videos</vt:lpstr>
      <vt:lpstr>Demo</vt:lpstr>
      <vt:lpstr>Knowledge discovery and search Making content searchable from Thorogood’s webcast videos</vt:lpstr>
      <vt:lpstr>Customer example Making your content searchable</vt:lpstr>
      <vt:lpstr>Indexing and Querying Quarterly Reports</vt:lpstr>
      <vt:lpstr>Indexing and Querying Quarterly Reports High level project milestones</vt:lpstr>
      <vt:lpstr>Indexing and Querying Quarterly Reports Proposed architecture</vt:lpstr>
      <vt:lpstr>Future vision for the solution A stepping stones approach</vt:lpstr>
      <vt:lpstr>Observations, suggestions and what next?</vt:lpstr>
      <vt:lpstr>Observation and Suggestions</vt:lpstr>
      <vt:lpstr>As you embark on a journey into the world of Generative AI,</vt:lpstr>
      <vt:lpstr>What’s Next</vt:lpstr>
      <vt:lpstr>18 April | Live Webinar Governing Your Data Estate in the Age of AI</vt:lpstr>
      <vt:lpstr>Asia Pacific | In-person Data Intelligence Day 2024</vt:lpstr>
      <vt:lpstr>Complete this feedback form and let us know how we can help shape your organization’s GenAI journey.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Generative AI with Databricks: From Concept to Deployment</dc:title>
  <cp:lastModifiedBy>Kumar, Rakesh</cp:lastModifiedBy>
  <cp:revision>1</cp:revision>
  <dcterms:created xsi:type="dcterms:W3CDTF">2024-03-23T18:06:49Z</dcterms:created>
  <dcterms:modified xsi:type="dcterms:W3CDTF">2024-03-29T09:34:29Z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2024-03-19T00:00:00Z</vt:filetime>
  </property>
  <property fmtid="{D5CDD505-2E9C-101B-9397-08002B2CF9AE}" pid="3" name="Creator">
    <vt:lpwstr>Google</vt:lpwstr>
  </property>
  <property fmtid="{D5CDD505-2E9C-101B-9397-08002B2CF9AE}" pid="4" name="LastSaved">
    <vt:filetime>2024-03-23T00:00:00Z</vt:filetime>
  </property>
  <property fmtid="{D5CDD505-2E9C-101B-9397-08002B2CF9AE}" pid="5" name="Producer">
    <vt:lpwstr>3-Heights(TM) PDF Security Shell 4.8.25.2 (http://www.pdf-tools.com)</vt:lpwstr>
  </property>
  <property fmtid="{D5CDD505-2E9C-101B-9397-08002B2CF9AE}" pid="6" name="MSIP_Label_dad3be33-4108-4738-9e07-d8656a181486_Enabled">
    <vt:lpwstr>true</vt:lpwstr>
  </property>
  <property fmtid="{D5CDD505-2E9C-101B-9397-08002B2CF9AE}" pid="7" name="MSIP_Label_dad3be33-4108-4738-9e07-d8656a181486_SetDate">
    <vt:lpwstr>2024-03-29T09:18:31Z</vt:lpwstr>
  </property>
  <property fmtid="{D5CDD505-2E9C-101B-9397-08002B2CF9AE}" pid="8" name="MSIP_Label_dad3be33-4108-4738-9e07-d8656a181486_Method">
    <vt:lpwstr>Privileged</vt:lpwstr>
  </property>
  <property fmtid="{D5CDD505-2E9C-101B-9397-08002B2CF9AE}" pid="9" name="MSIP_Label_dad3be33-4108-4738-9e07-d8656a181486_Name">
    <vt:lpwstr>Public No Visual Label</vt:lpwstr>
  </property>
  <property fmtid="{D5CDD505-2E9C-101B-9397-08002B2CF9AE}" pid="10" name="MSIP_Label_dad3be33-4108-4738-9e07-d8656a181486_SiteId">
    <vt:lpwstr>945c199a-83a2-4e80-9f8c-5a91be5752dd</vt:lpwstr>
  </property>
  <property fmtid="{D5CDD505-2E9C-101B-9397-08002B2CF9AE}" pid="11" name="MSIP_Label_dad3be33-4108-4738-9e07-d8656a181486_ActionId">
    <vt:lpwstr>bd04ce3e-cf89-4ff4-8905-9741db3e433e</vt:lpwstr>
  </property>
  <property fmtid="{D5CDD505-2E9C-101B-9397-08002B2CF9AE}" pid="12" name="MSIP_Label_dad3be33-4108-4738-9e07-d8656a181486_ContentBits">
    <vt:lpwstr>0</vt:lpwstr>
  </property>
</Properties>
</file>